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52" r:id="rId2"/>
  </p:sldMasterIdLst>
  <p:notesMasterIdLst>
    <p:notesMasterId r:id="rId28"/>
  </p:notesMasterIdLst>
  <p:handoutMasterIdLst>
    <p:handoutMasterId r:id="rId29"/>
  </p:handout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81" r:id="rId12"/>
    <p:sldId id="266" r:id="rId13"/>
    <p:sldId id="278" r:id="rId14"/>
    <p:sldId id="280" r:id="rId15"/>
    <p:sldId id="279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9144000" cy="6858000" type="screen4x3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0000"/>
    <a:srgbClr val="FF3300"/>
    <a:srgbClr val="FF6600"/>
    <a:srgbClr val="FF9966"/>
    <a:srgbClr val="FFCC00"/>
    <a:srgbClr val="99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96" name="Rectangle 1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</a:defRPr>
            </a:lvl1pPr>
          </a:lstStyle>
          <a:p>
            <a:endParaRPr lang="en-US" altLang="en-US"/>
          </a:p>
        </p:txBody>
      </p:sp>
      <p:sp>
        <p:nvSpPr>
          <p:cNvPr id="451597" name="Rectangle 1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</a:defRPr>
            </a:lvl1pPr>
          </a:lstStyle>
          <a:p>
            <a:endParaRPr lang="en-US" altLang="en-US"/>
          </a:p>
        </p:txBody>
      </p:sp>
      <p:sp>
        <p:nvSpPr>
          <p:cNvPr id="451598" name="Rectangle 1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</a:defRPr>
            </a:lvl1pPr>
          </a:lstStyle>
          <a:p>
            <a:endParaRPr lang="en-US" altLang="en-US"/>
          </a:p>
        </p:txBody>
      </p:sp>
      <p:sp>
        <p:nvSpPr>
          <p:cNvPr id="451599" name="Rectangle 1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</a:defRPr>
            </a:lvl1pPr>
          </a:lstStyle>
          <a:p>
            <a:fld id="{4E6CBBCA-A02E-423B-88C8-9A6F190F7D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506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140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1407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922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40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40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140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C04B81C8-3FA1-4FFD-B222-1833AD1A36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509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18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2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20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0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23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1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24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0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3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20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3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21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4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21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5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21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5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21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9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19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6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22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7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225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7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22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22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0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19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1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1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20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2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20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2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20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2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760538" y="206375"/>
            <a:ext cx="10380663" cy="7785100"/>
          </a:xfrm>
          <a:ln/>
        </p:spPr>
      </p:sp>
      <p:sp>
        <p:nvSpPr>
          <p:cNvPr id="124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107363"/>
            <a:ext cx="5722937" cy="40005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6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96837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3869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-165100" y="1182688"/>
            <a:ext cx="9474200" cy="22479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3869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386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386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75C2436-49C0-4983-B4BD-217CD150C0C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138695" name="Picture 7" descr="MC-G214 150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6437313"/>
            <a:ext cx="1050925" cy="265112"/>
          </a:xfrm>
          <a:prstGeom prst="rect">
            <a:avLst/>
          </a:prstGeom>
          <a:noFill/>
          <a:ln>
            <a:noFill/>
          </a:ln>
          <a:effectLst>
            <a:outerShdw dist="22" dir="12821404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1FF0E-ECAE-4D76-8BDB-19A0860F7D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56022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0550" y="439738"/>
            <a:ext cx="2368550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165100" y="439738"/>
            <a:ext cx="6953250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550DB-15D9-4D37-AD85-499562A65F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80914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4762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8681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-165100" y="1182688"/>
            <a:ext cx="9474200" cy="22479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pic>
        <p:nvPicPr>
          <p:cNvPr id="1186820" name="Picture 4" descr="MC-G214 150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6437313"/>
            <a:ext cx="1050925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2" dir="12821404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3407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217475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17625"/>
            <a:ext cx="3810000" cy="466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7625"/>
            <a:ext cx="3810000" cy="466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8466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3547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4116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705118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69987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148B7-BDC0-4E28-8D74-8194C84996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92679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570157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4091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0550" y="325438"/>
            <a:ext cx="2368550" cy="5654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165100" y="325438"/>
            <a:ext cx="6953250" cy="5654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9213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5100" y="325438"/>
            <a:ext cx="9474200" cy="66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17625"/>
            <a:ext cx="3810000" cy="4662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7625"/>
            <a:ext cx="3810000" cy="4662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5234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9210D-775B-4B9E-9B35-4CA0E28F5C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15329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4188"/>
            <a:ext cx="3810000" cy="4662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4188"/>
            <a:ext cx="3810000" cy="4662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373CA-FAE0-417D-BCAC-DB98955843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72149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3688F-D08F-4B91-BC41-FBAF74988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40194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6E342-EDCA-4A52-ADFE-EF736A27AD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996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1B1D4-CAB7-456B-AEFA-B3D0310818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87439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5475F-C46E-4BAC-854A-106FCE41B5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54481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E1262-D864-45BB-96AD-A73E9AE6A1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7168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6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4188"/>
            <a:ext cx="7772400" cy="466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376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-165100" y="439738"/>
            <a:ext cx="9474200" cy="660400"/>
          </a:xfrm>
          <a:prstGeom prst="rect">
            <a:avLst/>
          </a:prstGeom>
          <a:solidFill>
            <a:srgbClr val="00289F"/>
          </a:solidFill>
          <a:ln w="19050">
            <a:solidFill>
              <a:srgbClr val="A2C1F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37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62088" y="6553200"/>
            <a:ext cx="14620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folHlink"/>
                </a:solidFill>
                <a:effectLst/>
              </a:defRPr>
            </a:lvl1pPr>
          </a:lstStyle>
          <a:p>
            <a:endParaRPr lang="en-US" altLang="en-US"/>
          </a:p>
        </p:txBody>
      </p:sp>
      <p:sp>
        <p:nvSpPr>
          <p:cNvPr id="1137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folHlink"/>
                </a:solidFill>
                <a:effectLst/>
              </a:defRPr>
            </a:lvl1pPr>
          </a:lstStyle>
          <a:p>
            <a:endParaRPr lang="en-US" altLang="en-US"/>
          </a:p>
        </p:txBody>
      </p:sp>
      <p:sp>
        <p:nvSpPr>
          <p:cNvPr id="1137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1905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folHlink"/>
                </a:solidFill>
                <a:effectLst/>
              </a:defRPr>
            </a:lvl1pPr>
          </a:lstStyle>
          <a:p>
            <a:fld id="{C803582F-5D45-41F1-AD8A-3BC246E0A0A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137671" name="Picture 7" descr="MC-G214 150"/>
          <p:cNvPicPr>
            <a:picLocks noChangeAspect="1" noChangeArrowheads="1"/>
          </p:cNvPicPr>
          <p:nvPr/>
        </p:nvPicPr>
        <p:blipFill>
          <a:blip r:embed="rId1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6437313"/>
            <a:ext cx="1050925" cy="265112"/>
          </a:xfrm>
          <a:prstGeom prst="rect">
            <a:avLst/>
          </a:prstGeom>
          <a:noFill/>
          <a:ln>
            <a:noFill/>
          </a:ln>
          <a:effectLst>
            <a:outerShdw dist="22" dir="12821404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84163" indent="-28416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1"/>
        </a:buClr>
        <a:buSzPct val="120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63600" indent="-2921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320800" indent="-2921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778000" indent="-2921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35200" indent="-2921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692400" indent="-2921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149600" indent="-2921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06800" indent="-2921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064000" indent="-2921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17625"/>
            <a:ext cx="7772400" cy="466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857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-165100" y="325438"/>
            <a:ext cx="9474200" cy="660400"/>
          </a:xfrm>
          <a:prstGeom prst="rect">
            <a:avLst/>
          </a:prstGeom>
          <a:solidFill>
            <a:srgbClr val="00289F"/>
          </a:solidFill>
          <a:ln w="19050">
            <a:solidFill>
              <a:srgbClr val="A2C1F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185796" name="Picture 4" descr="MC-G214 150"/>
          <p:cNvPicPr>
            <a:picLocks noChangeAspect="1" noChangeArrowheads="1"/>
          </p:cNvPicPr>
          <p:nvPr/>
        </p:nvPicPr>
        <p:blipFill>
          <a:blip r:embed="rId1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6437313"/>
            <a:ext cx="1050925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2" dir="12821404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84163" indent="-284163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chemeClr val="accent1"/>
        </a:buClr>
        <a:buSzPct val="120000"/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025525" indent="3175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487488" indent="-15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41513" indent="15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398713" indent="15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55913" indent="15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13113" indent="15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770313" indent="15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vmlDrawing" Target="../drawings/vmlDrawing7.v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65100" y="685800"/>
            <a:ext cx="9474200" cy="2247900"/>
          </a:xfrm>
          <a:ln/>
        </p:spPr>
        <p:txBody>
          <a:bodyPr/>
          <a:lstStyle/>
          <a:p>
            <a:r>
              <a:rPr lang="en-US" altLang="en-US" sz="2600"/>
              <a:t>Percutaneous Closure of the Left Atrial Appendage </a:t>
            </a:r>
            <a:br>
              <a:rPr lang="en-US" altLang="en-US" sz="2600"/>
            </a:br>
            <a:r>
              <a:rPr lang="en-US" altLang="en-US" sz="2600"/>
              <a:t>versus Warfarin Therapy for Prevention of Stroke </a:t>
            </a:r>
            <a:br>
              <a:rPr lang="en-US" altLang="en-US" sz="2600"/>
            </a:br>
            <a:r>
              <a:rPr lang="en-US" altLang="en-US" sz="2600"/>
              <a:t>in Patients with Atrial Fibrillation:  A Randomized </a:t>
            </a:r>
            <a:br>
              <a:rPr lang="en-US" altLang="en-US" sz="2600"/>
            </a:br>
            <a:r>
              <a:rPr lang="en-US" altLang="en-US" sz="2600"/>
              <a:t>Non-Inferiority Trial</a:t>
            </a:r>
          </a:p>
        </p:txBody>
      </p:sp>
      <p:sp>
        <p:nvSpPr>
          <p:cNvPr id="1135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89313"/>
            <a:ext cx="6400800" cy="3049587"/>
          </a:xfrm>
        </p:spPr>
        <p:txBody>
          <a:bodyPr/>
          <a:lstStyle/>
          <a:p>
            <a:r>
              <a:rPr lang="en-US" altLang="en-US" sz="2400">
                <a:latin typeface="Arial Narrow" pitchFamily="34" charset="0"/>
              </a:rPr>
              <a:t>David R. Holmes, MD</a:t>
            </a:r>
            <a:br>
              <a:rPr lang="en-US" altLang="en-US" sz="2400">
                <a:latin typeface="Arial Narrow" pitchFamily="34" charset="0"/>
              </a:rPr>
            </a:br>
            <a:r>
              <a:rPr lang="en-US" altLang="en-US" sz="2400">
                <a:latin typeface="Arial Narrow" pitchFamily="34" charset="0"/>
              </a:rPr>
              <a:t>Vivek Y. Reddy, MD</a:t>
            </a:r>
            <a:br>
              <a:rPr lang="en-US" altLang="en-US" sz="2400">
                <a:latin typeface="Arial Narrow" pitchFamily="34" charset="0"/>
              </a:rPr>
            </a:br>
            <a:r>
              <a:rPr lang="en-US" altLang="en-US" sz="2400">
                <a:latin typeface="Arial Narrow" pitchFamily="34" charset="0"/>
              </a:rPr>
              <a:t>Zoltan G. Turi, MD</a:t>
            </a:r>
            <a:br>
              <a:rPr lang="en-US" altLang="en-US" sz="2400">
                <a:latin typeface="Arial Narrow" pitchFamily="34" charset="0"/>
              </a:rPr>
            </a:br>
            <a:r>
              <a:rPr lang="en-US" altLang="en-US" sz="2400">
                <a:latin typeface="Arial Narrow" pitchFamily="34" charset="0"/>
              </a:rPr>
              <a:t>Shephal K. Doshi, MD</a:t>
            </a:r>
            <a:br>
              <a:rPr lang="en-US" altLang="en-US" sz="2400">
                <a:latin typeface="Arial Narrow" pitchFamily="34" charset="0"/>
              </a:rPr>
            </a:br>
            <a:r>
              <a:rPr lang="en-US" altLang="en-US" sz="2400">
                <a:latin typeface="Arial Narrow" pitchFamily="34" charset="0"/>
              </a:rPr>
              <a:t>Horst Sievert, MD</a:t>
            </a:r>
            <a:br>
              <a:rPr lang="en-US" altLang="en-US" sz="2400">
                <a:latin typeface="Arial Narrow" pitchFamily="34" charset="0"/>
              </a:rPr>
            </a:br>
            <a:r>
              <a:rPr lang="en-US" altLang="en-US" sz="2400">
                <a:latin typeface="Arial Narrow" pitchFamily="34" charset="0"/>
              </a:rPr>
              <a:t>Maurice Buchbinder, MD</a:t>
            </a:r>
            <a:br>
              <a:rPr lang="en-US" altLang="en-US" sz="2400">
                <a:latin typeface="Arial Narrow" pitchFamily="34" charset="0"/>
              </a:rPr>
            </a:br>
            <a:r>
              <a:rPr lang="en-US" altLang="en-US" sz="2400">
                <a:latin typeface="Arial Narrow" pitchFamily="34" charset="0"/>
              </a:rPr>
              <a:t>Christopher M. Mullin</a:t>
            </a:r>
            <a:br>
              <a:rPr lang="en-US" altLang="en-US" sz="2400">
                <a:latin typeface="Arial Narrow" pitchFamily="34" charset="0"/>
              </a:rPr>
            </a:br>
            <a:r>
              <a:rPr lang="en-US" altLang="en-US" sz="2400">
                <a:latin typeface="Arial Narrow" pitchFamily="34" charset="0"/>
              </a:rPr>
              <a:t>Peter Sick, MD</a:t>
            </a:r>
            <a:br>
              <a:rPr lang="en-US" altLang="en-US" sz="2400">
                <a:latin typeface="Arial Narrow" pitchFamily="34" charset="0"/>
              </a:rPr>
            </a:br>
            <a:r>
              <a:rPr lang="en-US" altLang="en-US" sz="2400">
                <a:latin typeface="Arial Narrow" pitchFamily="34" charset="0"/>
              </a:rPr>
              <a:t>For the PROTECT AF Investigators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63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2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65100" y="374650"/>
            <a:ext cx="9474200" cy="1055688"/>
          </a:xfrm>
          <a:ln/>
        </p:spPr>
        <p:txBody>
          <a:bodyPr/>
          <a:lstStyle/>
          <a:p>
            <a:r>
              <a:rPr lang="en-US" altLang="en-US" sz="3200"/>
              <a:t>Non-Valvular Atrial Fibrillation</a:t>
            </a:r>
            <a:br>
              <a:rPr lang="en-US" altLang="en-US" sz="3200"/>
            </a:br>
            <a:r>
              <a:rPr lang="en-US" altLang="en-US" sz="3000">
                <a:solidFill>
                  <a:schemeClr val="accent1"/>
                </a:solidFill>
              </a:rPr>
              <a:t>Stroke Pathology</a:t>
            </a:r>
          </a:p>
        </p:txBody>
      </p:sp>
      <p:sp>
        <p:nvSpPr>
          <p:cNvPr id="1246211" name="Text Box 3"/>
          <p:cNvSpPr txBox="1">
            <a:spLocks noChangeArrowheads="1"/>
          </p:cNvSpPr>
          <p:nvPr/>
        </p:nvSpPr>
        <p:spPr bwMode="auto">
          <a:xfrm>
            <a:off x="8321675" y="6469063"/>
            <a:ext cx="6746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3000838-9</a:t>
            </a:r>
          </a:p>
        </p:txBody>
      </p:sp>
      <p:sp>
        <p:nvSpPr>
          <p:cNvPr id="516100" name="Text Box 4"/>
          <p:cNvSpPr txBox="1">
            <a:spLocks noChangeArrowheads="1"/>
          </p:cNvSpPr>
          <p:nvPr/>
        </p:nvSpPr>
        <p:spPr bwMode="auto">
          <a:xfrm>
            <a:off x="117475" y="5856288"/>
            <a:ext cx="514350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defTabSz="1019175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827088" indent="-317500" defTabSz="1019175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273175" indent="-254000" defTabSz="1019175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82763" indent="-254000" defTabSz="1019175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92350" indent="-254000" defTabSz="1019175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9550" indent="-25400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6750" indent="-25400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63950" indent="-25400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21150" indent="-25400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Blackshear:  Ann Thoracic Surg 61, 1996</a:t>
            </a:r>
            <a:br>
              <a:rPr lang="en-US" altLang="en-US" sz="1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altLang="en-US" sz="1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Johnson:  Eur J Cardiothoracic Surg 17, 2000</a:t>
            </a:r>
            <a:br>
              <a:rPr lang="en-US" altLang="en-US" sz="1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altLang="en-US" sz="1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Fagan:  Echocardiography 17, 2000</a:t>
            </a:r>
          </a:p>
        </p:txBody>
      </p:sp>
      <p:sp>
        <p:nvSpPr>
          <p:cNvPr id="1246213" name="Rectangle 5"/>
          <p:cNvSpPr>
            <a:spLocks noChangeArrowheads="1"/>
          </p:cNvSpPr>
          <p:nvPr/>
        </p:nvSpPr>
        <p:spPr bwMode="auto">
          <a:xfrm>
            <a:off x="685800" y="1681163"/>
            <a:ext cx="7981950" cy="406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4163" indent="-284163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8001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25525" indent="3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487488" indent="-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941513" indent="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3987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8559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3131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7703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altLang="en-US"/>
              <a:t>Insufficient contraction of LAA leads to stagnant blood flow</a:t>
            </a:r>
          </a:p>
          <a:p>
            <a:r>
              <a:rPr lang="en-US" altLang="en-US"/>
              <a:t>Most likely culprit: embolization of LAA clot</a:t>
            </a:r>
          </a:p>
          <a:p>
            <a:r>
              <a:rPr lang="en-US" altLang="en-US"/>
              <a:t>90% of thrombus found in LAA</a:t>
            </a:r>
          </a:p>
          <a:p>
            <a:r>
              <a:rPr lang="en-US" altLang="en-US"/>
              <a:t>TEE-based risk factors</a:t>
            </a:r>
          </a:p>
          <a:p>
            <a:pPr lvl="1">
              <a:buFontTx/>
              <a:buChar char="•"/>
            </a:pPr>
            <a:r>
              <a:rPr lang="en-US" altLang="en-US"/>
              <a:t>Enlarged LAA</a:t>
            </a:r>
          </a:p>
          <a:p>
            <a:pPr lvl="1">
              <a:buFontTx/>
              <a:buChar char="•"/>
            </a:pPr>
            <a:r>
              <a:rPr lang="en-US" altLang="en-US"/>
              <a:t>Reduced inflow and outflow velocities</a:t>
            </a:r>
          </a:p>
          <a:p>
            <a:pPr lvl="1">
              <a:buFontTx/>
              <a:buChar char="•"/>
            </a:pPr>
            <a:r>
              <a:rPr lang="en-US" altLang="en-US"/>
              <a:t>Spontaneous Echo contrast</a:t>
            </a: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3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-165100" y="603250"/>
            <a:ext cx="9474200" cy="598488"/>
          </a:xfrm>
          <a:ln/>
        </p:spPr>
        <p:txBody>
          <a:bodyPr/>
          <a:lstStyle/>
          <a:p>
            <a:r>
              <a:rPr lang="en-US" altLang="en-US" sz="3200"/>
              <a:t>WATCHMAN® LAA Closure Technology</a:t>
            </a:r>
            <a:endParaRPr lang="en-US" altLang="en-US" sz="3000">
              <a:solidFill>
                <a:schemeClr val="accent1"/>
              </a:solidFill>
            </a:endParaRPr>
          </a:p>
        </p:txBody>
      </p:sp>
      <p:sp>
        <p:nvSpPr>
          <p:cNvPr id="1206275" name="Text Box 3"/>
          <p:cNvSpPr txBox="1">
            <a:spLocks noChangeArrowheads="1"/>
          </p:cNvSpPr>
          <p:nvPr/>
        </p:nvSpPr>
        <p:spPr bwMode="auto">
          <a:xfrm>
            <a:off x="8264525" y="6469063"/>
            <a:ext cx="7318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3000838-20</a:t>
            </a:r>
          </a:p>
        </p:txBody>
      </p:sp>
      <p:pic>
        <p:nvPicPr>
          <p:cNvPr id="1206276" name="Picture 4" descr="DEVICE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050" y="1489075"/>
            <a:ext cx="6310313" cy="4875213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3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-165100" y="431800"/>
            <a:ext cx="9474200" cy="598488"/>
          </a:xfrm>
          <a:ln/>
        </p:spPr>
        <p:txBody>
          <a:bodyPr/>
          <a:lstStyle/>
          <a:p>
            <a:r>
              <a:rPr lang="en-US" altLang="en-US" sz="3200"/>
              <a:t>PROTECT AF Clinical Trial Design</a:t>
            </a:r>
            <a:endParaRPr lang="en-US" altLang="en-US" sz="3000">
              <a:solidFill>
                <a:schemeClr val="accent1"/>
              </a:solidFill>
            </a:endParaRPr>
          </a:p>
        </p:txBody>
      </p:sp>
      <p:sp>
        <p:nvSpPr>
          <p:cNvPr id="1236995" name="Text Box 3"/>
          <p:cNvSpPr txBox="1">
            <a:spLocks noChangeArrowheads="1"/>
          </p:cNvSpPr>
          <p:nvPr/>
        </p:nvSpPr>
        <p:spPr bwMode="auto">
          <a:xfrm>
            <a:off x="8264525" y="6469063"/>
            <a:ext cx="7318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3000838-27</a:t>
            </a:r>
          </a:p>
        </p:txBody>
      </p:sp>
      <p:sp>
        <p:nvSpPr>
          <p:cNvPr id="1236996" name="Rectangle 4"/>
          <p:cNvSpPr>
            <a:spLocks noChangeArrowheads="1"/>
          </p:cNvSpPr>
          <p:nvPr/>
        </p:nvSpPr>
        <p:spPr bwMode="auto">
          <a:xfrm>
            <a:off x="530225" y="1309688"/>
            <a:ext cx="8401050" cy="479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marL="284163" indent="-284163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863600" indent="-2921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25525" indent="3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487488" indent="-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941513" indent="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3987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8559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3131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7703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altLang="en-US" sz="2000"/>
              <a:t>Prospective, randomized study of  WATCHMAN LAA Device vs long-term warfarin therapy</a:t>
            </a:r>
          </a:p>
          <a:p>
            <a:r>
              <a:rPr lang="en-US" altLang="en-US" sz="2000"/>
              <a:t>2:1 allocation ratio device to control</a:t>
            </a:r>
          </a:p>
          <a:p>
            <a:r>
              <a:rPr lang="en-US" altLang="en-US" sz="2000"/>
              <a:t>800 patients enrolled from Feb 2005 to Jun 2008</a:t>
            </a:r>
          </a:p>
          <a:p>
            <a:pPr lvl="1">
              <a:buFontTx/>
              <a:buChar char="•"/>
            </a:pPr>
            <a:r>
              <a:rPr lang="en-US" altLang="en-US" sz="2000"/>
              <a:t>Device group (463)</a:t>
            </a:r>
          </a:p>
          <a:p>
            <a:pPr lvl="1">
              <a:buFontTx/>
              <a:buChar char="•"/>
            </a:pPr>
            <a:r>
              <a:rPr lang="en-US" altLang="en-US" sz="2000"/>
              <a:t>Control group (244)</a:t>
            </a:r>
          </a:p>
          <a:p>
            <a:pPr lvl="1">
              <a:buFontTx/>
              <a:buChar char="•"/>
            </a:pPr>
            <a:r>
              <a:rPr lang="en-US" altLang="en-US" sz="2000"/>
              <a:t>Roll-in group (93)</a:t>
            </a:r>
          </a:p>
          <a:p>
            <a:r>
              <a:rPr lang="en-US" altLang="en-US" sz="2000"/>
              <a:t>59 enrolling centers (U.S. &amp; Europe)</a:t>
            </a:r>
          </a:p>
          <a:p>
            <a:r>
              <a:rPr lang="en-US" altLang="en-US" sz="2000"/>
              <a:t>Follow-up requirements</a:t>
            </a:r>
          </a:p>
          <a:p>
            <a:pPr lvl="1">
              <a:buFontTx/>
              <a:buChar char="•"/>
            </a:pPr>
            <a:r>
              <a:rPr lang="en-US" altLang="en-US" sz="2000"/>
              <a:t>TEE follow-up at 45 days, 6 months and 1 year</a:t>
            </a:r>
          </a:p>
          <a:p>
            <a:pPr lvl="1">
              <a:buFontTx/>
              <a:buChar char="•"/>
            </a:pPr>
            <a:r>
              <a:rPr lang="en-US" altLang="en-US" sz="2000"/>
              <a:t>Clinical follow-up biannually up to 5 years</a:t>
            </a:r>
          </a:p>
          <a:p>
            <a:pPr lvl="1">
              <a:buFontTx/>
              <a:buChar char="•"/>
            </a:pPr>
            <a:r>
              <a:rPr lang="en-US" altLang="en-US" sz="2000"/>
              <a:t>Regular INR monitoring while taking warfarin</a:t>
            </a:r>
          </a:p>
          <a:p>
            <a:r>
              <a:rPr lang="en-US" altLang="en-US" sz="2000"/>
              <a:t>Enrollment continues in Continued Access Protocol (CAP Study)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3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-165100" y="431800"/>
            <a:ext cx="9474200" cy="598488"/>
          </a:xfrm>
          <a:ln/>
        </p:spPr>
        <p:txBody>
          <a:bodyPr/>
          <a:lstStyle/>
          <a:p>
            <a:r>
              <a:rPr lang="en-US" altLang="en-US" sz="3200"/>
              <a:t>Key Participation Criteria</a:t>
            </a:r>
            <a:endParaRPr lang="en-US" altLang="en-US" sz="3000">
              <a:solidFill>
                <a:schemeClr val="accent1"/>
              </a:solidFill>
            </a:endParaRPr>
          </a:p>
        </p:txBody>
      </p:sp>
      <p:sp>
        <p:nvSpPr>
          <p:cNvPr id="1241091" name="Text Box 3"/>
          <p:cNvSpPr txBox="1">
            <a:spLocks noChangeArrowheads="1"/>
          </p:cNvSpPr>
          <p:nvPr/>
        </p:nvSpPr>
        <p:spPr bwMode="auto">
          <a:xfrm>
            <a:off x="8264525" y="6469063"/>
            <a:ext cx="7318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3000838-29</a:t>
            </a:r>
          </a:p>
        </p:txBody>
      </p:sp>
      <p:sp>
        <p:nvSpPr>
          <p:cNvPr id="1241092" name="Rectangle 4"/>
          <p:cNvSpPr>
            <a:spLocks noChangeArrowheads="1"/>
          </p:cNvSpPr>
          <p:nvPr/>
        </p:nvSpPr>
        <p:spPr bwMode="auto">
          <a:xfrm>
            <a:off x="530225" y="1223963"/>
            <a:ext cx="7658100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marL="284163" indent="-284163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5715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25525" indent="3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487488" indent="-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941513" indent="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3987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8559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3131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7703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sz="1900">
                <a:solidFill>
                  <a:schemeClr val="accent1"/>
                </a:solidFill>
              </a:rPr>
              <a:t>Key inclusion criteria</a:t>
            </a:r>
          </a:p>
          <a:p>
            <a:pPr>
              <a:spcBef>
                <a:spcPct val="30000"/>
              </a:spcBef>
            </a:pPr>
            <a:r>
              <a:rPr lang="en-US" altLang="en-US" sz="1900"/>
              <a:t>Age 18 years or older</a:t>
            </a:r>
          </a:p>
          <a:p>
            <a:pPr>
              <a:spcBef>
                <a:spcPct val="30000"/>
              </a:spcBef>
            </a:pPr>
            <a:r>
              <a:rPr lang="en-US" altLang="en-US" sz="1900"/>
              <a:t>Documented non-valvular AF</a:t>
            </a:r>
          </a:p>
          <a:p>
            <a:pPr>
              <a:spcBef>
                <a:spcPct val="30000"/>
              </a:spcBef>
            </a:pPr>
            <a:r>
              <a:rPr lang="en-US" altLang="en-US" sz="1900"/>
              <a:t>Eligible for long-term warfarin therapy, and has no other conditions that would require long-term warfarin therapy</a:t>
            </a:r>
          </a:p>
          <a:p>
            <a:pPr>
              <a:spcBef>
                <a:spcPct val="30000"/>
              </a:spcBef>
            </a:pPr>
            <a:r>
              <a:rPr lang="en-US" altLang="en-US" sz="1900"/>
              <a:t>Calculated CHADS2 score </a:t>
            </a:r>
            <a:r>
              <a:rPr lang="en-US" altLang="en-US" sz="1900">
                <a:sym typeface="Symbol" pitchFamily="18" charset="2"/>
              </a:rPr>
              <a:t></a:t>
            </a:r>
            <a:r>
              <a:rPr lang="en-US" altLang="en-US" sz="1900"/>
              <a:t>1</a:t>
            </a:r>
          </a:p>
          <a:p>
            <a:pPr>
              <a:spcBef>
                <a:spcPct val="45000"/>
              </a:spcBef>
              <a:buFontTx/>
              <a:buNone/>
            </a:pPr>
            <a:r>
              <a:rPr lang="en-US" altLang="en-US" sz="1900">
                <a:solidFill>
                  <a:schemeClr val="accent1"/>
                </a:solidFill>
              </a:rPr>
              <a:t>Key exclusion criteria</a:t>
            </a:r>
          </a:p>
          <a:p>
            <a:pPr>
              <a:spcBef>
                <a:spcPct val="30000"/>
              </a:spcBef>
            </a:pPr>
            <a:r>
              <a:rPr lang="en-US" altLang="en-US" sz="1900"/>
              <a:t>NYHA class IV congestive heart failure</a:t>
            </a:r>
          </a:p>
          <a:p>
            <a:pPr>
              <a:spcBef>
                <a:spcPct val="30000"/>
              </a:spcBef>
            </a:pPr>
            <a:r>
              <a:rPr lang="en-US" altLang="en-US" sz="1900"/>
              <a:t>ASD and/or atrial septal repair or closure device</a:t>
            </a:r>
          </a:p>
          <a:p>
            <a:pPr>
              <a:spcBef>
                <a:spcPct val="30000"/>
              </a:spcBef>
            </a:pPr>
            <a:r>
              <a:rPr lang="en-US" altLang="en-US" sz="1900"/>
              <a:t>Planned ablation procedure within 30 days of potential </a:t>
            </a:r>
            <a:br>
              <a:rPr lang="en-US" altLang="en-US" sz="1900"/>
            </a:br>
            <a:r>
              <a:rPr lang="en-US" altLang="en-US" sz="1900"/>
              <a:t>WATCHMAN Device implant</a:t>
            </a:r>
          </a:p>
          <a:p>
            <a:pPr>
              <a:spcBef>
                <a:spcPct val="30000"/>
              </a:spcBef>
            </a:pPr>
            <a:r>
              <a:rPr lang="en-US" altLang="en-US" sz="1900"/>
              <a:t>Symptomatic carotid disease</a:t>
            </a:r>
          </a:p>
          <a:p>
            <a:pPr>
              <a:spcBef>
                <a:spcPct val="30000"/>
              </a:spcBef>
            </a:pPr>
            <a:r>
              <a:rPr lang="en-US" altLang="en-US" sz="1900"/>
              <a:t>LVEF &lt;30% </a:t>
            </a:r>
          </a:p>
          <a:p>
            <a:pPr>
              <a:spcBef>
                <a:spcPct val="30000"/>
              </a:spcBef>
            </a:pPr>
            <a:r>
              <a:rPr lang="en-US" altLang="en-US" sz="1900"/>
              <a:t>TEE criteria: suspected or known intracardiac thrombus (dense spontaneous Echo contract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3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42" name="Rectangle 2"/>
          <p:cNvSpPr>
            <a:spLocks noGrp="1" noChangeArrowheads="1"/>
          </p:cNvSpPr>
          <p:nvPr>
            <p:ph type="title"/>
          </p:nvPr>
        </p:nvSpPr>
        <p:spPr>
          <a:xfrm>
            <a:off x="-165100" y="431800"/>
            <a:ext cx="9474200" cy="598488"/>
          </a:xfrm>
          <a:ln/>
        </p:spPr>
        <p:txBody>
          <a:bodyPr/>
          <a:lstStyle/>
          <a:p>
            <a:r>
              <a:rPr lang="en-US" altLang="en-US" sz="3200"/>
              <a:t>PROTECT AF Trial Endpoints</a:t>
            </a:r>
            <a:endParaRPr lang="en-US" altLang="en-US" sz="3000">
              <a:solidFill>
                <a:schemeClr val="accent1"/>
              </a:solidFill>
            </a:endParaRPr>
          </a:p>
        </p:txBody>
      </p:sp>
      <p:sp>
        <p:nvSpPr>
          <p:cNvPr id="1239043" name="Text Box 3"/>
          <p:cNvSpPr txBox="1">
            <a:spLocks noChangeArrowheads="1"/>
          </p:cNvSpPr>
          <p:nvPr/>
        </p:nvSpPr>
        <p:spPr bwMode="auto">
          <a:xfrm>
            <a:off x="8264525" y="6469063"/>
            <a:ext cx="7318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3000838-28</a:t>
            </a:r>
          </a:p>
        </p:txBody>
      </p:sp>
      <p:sp>
        <p:nvSpPr>
          <p:cNvPr id="1239044" name="Rectangle 4"/>
          <p:cNvSpPr>
            <a:spLocks noChangeArrowheads="1"/>
          </p:cNvSpPr>
          <p:nvPr/>
        </p:nvSpPr>
        <p:spPr bwMode="auto">
          <a:xfrm>
            <a:off x="454025" y="1223963"/>
            <a:ext cx="8613775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marL="284163" indent="-284163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863600" indent="-2921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25525" indent="3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487488" indent="-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941513" indent="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3987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8559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3131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7703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altLang="en-US" sz="2200">
                <a:solidFill>
                  <a:schemeClr val="accent1"/>
                </a:solidFill>
              </a:rPr>
              <a:t>Primary efficacy endpoint</a:t>
            </a:r>
          </a:p>
          <a:p>
            <a:r>
              <a:rPr lang="en-US" altLang="en-US" sz="2200"/>
              <a:t>All stroke: ischemic or hemorrhagic </a:t>
            </a:r>
          </a:p>
          <a:p>
            <a:pPr lvl="1">
              <a:buFontTx/>
              <a:buChar char="•"/>
            </a:pPr>
            <a:r>
              <a:rPr lang="en-US" altLang="en-US" sz="2200"/>
              <a:t>Deficit with symptoms persisting more than 24 hours or </a:t>
            </a:r>
          </a:p>
          <a:p>
            <a:pPr lvl="1">
              <a:buFontTx/>
              <a:buChar char="•"/>
            </a:pPr>
            <a:r>
              <a:rPr lang="en-US" altLang="en-US" sz="2200"/>
              <a:t>Symptoms less than 24 hours confirmed by CT or MRI</a:t>
            </a:r>
          </a:p>
          <a:p>
            <a:pPr>
              <a:spcBef>
                <a:spcPct val="40000"/>
              </a:spcBef>
            </a:pPr>
            <a:r>
              <a:rPr lang="en-US" altLang="en-US" sz="2200"/>
              <a:t>Cardiovascular and unexplained death: includes sudden death, MI, CVA, cardiac arrhythmia and heart failure </a:t>
            </a:r>
          </a:p>
          <a:p>
            <a:pPr>
              <a:spcBef>
                <a:spcPct val="40000"/>
              </a:spcBef>
            </a:pPr>
            <a:r>
              <a:rPr lang="en-US" altLang="en-US" sz="2200"/>
              <a:t>Systemic embolization</a:t>
            </a:r>
          </a:p>
          <a:p>
            <a:r>
              <a:rPr lang="en-US" altLang="en-US" sz="2200">
                <a:solidFill>
                  <a:schemeClr val="accent1"/>
                </a:solidFill>
              </a:rPr>
              <a:t>Primary safety endpoint </a:t>
            </a:r>
          </a:p>
          <a:p>
            <a:r>
              <a:rPr lang="en-US" altLang="en-US" sz="2200"/>
              <a:t>Device embolization requiring retrieval</a:t>
            </a:r>
          </a:p>
          <a:p>
            <a:pPr>
              <a:spcBef>
                <a:spcPct val="40000"/>
              </a:spcBef>
            </a:pPr>
            <a:r>
              <a:rPr lang="en-US" altLang="en-US" sz="2200"/>
              <a:t>Pericardial effusion requiring intervention</a:t>
            </a:r>
          </a:p>
          <a:p>
            <a:pPr>
              <a:spcBef>
                <a:spcPct val="40000"/>
              </a:spcBef>
            </a:pPr>
            <a:r>
              <a:rPr lang="en-US" altLang="en-US" sz="2200"/>
              <a:t>Cranial bleeds and gastrointestinal bleeds</a:t>
            </a:r>
          </a:p>
          <a:p>
            <a:pPr>
              <a:spcBef>
                <a:spcPct val="40000"/>
              </a:spcBef>
            </a:pPr>
            <a:r>
              <a:rPr lang="en-US" altLang="en-US" sz="2200"/>
              <a:t>Any bleed that requires </a:t>
            </a:r>
            <a:r>
              <a:rPr lang="en-US" altLang="en-US" sz="2200">
                <a:sym typeface="Symbol" pitchFamily="18" charset="2"/>
              </a:rPr>
              <a:t></a:t>
            </a:r>
            <a:r>
              <a:rPr lang="en-US" altLang="en-US" sz="2200"/>
              <a:t>2uPRBC</a:t>
            </a:r>
          </a:p>
        </p:txBody>
      </p:sp>
      <p:sp>
        <p:nvSpPr>
          <p:cNvPr id="1239045" name="AutoShape 5"/>
          <p:cNvSpPr>
            <a:spLocks noChangeArrowheads="1"/>
          </p:cNvSpPr>
          <p:nvPr/>
        </p:nvSpPr>
        <p:spPr bwMode="auto">
          <a:xfrm>
            <a:off x="854075" y="3106738"/>
            <a:ext cx="7319963" cy="1082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289F">
                  <a:gamma/>
                  <a:shade val="66275"/>
                  <a:invGamma/>
                </a:srgbClr>
              </a:gs>
              <a:gs pos="50000">
                <a:srgbClr val="00289F"/>
              </a:gs>
              <a:gs pos="100000">
                <a:srgbClr val="00289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folHlink"/>
            </a:solidFill>
            <a:round/>
            <a:headEnd/>
            <a:tailEnd/>
          </a:ln>
        </p:spPr>
        <p:txBody>
          <a:bodyPr lIns="101882" tIns="50941" rIns="101882" bIns="50941">
            <a:spAutoFit/>
          </a:bodyPr>
          <a:lstStyle>
            <a:lvl1pPr defTabSz="1019175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830263" indent="-3175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273175" indent="-2540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782763" indent="-2540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292350" indent="-2540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749550" indent="-2540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3206750" indent="-2540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663950" indent="-2540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4121150" indent="-2540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3200"/>
              <a:t>Some events will be counted as both safety and efficacy endpoints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9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9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22" name="Rectangle 2"/>
          <p:cNvSpPr>
            <a:spLocks noChangeArrowheads="1"/>
          </p:cNvSpPr>
          <p:nvPr/>
        </p:nvSpPr>
        <p:spPr bwMode="auto">
          <a:xfrm>
            <a:off x="127000" y="2601913"/>
            <a:ext cx="8913813" cy="522287"/>
          </a:xfrm>
          <a:prstGeom prst="rect">
            <a:avLst/>
          </a:prstGeom>
          <a:solidFill>
            <a:srgbClr val="00289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23" name="Rectangle 3"/>
          <p:cNvSpPr>
            <a:spLocks noChangeArrowheads="1"/>
          </p:cNvSpPr>
          <p:nvPr/>
        </p:nvSpPr>
        <p:spPr bwMode="auto">
          <a:xfrm>
            <a:off x="127000" y="2057400"/>
            <a:ext cx="8913813" cy="522288"/>
          </a:xfrm>
          <a:prstGeom prst="rect">
            <a:avLst/>
          </a:prstGeom>
          <a:solidFill>
            <a:srgbClr val="00289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08324" name="Object 4"/>
          <p:cNvGraphicFramePr>
            <a:graphicFrameLocks/>
          </p:cNvGraphicFramePr>
          <p:nvPr/>
        </p:nvGraphicFramePr>
        <p:xfrm>
          <a:off x="569913" y="3141663"/>
          <a:ext cx="5340350" cy="306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49" name="Chart" r:id="rId5" imgW="5314950" imgH="3047809" progId="MSGraph.Chart.8">
                  <p:embed followColorScheme="full"/>
                </p:oleObj>
              </mc:Choice>
              <mc:Fallback>
                <p:oleObj name="Chart" r:id="rId5" imgW="5314950" imgH="3047809" progId="MSGraph.Chart.8">
                  <p:embed followColorScheme="full"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3141663"/>
                        <a:ext cx="5340350" cy="306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325" name="Rectangle 5"/>
          <p:cNvSpPr>
            <a:spLocks noChangeArrowheads="1"/>
          </p:cNvSpPr>
          <p:nvPr/>
        </p:nvSpPr>
        <p:spPr bwMode="auto">
          <a:xfrm>
            <a:off x="-165100" y="249238"/>
            <a:ext cx="9474200" cy="811212"/>
          </a:xfrm>
          <a:prstGeom prst="rect">
            <a:avLst/>
          </a:prstGeom>
          <a:solidFill>
            <a:srgbClr val="00289F"/>
          </a:solidFill>
          <a:ln w="19050">
            <a:solidFill>
              <a:srgbClr val="A2C1F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altLang="en-US" sz="2400"/>
              <a:t>Intent-to-Treat</a:t>
            </a:r>
            <a:br>
              <a:rPr lang="en-US" altLang="en-US" sz="2400"/>
            </a:br>
            <a:r>
              <a:rPr lang="en-US" altLang="en-US" sz="2200">
                <a:solidFill>
                  <a:schemeClr val="accent1"/>
                </a:solidFill>
              </a:rPr>
              <a:t>Primary Safety Results</a:t>
            </a:r>
          </a:p>
        </p:txBody>
      </p:sp>
      <p:sp>
        <p:nvSpPr>
          <p:cNvPr id="1208326" name="Text Box 6"/>
          <p:cNvSpPr txBox="1">
            <a:spLocks noChangeArrowheads="1"/>
          </p:cNvSpPr>
          <p:nvPr/>
        </p:nvSpPr>
        <p:spPr bwMode="auto">
          <a:xfrm>
            <a:off x="5799138" y="4197350"/>
            <a:ext cx="3078162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ITT cohort: patients analyzed based on their randomly  assigned group (regardless of treatment received)</a:t>
            </a:r>
          </a:p>
        </p:txBody>
      </p:sp>
      <p:sp>
        <p:nvSpPr>
          <p:cNvPr id="1208327" name="Rectangle 7"/>
          <p:cNvSpPr>
            <a:spLocks noChangeArrowheads="1"/>
          </p:cNvSpPr>
          <p:nvPr/>
        </p:nvSpPr>
        <p:spPr bwMode="auto">
          <a:xfrm rot="-27000000">
            <a:off x="-1017587" y="4344988"/>
            <a:ext cx="2792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Event-free probability</a:t>
            </a:r>
          </a:p>
        </p:txBody>
      </p:sp>
      <p:sp>
        <p:nvSpPr>
          <p:cNvPr id="1208328" name="Rectangle 8"/>
          <p:cNvSpPr>
            <a:spLocks noChangeArrowheads="1"/>
          </p:cNvSpPr>
          <p:nvPr/>
        </p:nvSpPr>
        <p:spPr bwMode="auto">
          <a:xfrm>
            <a:off x="2973388" y="6007100"/>
            <a:ext cx="792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Days</a:t>
            </a:r>
          </a:p>
        </p:txBody>
      </p:sp>
      <p:sp>
        <p:nvSpPr>
          <p:cNvPr id="1208329" name="Freeform 9"/>
          <p:cNvSpPr>
            <a:spLocks/>
          </p:cNvSpPr>
          <p:nvPr/>
        </p:nvSpPr>
        <p:spPr bwMode="auto">
          <a:xfrm>
            <a:off x="1087438" y="3368675"/>
            <a:ext cx="4440237" cy="1119188"/>
          </a:xfrm>
          <a:custGeom>
            <a:avLst/>
            <a:gdLst>
              <a:gd name="T0" fmla="*/ 0 w 3571"/>
              <a:gd name="T1" fmla="*/ 0 h 765"/>
              <a:gd name="T2" fmla="*/ 0 w 3571"/>
              <a:gd name="T3" fmla="*/ 227 h 765"/>
              <a:gd name="T4" fmla="*/ 16 w 3571"/>
              <a:gd name="T5" fmla="*/ 227 h 765"/>
              <a:gd name="T6" fmla="*/ 16 w 3571"/>
              <a:gd name="T7" fmla="*/ 331 h 765"/>
              <a:gd name="T8" fmla="*/ 42 w 3571"/>
              <a:gd name="T9" fmla="*/ 331 h 765"/>
              <a:gd name="T10" fmla="*/ 42 w 3571"/>
              <a:gd name="T11" fmla="*/ 366 h 765"/>
              <a:gd name="T12" fmla="*/ 52 w 3571"/>
              <a:gd name="T13" fmla="*/ 373 h 765"/>
              <a:gd name="T14" fmla="*/ 52 w 3571"/>
              <a:gd name="T15" fmla="*/ 411 h 765"/>
              <a:gd name="T16" fmla="*/ 85 w 3571"/>
              <a:gd name="T17" fmla="*/ 411 h 765"/>
              <a:gd name="T18" fmla="*/ 85 w 3571"/>
              <a:gd name="T19" fmla="*/ 430 h 765"/>
              <a:gd name="T20" fmla="*/ 203 w 3571"/>
              <a:gd name="T21" fmla="*/ 430 h 765"/>
              <a:gd name="T22" fmla="*/ 203 w 3571"/>
              <a:gd name="T23" fmla="*/ 463 h 765"/>
              <a:gd name="T24" fmla="*/ 564 w 3571"/>
              <a:gd name="T25" fmla="*/ 463 h 765"/>
              <a:gd name="T26" fmla="*/ 564 w 3571"/>
              <a:gd name="T27" fmla="*/ 475 h 765"/>
              <a:gd name="T28" fmla="*/ 578 w 3571"/>
              <a:gd name="T29" fmla="*/ 475 h 765"/>
              <a:gd name="T30" fmla="*/ 578 w 3571"/>
              <a:gd name="T31" fmla="*/ 491 h 765"/>
              <a:gd name="T32" fmla="*/ 692 w 3571"/>
              <a:gd name="T33" fmla="*/ 491 h 765"/>
              <a:gd name="T34" fmla="*/ 692 w 3571"/>
              <a:gd name="T35" fmla="*/ 510 h 765"/>
              <a:gd name="T36" fmla="*/ 1096 w 3571"/>
              <a:gd name="T37" fmla="*/ 510 h 765"/>
              <a:gd name="T38" fmla="*/ 1096 w 3571"/>
              <a:gd name="T39" fmla="*/ 524 h 765"/>
              <a:gd name="T40" fmla="*/ 2652 w 3571"/>
              <a:gd name="T41" fmla="*/ 524 h 765"/>
              <a:gd name="T42" fmla="*/ 2652 w 3571"/>
              <a:gd name="T43" fmla="*/ 607 h 765"/>
              <a:gd name="T44" fmla="*/ 3122 w 3571"/>
              <a:gd name="T45" fmla="*/ 607 h 765"/>
              <a:gd name="T46" fmla="*/ 3122 w 3571"/>
              <a:gd name="T47" fmla="*/ 765 h 765"/>
              <a:gd name="T48" fmla="*/ 3571 w 3571"/>
              <a:gd name="T49" fmla="*/ 765 h 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571" h="765">
                <a:moveTo>
                  <a:pt x="0" y="0"/>
                </a:moveTo>
                <a:lnTo>
                  <a:pt x="0" y="227"/>
                </a:lnTo>
                <a:lnTo>
                  <a:pt x="16" y="227"/>
                </a:lnTo>
                <a:lnTo>
                  <a:pt x="16" y="331"/>
                </a:lnTo>
                <a:lnTo>
                  <a:pt x="42" y="331"/>
                </a:lnTo>
                <a:lnTo>
                  <a:pt x="42" y="366"/>
                </a:lnTo>
                <a:lnTo>
                  <a:pt x="52" y="373"/>
                </a:lnTo>
                <a:lnTo>
                  <a:pt x="52" y="411"/>
                </a:lnTo>
                <a:lnTo>
                  <a:pt x="85" y="411"/>
                </a:lnTo>
                <a:lnTo>
                  <a:pt x="85" y="430"/>
                </a:lnTo>
                <a:lnTo>
                  <a:pt x="203" y="430"/>
                </a:lnTo>
                <a:lnTo>
                  <a:pt x="203" y="463"/>
                </a:lnTo>
                <a:lnTo>
                  <a:pt x="564" y="463"/>
                </a:lnTo>
                <a:lnTo>
                  <a:pt x="564" y="475"/>
                </a:lnTo>
                <a:lnTo>
                  <a:pt x="578" y="475"/>
                </a:lnTo>
                <a:lnTo>
                  <a:pt x="578" y="491"/>
                </a:lnTo>
                <a:lnTo>
                  <a:pt x="692" y="491"/>
                </a:lnTo>
                <a:lnTo>
                  <a:pt x="692" y="510"/>
                </a:lnTo>
                <a:lnTo>
                  <a:pt x="1096" y="510"/>
                </a:lnTo>
                <a:lnTo>
                  <a:pt x="1096" y="524"/>
                </a:lnTo>
                <a:lnTo>
                  <a:pt x="2652" y="524"/>
                </a:lnTo>
                <a:lnTo>
                  <a:pt x="2652" y="607"/>
                </a:lnTo>
                <a:lnTo>
                  <a:pt x="3122" y="607"/>
                </a:lnTo>
                <a:lnTo>
                  <a:pt x="3122" y="765"/>
                </a:lnTo>
                <a:lnTo>
                  <a:pt x="3571" y="765"/>
                </a:lnTo>
              </a:path>
            </a:pathLst>
          </a:custGeom>
          <a:noFill/>
          <a:ln w="38100" cap="rnd" cmpd="sng">
            <a:solidFill>
              <a:srgbClr val="FF6600"/>
            </a:solidFill>
            <a:prstDash val="solid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30" name="Freeform 10"/>
          <p:cNvSpPr>
            <a:spLocks/>
          </p:cNvSpPr>
          <p:nvPr/>
        </p:nvSpPr>
        <p:spPr bwMode="auto">
          <a:xfrm>
            <a:off x="1073150" y="3360738"/>
            <a:ext cx="4492625" cy="758825"/>
          </a:xfrm>
          <a:custGeom>
            <a:avLst/>
            <a:gdLst>
              <a:gd name="T0" fmla="*/ 4 w 531"/>
              <a:gd name="T1" fmla="*/ 0 h 82"/>
              <a:gd name="T2" fmla="*/ 19 w 531"/>
              <a:gd name="T3" fmla="*/ 7 h 82"/>
              <a:gd name="T4" fmla="*/ 22 w 531"/>
              <a:gd name="T5" fmla="*/ 7 h 82"/>
              <a:gd name="T6" fmla="*/ 43 w 531"/>
              <a:gd name="T7" fmla="*/ 7 h 82"/>
              <a:gd name="T8" fmla="*/ 52 w 531"/>
              <a:gd name="T9" fmla="*/ 11 h 82"/>
              <a:gd name="T10" fmla="*/ 70 w 531"/>
              <a:gd name="T11" fmla="*/ 18 h 82"/>
              <a:gd name="T12" fmla="*/ 85 w 531"/>
              <a:gd name="T13" fmla="*/ 22 h 82"/>
              <a:gd name="T14" fmla="*/ 92 w 531"/>
              <a:gd name="T15" fmla="*/ 22 h 82"/>
              <a:gd name="T16" fmla="*/ 95 w 531"/>
              <a:gd name="T17" fmla="*/ 22 h 82"/>
              <a:gd name="T18" fmla="*/ 100 w 531"/>
              <a:gd name="T19" fmla="*/ 22 h 82"/>
              <a:gd name="T20" fmla="*/ 109 w 531"/>
              <a:gd name="T21" fmla="*/ 22 h 82"/>
              <a:gd name="T22" fmla="*/ 115 w 531"/>
              <a:gd name="T23" fmla="*/ 22 h 82"/>
              <a:gd name="T24" fmla="*/ 118 w 531"/>
              <a:gd name="T25" fmla="*/ 26 h 82"/>
              <a:gd name="T26" fmla="*/ 122 w 531"/>
              <a:gd name="T27" fmla="*/ 30 h 82"/>
              <a:gd name="T28" fmla="*/ 129 w 531"/>
              <a:gd name="T29" fmla="*/ 30 h 82"/>
              <a:gd name="T30" fmla="*/ 133 w 531"/>
              <a:gd name="T31" fmla="*/ 30 h 82"/>
              <a:gd name="T32" fmla="*/ 138 w 531"/>
              <a:gd name="T33" fmla="*/ 30 h 82"/>
              <a:gd name="T34" fmla="*/ 141 w 531"/>
              <a:gd name="T35" fmla="*/ 30 h 82"/>
              <a:gd name="T36" fmla="*/ 143 w 531"/>
              <a:gd name="T37" fmla="*/ 35 h 82"/>
              <a:gd name="T38" fmla="*/ 151 w 531"/>
              <a:gd name="T39" fmla="*/ 35 h 82"/>
              <a:gd name="T40" fmla="*/ 154 w 531"/>
              <a:gd name="T41" fmla="*/ 40 h 82"/>
              <a:gd name="T42" fmla="*/ 161 w 531"/>
              <a:gd name="T43" fmla="*/ 40 h 82"/>
              <a:gd name="T44" fmla="*/ 165 w 531"/>
              <a:gd name="T45" fmla="*/ 40 h 82"/>
              <a:gd name="T46" fmla="*/ 173 w 531"/>
              <a:gd name="T47" fmla="*/ 40 h 82"/>
              <a:gd name="T48" fmla="*/ 176 w 531"/>
              <a:gd name="T49" fmla="*/ 40 h 82"/>
              <a:gd name="T50" fmla="*/ 179 w 531"/>
              <a:gd name="T51" fmla="*/ 40 h 82"/>
              <a:gd name="T52" fmla="*/ 181 w 531"/>
              <a:gd name="T53" fmla="*/ 40 h 82"/>
              <a:gd name="T54" fmla="*/ 184 w 531"/>
              <a:gd name="T55" fmla="*/ 46 h 82"/>
              <a:gd name="T56" fmla="*/ 186 w 531"/>
              <a:gd name="T57" fmla="*/ 46 h 82"/>
              <a:gd name="T58" fmla="*/ 193 w 531"/>
              <a:gd name="T59" fmla="*/ 46 h 82"/>
              <a:gd name="T60" fmla="*/ 197 w 531"/>
              <a:gd name="T61" fmla="*/ 46 h 82"/>
              <a:gd name="T62" fmla="*/ 204 w 531"/>
              <a:gd name="T63" fmla="*/ 46 h 82"/>
              <a:gd name="T64" fmla="*/ 207 w 531"/>
              <a:gd name="T65" fmla="*/ 46 h 82"/>
              <a:gd name="T66" fmla="*/ 225 w 531"/>
              <a:gd name="T67" fmla="*/ 46 h 82"/>
              <a:gd name="T68" fmla="*/ 250 w 531"/>
              <a:gd name="T69" fmla="*/ 46 h 82"/>
              <a:gd name="T70" fmla="*/ 256 w 531"/>
              <a:gd name="T71" fmla="*/ 46 h 82"/>
              <a:gd name="T72" fmla="*/ 260 w 531"/>
              <a:gd name="T73" fmla="*/ 46 h 82"/>
              <a:gd name="T74" fmla="*/ 265 w 531"/>
              <a:gd name="T75" fmla="*/ 46 h 82"/>
              <a:gd name="T76" fmla="*/ 269 w 531"/>
              <a:gd name="T77" fmla="*/ 46 h 82"/>
              <a:gd name="T78" fmla="*/ 273 w 531"/>
              <a:gd name="T79" fmla="*/ 46 h 82"/>
              <a:gd name="T80" fmla="*/ 278 w 531"/>
              <a:gd name="T81" fmla="*/ 46 h 82"/>
              <a:gd name="T82" fmla="*/ 285 w 531"/>
              <a:gd name="T83" fmla="*/ 46 h 82"/>
              <a:gd name="T84" fmla="*/ 299 w 531"/>
              <a:gd name="T85" fmla="*/ 58 h 82"/>
              <a:gd name="T86" fmla="*/ 331 w 531"/>
              <a:gd name="T87" fmla="*/ 58 h 82"/>
              <a:gd name="T88" fmla="*/ 345 w 531"/>
              <a:gd name="T89" fmla="*/ 58 h 82"/>
              <a:gd name="T90" fmla="*/ 354 w 531"/>
              <a:gd name="T91" fmla="*/ 58 h 82"/>
              <a:gd name="T92" fmla="*/ 359 w 531"/>
              <a:gd name="T93" fmla="*/ 58 h 82"/>
              <a:gd name="T94" fmla="*/ 366 w 531"/>
              <a:gd name="T95" fmla="*/ 58 h 82"/>
              <a:gd name="T96" fmla="*/ 371 w 531"/>
              <a:gd name="T97" fmla="*/ 58 h 82"/>
              <a:gd name="T98" fmla="*/ 380 w 531"/>
              <a:gd name="T99" fmla="*/ 58 h 82"/>
              <a:gd name="T100" fmla="*/ 410 w 531"/>
              <a:gd name="T101" fmla="*/ 82 h 82"/>
              <a:gd name="T102" fmla="*/ 433 w 531"/>
              <a:gd name="T103" fmla="*/ 82 h 82"/>
              <a:gd name="T104" fmla="*/ 437 w 531"/>
              <a:gd name="T105" fmla="*/ 82 h 82"/>
              <a:gd name="T106" fmla="*/ 451 w 531"/>
              <a:gd name="T107" fmla="*/ 82 h 82"/>
              <a:gd name="T108" fmla="*/ 470 w 531"/>
              <a:gd name="T109" fmla="*/ 82 h 82"/>
              <a:gd name="T110" fmla="*/ 497 w 531"/>
              <a:gd name="T111" fmla="*/ 82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31" h="8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" y="0"/>
                </a:lnTo>
                <a:lnTo>
                  <a:pt x="1" y="0"/>
                </a:lnTo>
                <a:lnTo>
                  <a:pt x="4" y="0"/>
                </a:lnTo>
                <a:lnTo>
                  <a:pt x="4" y="0"/>
                </a:lnTo>
                <a:lnTo>
                  <a:pt x="10" y="0"/>
                </a:lnTo>
                <a:lnTo>
                  <a:pt x="10" y="4"/>
                </a:lnTo>
                <a:lnTo>
                  <a:pt x="13" y="4"/>
                </a:lnTo>
                <a:lnTo>
                  <a:pt x="13" y="7"/>
                </a:lnTo>
                <a:lnTo>
                  <a:pt x="14" y="7"/>
                </a:lnTo>
                <a:lnTo>
                  <a:pt x="14" y="7"/>
                </a:lnTo>
                <a:lnTo>
                  <a:pt x="19" y="7"/>
                </a:lnTo>
                <a:lnTo>
                  <a:pt x="19" y="7"/>
                </a:lnTo>
                <a:lnTo>
                  <a:pt x="20" y="7"/>
                </a:lnTo>
                <a:lnTo>
                  <a:pt x="20" y="7"/>
                </a:lnTo>
                <a:lnTo>
                  <a:pt x="21" y="7"/>
                </a:lnTo>
                <a:lnTo>
                  <a:pt x="21" y="7"/>
                </a:lnTo>
                <a:lnTo>
                  <a:pt x="22" y="7"/>
                </a:lnTo>
                <a:lnTo>
                  <a:pt x="22" y="7"/>
                </a:lnTo>
                <a:lnTo>
                  <a:pt x="23" y="7"/>
                </a:lnTo>
                <a:lnTo>
                  <a:pt x="23" y="7"/>
                </a:lnTo>
                <a:lnTo>
                  <a:pt x="25" y="7"/>
                </a:lnTo>
                <a:lnTo>
                  <a:pt x="25" y="7"/>
                </a:lnTo>
                <a:lnTo>
                  <a:pt x="30" y="7"/>
                </a:lnTo>
                <a:lnTo>
                  <a:pt x="30" y="7"/>
                </a:lnTo>
                <a:lnTo>
                  <a:pt x="43" y="7"/>
                </a:lnTo>
                <a:lnTo>
                  <a:pt x="43" y="11"/>
                </a:lnTo>
                <a:lnTo>
                  <a:pt x="44" y="11"/>
                </a:lnTo>
                <a:lnTo>
                  <a:pt x="44" y="11"/>
                </a:lnTo>
                <a:lnTo>
                  <a:pt x="45" y="11"/>
                </a:lnTo>
                <a:lnTo>
                  <a:pt x="45" y="11"/>
                </a:lnTo>
                <a:lnTo>
                  <a:pt x="52" y="11"/>
                </a:lnTo>
                <a:lnTo>
                  <a:pt x="52" y="11"/>
                </a:lnTo>
                <a:lnTo>
                  <a:pt x="53" y="11"/>
                </a:lnTo>
                <a:lnTo>
                  <a:pt x="53" y="14"/>
                </a:lnTo>
                <a:lnTo>
                  <a:pt x="59" y="14"/>
                </a:lnTo>
                <a:lnTo>
                  <a:pt x="59" y="18"/>
                </a:lnTo>
                <a:lnTo>
                  <a:pt x="69" y="18"/>
                </a:lnTo>
                <a:lnTo>
                  <a:pt x="69" y="18"/>
                </a:lnTo>
                <a:lnTo>
                  <a:pt x="70" y="18"/>
                </a:lnTo>
                <a:lnTo>
                  <a:pt x="70" y="18"/>
                </a:lnTo>
                <a:lnTo>
                  <a:pt x="76" y="18"/>
                </a:lnTo>
                <a:lnTo>
                  <a:pt x="76" y="18"/>
                </a:lnTo>
                <a:lnTo>
                  <a:pt x="79" y="18"/>
                </a:lnTo>
                <a:lnTo>
                  <a:pt x="79" y="18"/>
                </a:lnTo>
                <a:lnTo>
                  <a:pt x="85" y="18"/>
                </a:lnTo>
                <a:lnTo>
                  <a:pt x="85" y="22"/>
                </a:lnTo>
                <a:lnTo>
                  <a:pt x="88" y="22"/>
                </a:lnTo>
                <a:lnTo>
                  <a:pt x="88" y="22"/>
                </a:lnTo>
                <a:lnTo>
                  <a:pt x="88" y="22"/>
                </a:lnTo>
                <a:lnTo>
                  <a:pt x="88" y="22"/>
                </a:lnTo>
                <a:lnTo>
                  <a:pt x="90" y="22"/>
                </a:lnTo>
                <a:lnTo>
                  <a:pt x="90" y="22"/>
                </a:lnTo>
                <a:lnTo>
                  <a:pt x="92" y="22"/>
                </a:lnTo>
                <a:lnTo>
                  <a:pt x="92" y="22"/>
                </a:lnTo>
                <a:lnTo>
                  <a:pt x="94" y="22"/>
                </a:lnTo>
                <a:lnTo>
                  <a:pt x="94" y="22"/>
                </a:lnTo>
                <a:lnTo>
                  <a:pt x="95" y="22"/>
                </a:lnTo>
                <a:lnTo>
                  <a:pt x="95" y="22"/>
                </a:lnTo>
                <a:lnTo>
                  <a:pt x="95" y="22"/>
                </a:lnTo>
                <a:lnTo>
                  <a:pt x="95" y="22"/>
                </a:lnTo>
                <a:lnTo>
                  <a:pt x="96" y="22"/>
                </a:lnTo>
                <a:lnTo>
                  <a:pt x="96" y="22"/>
                </a:lnTo>
                <a:lnTo>
                  <a:pt x="98" y="22"/>
                </a:lnTo>
                <a:lnTo>
                  <a:pt x="98" y="22"/>
                </a:lnTo>
                <a:lnTo>
                  <a:pt x="99" y="22"/>
                </a:lnTo>
                <a:lnTo>
                  <a:pt x="99" y="22"/>
                </a:lnTo>
                <a:lnTo>
                  <a:pt x="100" y="22"/>
                </a:lnTo>
                <a:lnTo>
                  <a:pt x="100" y="22"/>
                </a:lnTo>
                <a:lnTo>
                  <a:pt x="105" y="22"/>
                </a:lnTo>
                <a:lnTo>
                  <a:pt x="105" y="22"/>
                </a:lnTo>
                <a:lnTo>
                  <a:pt x="105" y="22"/>
                </a:lnTo>
                <a:lnTo>
                  <a:pt x="105" y="22"/>
                </a:lnTo>
                <a:lnTo>
                  <a:pt x="109" y="22"/>
                </a:lnTo>
                <a:lnTo>
                  <a:pt x="109" y="22"/>
                </a:lnTo>
                <a:lnTo>
                  <a:pt x="111" y="22"/>
                </a:lnTo>
                <a:lnTo>
                  <a:pt x="111" y="22"/>
                </a:lnTo>
                <a:lnTo>
                  <a:pt x="112" y="22"/>
                </a:lnTo>
                <a:lnTo>
                  <a:pt x="112" y="22"/>
                </a:lnTo>
                <a:lnTo>
                  <a:pt x="114" y="22"/>
                </a:lnTo>
                <a:lnTo>
                  <a:pt x="114" y="22"/>
                </a:lnTo>
                <a:lnTo>
                  <a:pt x="115" y="22"/>
                </a:lnTo>
                <a:lnTo>
                  <a:pt x="115" y="22"/>
                </a:lnTo>
                <a:lnTo>
                  <a:pt x="116" y="22"/>
                </a:lnTo>
                <a:lnTo>
                  <a:pt x="116" y="26"/>
                </a:lnTo>
                <a:lnTo>
                  <a:pt x="116" y="26"/>
                </a:lnTo>
                <a:lnTo>
                  <a:pt x="116" y="26"/>
                </a:lnTo>
                <a:lnTo>
                  <a:pt x="118" y="26"/>
                </a:lnTo>
                <a:lnTo>
                  <a:pt x="118" y="26"/>
                </a:lnTo>
                <a:lnTo>
                  <a:pt x="120" y="26"/>
                </a:lnTo>
                <a:lnTo>
                  <a:pt x="120" y="26"/>
                </a:lnTo>
                <a:lnTo>
                  <a:pt x="121" y="26"/>
                </a:lnTo>
                <a:lnTo>
                  <a:pt x="121" y="26"/>
                </a:lnTo>
                <a:lnTo>
                  <a:pt x="121" y="26"/>
                </a:lnTo>
                <a:lnTo>
                  <a:pt x="121" y="30"/>
                </a:lnTo>
                <a:lnTo>
                  <a:pt x="122" y="30"/>
                </a:lnTo>
                <a:lnTo>
                  <a:pt x="122" y="30"/>
                </a:lnTo>
                <a:lnTo>
                  <a:pt x="123" y="30"/>
                </a:lnTo>
                <a:lnTo>
                  <a:pt x="123" y="30"/>
                </a:lnTo>
                <a:lnTo>
                  <a:pt x="126" y="30"/>
                </a:lnTo>
                <a:lnTo>
                  <a:pt x="126" y="30"/>
                </a:lnTo>
                <a:lnTo>
                  <a:pt x="129" y="30"/>
                </a:lnTo>
                <a:lnTo>
                  <a:pt x="129" y="30"/>
                </a:lnTo>
                <a:lnTo>
                  <a:pt x="130" y="30"/>
                </a:lnTo>
                <a:lnTo>
                  <a:pt x="130" y="30"/>
                </a:lnTo>
                <a:lnTo>
                  <a:pt x="130" y="30"/>
                </a:lnTo>
                <a:lnTo>
                  <a:pt x="130" y="30"/>
                </a:lnTo>
                <a:lnTo>
                  <a:pt x="132" y="30"/>
                </a:lnTo>
                <a:lnTo>
                  <a:pt x="132" y="30"/>
                </a:lnTo>
                <a:lnTo>
                  <a:pt x="133" y="30"/>
                </a:lnTo>
                <a:lnTo>
                  <a:pt x="133" y="30"/>
                </a:lnTo>
                <a:lnTo>
                  <a:pt x="135" y="30"/>
                </a:lnTo>
                <a:lnTo>
                  <a:pt x="135" y="30"/>
                </a:lnTo>
                <a:lnTo>
                  <a:pt x="137" y="30"/>
                </a:lnTo>
                <a:lnTo>
                  <a:pt x="137" y="30"/>
                </a:lnTo>
                <a:lnTo>
                  <a:pt x="138" y="30"/>
                </a:lnTo>
                <a:lnTo>
                  <a:pt x="138" y="30"/>
                </a:lnTo>
                <a:lnTo>
                  <a:pt x="138" y="30"/>
                </a:lnTo>
                <a:lnTo>
                  <a:pt x="138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41" y="30"/>
                </a:lnTo>
                <a:lnTo>
                  <a:pt x="141" y="35"/>
                </a:lnTo>
                <a:lnTo>
                  <a:pt x="142" y="35"/>
                </a:lnTo>
                <a:lnTo>
                  <a:pt x="142" y="35"/>
                </a:lnTo>
                <a:lnTo>
                  <a:pt x="143" y="35"/>
                </a:lnTo>
                <a:lnTo>
                  <a:pt x="143" y="35"/>
                </a:lnTo>
                <a:lnTo>
                  <a:pt x="143" y="35"/>
                </a:lnTo>
                <a:lnTo>
                  <a:pt x="143" y="35"/>
                </a:lnTo>
                <a:lnTo>
                  <a:pt x="145" y="35"/>
                </a:lnTo>
                <a:lnTo>
                  <a:pt x="145" y="35"/>
                </a:lnTo>
                <a:lnTo>
                  <a:pt x="145" y="35"/>
                </a:lnTo>
                <a:lnTo>
                  <a:pt x="145" y="35"/>
                </a:lnTo>
                <a:lnTo>
                  <a:pt x="149" y="35"/>
                </a:lnTo>
                <a:lnTo>
                  <a:pt x="149" y="35"/>
                </a:lnTo>
                <a:lnTo>
                  <a:pt x="151" y="35"/>
                </a:lnTo>
                <a:lnTo>
                  <a:pt x="151" y="35"/>
                </a:lnTo>
                <a:lnTo>
                  <a:pt x="153" y="35"/>
                </a:lnTo>
                <a:lnTo>
                  <a:pt x="153" y="40"/>
                </a:lnTo>
                <a:lnTo>
                  <a:pt x="153" y="40"/>
                </a:lnTo>
                <a:lnTo>
                  <a:pt x="153" y="40"/>
                </a:lnTo>
                <a:lnTo>
                  <a:pt x="154" y="40"/>
                </a:lnTo>
                <a:lnTo>
                  <a:pt x="154" y="40"/>
                </a:lnTo>
                <a:lnTo>
                  <a:pt x="156" y="40"/>
                </a:lnTo>
                <a:lnTo>
                  <a:pt x="156" y="40"/>
                </a:lnTo>
                <a:lnTo>
                  <a:pt x="158" y="40"/>
                </a:lnTo>
                <a:lnTo>
                  <a:pt x="158" y="40"/>
                </a:lnTo>
                <a:lnTo>
                  <a:pt x="159" y="40"/>
                </a:lnTo>
                <a:lnTo>
                  <a:pt x="159" y="40"/>
                </a:lnTo>
                <a:lnTo>
                  <a:pt x="161" y="40"/>
                </a:lnTo>
                <a:lnTo>
                  <a:pt x="161" y="40"/>
                </a:lnTo>
                <a:lnTo>
                  <a:pt x="163" y="40"/>
                </a:lnTo>
                <a:lnTo>
                  <a:pt x="163" y="40"/>
                </a:lnTo>
                <a:lnTo>
                  <a:pt x="164" y="40"/>
                </a:lnTo>
                <a:lnTo>
                  <a:pt x="164" y="40"/>
                </a:lnTo>
                <a:lnTo>
                  <a:pt x="165" y="40"/>
                </a:lnTo>
                <a:lnTo>
                  <a:pt x="165" y="40"/>
                </a:lnTo>
                <a:lnTo>
                  <a:pt x="166" y="40"/>
                </a:lnTo>
                <a:lnTo>
                  <a:pt x="166" y="40"/>
                </a:lnTo>
                <a:lnTo>
                  <a:pt x="171" y="40"/>
                </a:lnTo>
                <a:lnTo>
                  <a:pt x="171" y="40"/>
                </a:lnTo>
                <a:lnTo>
                  <a:pt x="172" y="40"/>
                </a:lnTo>
                <a:lnTo>
                  <a:pt x="172" y="40"/>
                </a:lnTo>
                <a:lnTo>
                  <a:pt x="173" y="40"/>
                </a:lnTo>
                <a:lnTo>
                  <a:pt x="173" y="40"/>
                </a:lnTo>
                <a:lnTo>
                  <a:pt x="175" y="40"/>
                </a:lnTo>
                <a:lnTo>
                  <a:pt x="175" y="40"/>
                </a:lnTo>
                <a:lnTo>
                  <a:pt x="176" y="40"/>
                </a:lnTo>
                <a:lnTo>
                  <a:pt x="176" y="40"/>
                </a:lnTo>
                <a:lnTo>
                  <a:pt x="176" y="40"/>
                </a:lnTo>
                <a:lnTo>
                  <a:pt x="176" y="40"/>
                </a:lnTo>
                <a:lnTo>
                  <a:pt x="177" y="40"/>
                </a:lnTo>
                <a:lnTo>
                  <a:pt x="177" y="40"/>
                </a:lnTo>
                <a:lnTo>
                  <a:pt x="177" y="40"/>
                </a:lnTo>
                <a:lnTo>
                  <a:pt x="177" y="40"/>
                </a:lnTo>
                <a:lnTo>
                  <a:pt x="178" y="40"/>
                </a:lnTo>
                <a:lnTo>
                  <a:pt x="178" y="40"/>
                </a:lnTo>
                <a:lnTo>
                  <a:pt x="179" y="40"/>
                </a:lnTo>
                <a:lnTo>
                  <a:pt x="179" y="40"/>
                </a:lnTo>
                <a:lnTo>
                  <a:pt x="180" y="40"/>
                </a:lnTo>
                <a:lnTo>
                  <a:pt x="180" y="40"/>
                </a:lnTo>
                <a:lnTo>
                  <a:pt x="180" y="40"/>
                </a:lnTo>
                <a:lnTo>
                  <a:pt x="180" y="40"/>
                </a:lnTo>
                <a:lnTo>
                  <a:pt x="181" y="40"/>
                </a:lnTo>
                <a:lnTo>
                  <a:pt x="181" y="40"/>
                </a:lnTo>
                <a:lnTo>
                  <a:pt x="181" y="40"/>
                </a:lnTo>
                <a:lnTo>
                  <a:pt x="181" y="40"/>
                </a:lnTo>
                <a:lnTo>
                  <a:pt x="183" y="40"/>
                </a:lnTo>
                <a:lnTo>
                  <a:pt x="183" y="40"/>
                </a:lnTo>
                <a:lnTo>
                  <a:pt x="183" y="40"/>
                </a:lnTo>
                <a:lnTo>
                  <a:pt x="183" y="46"/>
                </a:lnTo>
                <a:lnTo>
                  <a:pt x="184" y="46"/>
                </a:lnTo>
                <a:lnTo>
                  <a:pt x="184" y="46"/>
                </a:lnTo>
                <a:lnTo>
                  <a:pt x="185" y="46"/>
                </a:lnTo>
                <a:lnTo>
                  <a:pt x="185" y="46"/>
                </a:lnTo>
                <a:lnTo>
                  <a:pt x="186" y="46"/>
                </a:lnTo>
                <a:lnTo>
                  <a:pt x="186" y="46"/>
                </a:lnTo>
                <a:lnTo>
                  <a:pt x="186" y="46"/>
                </a:lnTo>
                <a:lnTo>
                  <a:pt x="186" y="46"/>
                </a:lnTo>
                <a:lnTo>
                  <a:pt x="188" y="46"/>
                </a:lnTo>
                <a:lnTo>
                  <a:pt x="188" y="46"/>
                </a:lnTo>
                <a:lnTo>
                  <a:pt x="189" y="46"/>
                </a:lnTo>
                <a:lnTo>
                  <a:pt x="189" y="46"/>
                </a:lnTo>
                <a:lnTo>
                  <a:pt x="190" y="46"/>
                </a:lnTo>
                <a:lnTo>
                  <a:pt x="190" y="46"/>
                </a:lnTo>
                <a:lnTo>
                  <a:pt x="193" y="46"/>
                </a:lnTo>
                <a:lnTo>
                  <a:pt x="193" y="46"/>
                </a:lnTo>
                <a:lnTo>
                  <a:pt x="194" y="46"/>
                </a:lnTo>
                <a:lnTo>
                  <a:pt x="194" y="46"/>
                </a:lnTo>
                <a:lnTo>
                  <a:pt x="197" y="46"/>
                </a:lnTo>
                <a:lnTo>
                  <a:pt x="197" y="46"/>
                </a:lnTo>
                <a:lnTo>
                  <a:pt x="197" y="46"/>
                </a:lnTo>
                <a:lnTo>
                  <a:pt x="197" y="46"/>
                </a:lnTo>
                <a:lnTo>
                  <a:pt x="199" y="46"/>
                </a:lnTo>
                <a:lnTo>
                  <a:pt x="199" y="46"/>
                </a:lnTo>
                <a:lnTo>
                  <a:pt x="200" y="46"/>
                </a:lnTo>
                <a:lnTo>
                  <a:pt x="200" y="46"/>
                </a:lnTo>
                <a:lnTo>
                  <a:pt x="200" y="46"/>
                </a:lnTo>
                <a:lnTo>
                  <a:pt x="200" y="46"/>
                </a:lnTo>
                <a:lnTo>
                  <a:pt x="204" y="46"/>
                </a:lnTo>
                <a:lnTo>
                  <a:pt x="204" y="46"/>
                </a:lnTo>
                <a:lnTo>
                  <a:pt x="204" y="46"/>
                </a:lnTo>
                <a:lnTo>
                  <a:pt x="204" y="46"/>
                </a:lnTo>
                <a:lnTo>
                  <a:pt x="205" y="46"/>
                </a:lnTo>
                <a:lnTo>
                  <a:pt x="205" y="46"/>
                </a:lnTo>
                <a:lnTo>
                  <a:pt x="207" y="46"/>
                </a:lnTo>
                <a:lnTo>
                  <a:pt x="207" y="46"/>
                </a:lnTo>
                <a:lnTo>
                  <a:pt x="211" y="46"/>
                </a:lnTo>
                <a:lnTo>
                  <a:pt x="211" y="46"/>
                </a:lnTo>
                <a:lnTo>
                  <a:pt x="213" y="46"/>
                </a:lnTo>
                <a:lnTo>
                  <a:pt x="213" y="46"/>
                </a:lnTo>
                <a:lnTo>
                  <a:pt x="217" y="46"/>
                </a:lnTo>
                <a:lnTo>
                  <a:pt x="217" y="46"/>
                </a:lnTo>
                <a:lnTo>
                  <a:pt x="225" y="46"/>
                </a:lnTo>
                <a:lnTo>
                  <a:pt x="225" y="46"/>
                </a:lnTo>
                <a:lnTo>
                  <a:pt x="232" y="46"/>
                </a:lnTo>
                <a:lnTo>
                  <a:pt x="232" y="46"/>
                </a:lnTo>
                <a:lnTo>
                  <a:pt x="233" y="46"/>
                </a:lnTo>
                <a:lnTo>
                  <a:pt x="233" y="46"/>
                </a:lnTo>
                <a:lnTo>
                  <a:pt x="250" y="46"/>
                </a:lnTo>
                <a:lnTo>
                  <a:pt x="250" y="46"/>
                </a:lnTo>
                <a:lnTo>
                  <a:pt x="252" y="46"/>
                </a:lnTo>
                <a:lnTo>
                  <a:pt x="252" y="46"/>
                </a:lnTo>
                <a:lnTo>
                  <a:pt x="253" y="46"/>
                </a:lnTo>
                <a:lnTo>
                  <a:pt x="253" y="46"/>
                </a:lnTo>
                <a:lnTo>
                  <a:pt x="255" y="46"/>
                </a:lnTo>
                <a:lnTo>
                  <a:pt x="255" y="46"/>
                </a:lnTo>
                <a:lnTo>
                  <a:pt x="256" y="46"/>
                </a:lnTo>
                <a:lnTo>
                  <a:pt x="256" y="46"/>
                </a:lnTo>
                <a:lnTo>
                  <a:pt x="256" y="46"/>
                </a:lnTo>
                <a:lnTo>
                  <a:pt x="256" y="46"/>
                </a:lnTo>
                <a:lnTo>
                  <a:pt x="260" y="46"/>
                </a:lnTo>
                <a:lnTo>
                  <a:pt x="260" y="46"/>
                </a:lnTo>
                <a:lnTo>
                  <a:pt x="260" y="46"/>
                </a:lnTo>
                <a:lnTo>
                  <a:pt x="260" y="46"/>
                </a:lnTo>
                <a:lnTo>
                  <a:pt x="261" y="46"/>
                </a:lnTo>
                <a:lnTo>
                  <a:pt x="261" y="46"/>
                </a:lnTo>
                <a:lnTo>
                  <a:pt x="262" y="46"/>
                </a:lnTo>
                <a:lnTo>
                  <a:pt x="262" y="46"/>
                </a:lnTo>
                <a:lnTo>
                  <a:pt x="263" y="46"/>
                </a:lnTo>
                <a:lnTo>
                  <a:pt x="263" y="46"/>
                </a:lnTo>
                <a:lnTo>
                  <a:pt x="265" y="46"/>
                </a:lnTo>
                <a:lnTo>
                  <a:pt x="265" y="46"/>
                </a:lnTo>
                <a:lnTo>
                  <a:pt x="265" y="46"/>
                </a:lnTo>
                <a:lnTo>
                  <a:pt x="265" y="46"/>
                </a:lnTo>
                <a:lnTo>
                  <a:pt x="266" y="46"/>
                </a:lnTo>
                <a:lnTo>
                  <a:pt x="266" y="46"/>
                </a:lnTo>
                <a:lnTo>
                  <a:pt x="269" y="46"/>
                </a:lnTo>
                <a:lnTo>
                  <a:pt x="269" y="46"/>
                </a:lnTo>
                <a:lnTo>
                  <a:pt x="269" y="46"/>
                </a:lnTo>
                <a:lnTo>
                  <a:pt x="269" y="46"/>
                </a:lnTo>
                <a:lnTo>
                  <a:pt x="271" y="46"/>
                </a:lnTo>
                <a:lnTo>
                  <a:pt x="271" y="46"/>
                </a:lnTo>
                <a:lnTo>
                  <a:pt x="272" y="46"/>
                </a:lnTo>
                <a:lnTo>
                  <a:pt x="272" y="46"/>
                </a:lnTo>
                <a:lnTo>
                  <a:pt x="273" y="46"/>
                </a:lnTo>
                <a:lnTo>
                  <a:pt x="273" y="46"/>
                </a:lnTo>
                <a:lnTo>
                  <a:pt x="276" y="46"/>
                </a:lnTo>
                <a:lnTo>
                  <a:pt x="276" y="46"/>
                </a:lnTo>
                <a:lnTo>
                  <a:pt x="277" y="46"/>
                </a:lnTo>
                <a:lnTo>
                  <a:pt x="277" y="46"/>
                </a:lnTo>
                <a:lnTo>
                  <a:pt x="278" y="46"/>
                </a:lnTo>
                <a:lnTo>
                  <a:pt x="278" y="46"/>
                </a:lnTo>
                <a:lnTo>
                  <a:pt x="278" y="46"/>
                </a:lnTo>
                <a:lnTo>
                  <a:pt x="278" y="46"/>
                </a:lnTo>
                <a:lnTo>
                  <a:pt x="283" y="46"/>
                </a:lnTo>
                <a:lnTo>
                  <a:pt x="283" y="46"/>
                </a:lnTo>
                <a:lnTo>
                  <a:pt x="283" y="46"/>
                </a:lnTo>
                <a:lnTo>
                  <a:pt x="283" y="46"/>
                </a:lnTo>
                <a:lnTo>
                  <a:pt x="285" y="46"/>
                </a:lnTo>
                <a:lnTo>
                  <a:pt x="285" y="46"/>
                </a:lnTo>
                <a:lnTo>
                  <a:pt x="290" y="46"/>
                </a:lnTo>
                <a:lnTo>
                  <a:pt x="290" y="58"/>
                </a:lnTo>
                <a:lnTo>
                  <a:pt x="291" y="58"/>
                </a:lnTo>
                <a:lnTo>
                  <a:pt x="291" y="58"/>
                </a:lnTo>
                <a:lnTo>
                  <a:pt x="299" y="58"/>
                </a:lnTo>
                <a:lnTo>
                  <a:pt x="299" y="58"/>
                </a:lnTo>
                <a:lnTo>
                  <a:pt x="305" y="58"/>
                </a:lnTo>
                <a:lnTo>
                  <a:pt x="305" y="58"/>
                </a:lnTo>
                <a:lnTo>
                  <a:pt x="315" y="58"/>
                </a:lnTo>
                <a:lnTo>
                  <a:pt x="315" y="58"/>
                </a:lnTo>
                <a:lnTo>
                  <a:pt x="325" y="58"/>
                </a:lnTo>
                <a:lnTo>
                  <a:pt x="325" y="58"/>
                </a:lnTo>
                <a:lnTo>
                  <a:pt x="331" y="58"/>
                </a:lnTo>
                <a:lnTo>
                  <a:pt x="331" y="58"/>
                </a:lnTo>
                <a:lnTo>
                  <a:pt x="336" y="58"/>
                </a:lnTo>
                <a:lnTo>
                  <a:pt x="336" y="58"/>
                </a:lnTo>
                <a:lnTo>
                  <a:pt x="343" y="58"/>
                </a:lnTo>
                <a:lnTo>
                  <a:pt x="343" y="58"/>
                </a:lnTo>
                <a:lnTo>
                  <a:pt x="345" y="58"/>
                </a:lnTo>
                <a:lnTo>
                  <a:pt x="345" y="58"/>
                </a:lnTo>
                <a:lnTo>
                  <a:pt x="346" y="58"/>
                </a:lnTo>
                <a:lnTo>
                  <a:pt x="346" y="58"/>
                </a:lnTo>
                <a:lnTo>
                  <a:pt x="348" y="58"/>
                </a:lnTo>
                <a:lnTo>
                  <a:pt x="348" y="58"/>
                </a:lnTo>
                <a:lnTo>
                  <a:pt x="353" y="58"/>
                </a:lnTo>
                <a:lnTo>
                  <a:pt x="353" y="58"/>
                </a:lnTo>
                <a:lnTo>
                  <a:pt x="354" y="58"/>
                </a:lnTo>
                <a:lnTo>
                  <a:pt x="354" y="58"/>
                </a:lnTo>
                <a:lnTo>
                  <a:pt x="355" y="58"/>
                </a:lnTo>
                <a:lnTo>
                  <a:pt x="355" y="58"/>
                </a:lnTo>
                <a:lnTo>
                  <a:pt x="356" y="58"/>
                </a:lnTo>
                <a:lnTo>
                  <a:pt x="356" y="58"/>
                </a:lnTo>
                <a:lnTo>
                  <a:pt x="359" y="58"/>
                </a:lnTo>
                <a:lnTo>
                  <a:pt x="359" y="58"/>
                </a:lnTo>
                <a:lnTo>
                  <a:pt x="363" y="58"/>
                </a:lnTo>
                <a:lnTo>
                  <a:pt x="363" y="58"/>
                </a:lnTo>
                <a:lnTo>
                  <a:pt x="363" y="58"/>
                </a:lnTo>
                <a:lnTo>
                  <a:pt x="363" y="58"/>
                </a:lnTo>
                <a:lnTo>
                  <a:pt x="364" y="58"/>
                </a:lnTo>
                <a:lnTo>
                  <a:pt x="364" y="58"/>
                </a:lnTo>
                <a:lnTo>
                  <a:pt x="366" y="58"/>
                </a:lnTo>
                <a:lnTo>
                  <a:pt x="366" y="58"/>
                </a:lnTo>
                <a:lnTo>
                  <a:pt x="368" y="58"/>
                </a:lnTo>
                <a:lnTo>
                  <a:pt x="368" y="58"/>
                </a:lnTo>
                <a:lnTo>
                  <a:pt x="370" y="58"/>
                </a:lnTo>
                <a:lnTo>
                  <a:pt x="370" y="58"/>
                </a:lnTo>
                <a:lnTo>
                  <a:pt x="371" y="58"/>
                </a:lnTo>
                <a:lnTo>
                  <a:pt x="371" y="58"/>
                </a:lnTo>
                <a:lnTo>
                  <a:pt x="371" y="58"/>
                </a:lnTo>
                <a:lnTo>
                  <a:pt x="371" y="58"/>
                </a:lnTo>
                <a:lnTo>
                  <a:pt x="372" y="58"/>
                </a:lnTo>
                <a:lnTo>
                  <a:pt x="372" y="58"/>
                </a:lnTo>
                <a:lnTo>
                  <a:pt x="378" y="58"/>
                </a:lnTo>
                <a:lnTo>
                  <a:pt x="378" y="58"/>
                </a:lnTo>
                <a:lnTo>
                  <a:pt x="380" y="58"/>
                </a:lnTo>
                <a:lnTo>
                  <a:pt x="380" y="58"/>
                </a:lnTo>
                <a:lnTo>
                  <a:pt x="382" y="58"/>
                </a:lnTo>
                <a:lnTo>
                  <a:pt x="382" y="58"/>
                </a:lnTo>
                <a:lnTo>
                  <a:pt x="386" y="58"/>
                </a:lnTo>
                <a:lnTo>
                  <a:pt x="386" y="82"/>
                </a:lnTo>
                <a:lnTo>
                  <a:pt x="410" y="82"/>
                </a:lnTo>
                <a:lnTo>
                  <a:pt x="410" y="82"/>
                </a:lnTo>
                <a:lnTo>
                  <a:pt x="429" y="82"/>
                </a:lnTo>
                <a:lnTo>
                  <a:pt x="429" y="82"/>
                </a:lnTo>
                <a:lnTo>
                  <a:pt x="430" y="82"/>
                </a:lnTo>
                <a:lnTo>
                  <a:pt x="430" y="82"/>
                </a:lnTo>
                <a:lnTo>
                  <a:pt x="432" y="82"/>
                </a:lnTo>
                <a:lnTo>
                  <a:pt x="432" y="82"/>
                </a:lnTo>
                <a:lnTo>
                  <a:pt x="433" y="82"/>
                </a:lnTo>
                <a:lnTo>
                  <a:pt x="433" y="82"/>
                </a:lnTo>
                <a:lnTo>
                  <a:pt x="435" y="82"/>
                </a:lnTo>
                <a:lnTo>
                  <a:pt x="435" y="82"/>
                </a:lnTo>
                <a:lnTo>
                  <a:pt x="437" y="82"/>
                </a:lnTo>
                <a:lnTo>
                  <a:pt x="437" y="82"/>
                </a:lnTo>
                <a:lnTo>
                  <a:pt x="437" y="82"/>
                </a:lnTo>
                <a:lnTo>
                  <a:pt x="437" y="82"/>
                </a:lnTo>
                <a:lnTo>
                  <a:pt x="443" y="82"/>
                </a:lnTo>
                <a:lnTo>
                  <a:pt x="443" y="82"/>
                </a:lnTo>
                <a:lnTo>
                  <a:pt x="445" y="82"/>
                </a:lnTo>
                <a:lnTo>
                  <a:pt x="445" y="82"/>
                </a:lnTo>
                <a:lnTo>
                  <a:pt x="446" y="82"/>
                </a:lnTo>
                <a:lnTo>
                  <a:pt x="446" y="82"/>
                </a:lnTo>
                <a:lnTo>
                  <a:pt x="451" y="82"/>
                </a:lnTo>
                <a:lnTo>
                  <a:pt x="451" y="82"/>
                </a:lnTo>
                <a:lnTo>
                  <a:pt x="456" y="82"/>
                </a:lnTo>
                <a:lnTo>
                  <a:pt x="456" y="82"/>
                </a:lnTo>
                <a:lnTo>
                  <a:pt x="469" y="82"/>
                </a:lnTo>
                <a:lnTo>
                  <a:pt x="469" y="82"/>
                </a:lnTo>
                <a:lnTo>
                  <a:pt x="470" y="82"/>
                </a:lnTo>
                <a:lnTo>
                  <a:pt x="470" y="82"/>
                </a:lnTo>
                <a:lnTo>
                  <a:pt x="471" y="82"/>
                </a:lnTo>
                <a:lnTo>
                  <a:pt x="471" y="82"/>
                </a:lnTo>
                <a:lnTo>
                  <a:pt x="473" y="82"/>
                </a:lnTo>
                <a:lnTo>
                  <a:pt x="473" y="82"/>
                </a:lnTo>
                <a:lnTo>
                  <a:pt x="484" y="82"/>
                </a:lnTo>
                <a:lnTo>
                  <a:pt x="484" y="82"/>
                </a:lnTo>
                <a:lnTo>
                  <a:pt x="497" y="82"/>
                </a:lnTo>
                <a:lnTo>
                  <a:pt x="497" y="82"/>
                </a:lnTo>
                <a:lnTo>
                  <a:pt x="520" y="82"/>
                </a:lnTo>
                <a:lnTo>
                  <a:pt x="520" y="82"/>
                </a:lnTo>
                <a:lnTo>
                  <a:pt x="531" y="82"/>
                </a:lnTo>
                <a:lnTo>
                  <a:pt x="531" y="82"/>
                </a:lnTo>
              </a:path>
            </a:pathLst>
          </a:custGeom>
          <a:noFill/>
          <a:ln w="38100" cap="rnd" cmpd="sng">
            <a:solidFill>
              <a:schemeClr val="accent1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31" name="Rectangle 11"/>
          <p:cNvSpPr>
            <a:spLocks noChangeArrowheads="1"/>
          </p:cNvSpPr>
          <p:nvPr/>
        </p:nvSpPr>
        <p:spPr bwMode="auto">
          <a:xfrm>
            <a:off x="922338" y="6235700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244</a:t>
            </a:r>
          </a:p>
        </p:txBody>
      </p:sp>
      <p:sp>
        <p:nvSpPr>
          <p:cNvPr id="1208332" name="Rectangle 12"/>
          <p:cNvSpPr>
            <a:spLocks noChangeArrowheads="1"/>
          </p:cNvSpPr>
          <p:nvPr/>
        </p:nvSpPr>
        <p:spPr bwMode="auto">
          <a:xfrm>
            <a:off x="2405063" y="6235700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143</a:t>
            </a:r>
          </a:p>
        </p:txBody>
      </p:sp>
      <p:sp>
        <p:nvSpPr>
          <p:cNvPr id="1208333" name="Rectangle 13"/>
          <p:cNvSpPr>
            <a:spLocks noChangeArrowheads="1"/>
          </p:cNvSpPr>
          <p:nvPr/>
        </p:nvSpPr>
        <p:spPr bwMode="auto">
          <a:xfrm>
            <a:off x="3983038" y="623570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51</a:t>
            </a:r>
          </a:p>
        </p:txBody>
      </p:sp>
      <p:sp>
        <p:nvSpPr>
          <p:cNvPr id="1208334" name="Rectangle 14"/>
          <p:cNvSpPr>
            <a:spLocks noChangeArrowheads="1"/>
          </p:cNvSpPr>
          <p:nvPr/>
        </p:nvSpPr>
        <p:spPr bwMode="auto">
          <a:xfrm>
            <a:off x="5481638" y="623570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</p:txBody>
      </p:sp>
      <p:sp>
        <p:nvSpPr>
          <p:cNvPr id="1208335" name="Rectangle 15"/>
          <p:cNvSpPr>
            <a:spLocks noChangeArrowheads="1"/>
          </p:cNvSpPr>
          <p:nvPr/>
        </p:nvSpPr>
        <p:spPr bwMode="auto">
          <a:xfrm>
            <a:off x="922338" y="6459538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463</a:t>
            </a:r>
          </a:p>
        </p:txBody>
      </p:sp>
      <p:sp>
        <p:nvSpPr>
          <p:cNvPr id="1208336" name="Rectangle 16"/>
          <p:cNvSpPr>
            <a:spLocks noChangeArrowheads="1"/>
          </p:cNvSpPr>
          <p:nvPr/>
        </p:nvSpPr>
        <p:spPr bwMode="auto">
          <a:xfrm>
            <a:off x="2405063" y="6459538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261</a:t>
            </a:r>
          </a:p>
        </p:txBody>
      </p:sp>
      <p:sp>
        <p:nvSpPr>
          <p:cNvPr id="1208337" name="Rectangle 17"/>
          <p:cNvSpPr>
            <a:spLocks noChangeArrowheads="1"/>
          </p:cNvSpPr>
          <p:nvPr/>
        </p:nvSpPr>
        <p:spPr bwMode="auto">
          <a:xfrm>
            <a:off x="3983038" y="645953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87</a:t>
            </a:r>
          </a:p>
        </p:txBody>
      </p:sp>
      <p:sp>
        <p:nvSpPr>
          <p:cNvPr id="1208338" name="Rectangle 18"/>
          <p:cNvSpPr>
            <a:spLocks noChangeArrowheads="1"/>
          </p:cNvSpPr>
          <p:nvPr/>
        </p:nvSpPr>
        <p:spPr bwMode="auto">
          <a:xfrm>
            <a:off x="5481638" y="645953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</a:t>
            </a:r>
          </a:p>
        </p:txBody>
      </p:sp>
      <p:sp>
        <p:nvSpPr>
          <p:cNvPr id="1208339" name="Rectangle 19"/>
          <p:cNvSpPr>
            <a:spLocks noChangeArrowheads="1"/>
          </p:cNvSpPr>
          <p:nvPr/>
        </p:nvSpPr>
        <p:spPr bwMode="auto">
          <a:xfrm>
            <a:off x="4543425" y="3767138"/>
            <a:ext cx="736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Device</a:t>
            </a:r>
          </a:p>
        </p:txBody>
      </p:sp>
      <p:sp>
        <p:nvSpPr>
          <p:cNvPr id="1208340" name="Rectangle 20"/>
          <p:cNvSpPr>
            <a:spLocks noChangeArrowheads="1"/>
          </p:cNvSpPr>
          <p:nvPr/>
        </p:nvSpPr>
        <p:spPr bwMode="auto">
          <a:xfrm>
            <a:off x="4621213" y="4595813"/>
            <a:ext cx="812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Control</a:t>
            </a:r>
          </a:p>
        </p:txBody>
      </p:sp>
      <p:sp>
        <p:nvSpPr>
          <p:cNvPr id="1208341" name="Text Box 21"/>
          <p:cNvSpPr txBox="1">
            <a:spLocks noChangeArrowheads="1"/>
          </p:cNvSpPr>
          <p:nvPr/>
        </p:nvSpPr>
        <p:spPr bwMode="auto">
          <a:xfrm>
            <a:off x="8264525" y="6469063"/>
            <a:ext cx="7318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3000838-61</a:t>
            </a:r>
          </a:p>
        </p:txBody>
      </p:sp>
      <p:sp>
        <p:nvSpPr>
          <p:cNvPr id="1208342" name="Rectangle 22"/>
          <p:cNvSpPr>
            <a:spLocks noChangeArrowheads="1"/>
          </p:cNvSpPr>
          <p:nvPr/>
        </p:nvSpPr>
        <p:spPr bwMode="auto">
          <a:xfrm>
            <a:off x="223838" y="1476375"/>
            <a:ext cx="87963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tabLst>
                <a:tab pos="1660525" algn="ctr"/>
                <a:tab pos="2516188" algn="ctr"/>
                <a:tab pos="3540125" algn="ctr"/>
                <a:tab pos="4799013" algn="ctr"/>
                <a:tab pos="5772150" algn="ctr"/>
                <a:tab pos="6745288" algn="ctr"/>
                <a:tab pos="8002588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2921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tabLst>
                <a:tab pos="1660525" algn="ctr"/>
                <a:tab pos="2516188" algn="ctr"/>
                <a:tab pos="3540125" algn="ctr"/>
                <a:tab pos="4799013" algn="ctr"/>
                <a:tab pos="5772150" algn="ctr"/>
                <a:tab pos="6745288" algn="ctr"/>
                <a:tab pos="8002588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25525" indent="3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tabLst>
                <a:tab pos="1660525" algn="ctr"/>
                <a:tab pos="2516188" algn="ctr"/>
                <a:tab pos="3540125" algn="ctr"/>
                <a:tab pos="4799013" algn="ctr"/>
                <a:tab pos="5772150" algn="ctr"/>
                <a:tab pos="6745288" algn="ctr"/>
                <a:tab pos="8002588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487488" indent="-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tabLst>
                <a:tab pos="1660525" algn="ctr"/>
                <a:tab pos="2516188" algn="ctr"/>
                <a:tab pos="3540125" algn="ctr"/>
                <a:tab pos="4799013" algn="ctr"/>
                <a:tab pos="5772150" algn="ctr"/>
                <a:tab pos="6745288" algn="ctr"/>
                <a:tab pos="8002588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941513" indent="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tabLst>
                <a:tab pos="1660525" algn="ctr"/>
                <a:tab pos="2516188" algn="ctr"/>
                <a:tab pos="3540125" algn="ctr"/>
                <a:tab pos="4799013" algn="ctr"/>
                <a:tab pos="5772150" algn="ctr"/>
                <a:tab pos="6745288" algn="ctr"/>
                <a:tab pos="8002588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3987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tabLst>
                <a:tab pos="1660525" algn="ctr"/>
                <a:tab pos="2516188" algn="ctr"/>
                <a:tab pos="3540125" algn="ctr"/>
                <a:tab pos="4799013" algn="ctr"/>
                <a:tab pos="5772150" algn="ctr"/>
                <a:tab pos="6745288" algn="ctr"/>
                <a:tab pos="8002588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8559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tabLst>
                <a:tab pos="1660525" algn="ctr"/>
                <a:tab pos="2516188" algn="ctr"/>
                <a:tab pos="3540125" algn="ctr"/>
                <a:tab pos="4799013" algn="ctr"/>
                <a:tab pos="5772150" algn="ctr"/>
                <a:tab pos="6745288" algn="ctr"/>
                <a:tab pos="8002588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3131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tabLst>
                <a:tab pos="1660525" algn="ctr"/>
                <a:tab pos="2516188" algn="ctr"/>
                <a:tab pos="3540125" algn="ctr"/>
                <a:tab pos="4799013" algn="ctr"/>
                <a:tab pos="5772150" algn="ctr"/>
                <a:tab pos="6745288" algn="ctr"/>
                <a:tab pos="8002588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7703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tabLst>
                <a:tab pos="1660525" algn="ctr"/>
                <a:tab pos="2516188" algn="ctr"/>
                <a:tab pos="3540125" algn="ctr"/>
                <a:tab pos="4799013" algn="ctr"/>
                <a:tab pos="5772150" algn="ctr"/>
                <a:tab pos="6745288" algn="ctr"/>
                <a:tab pos="8002588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US" altLang="en-US" sz="1600">
                <a:solidFill>
                  <a:schemeClr val="accent1"/>
                </a:solidFill>
              </a:rPr>
              <a:t>	Events	Total	Rate	Events	Total	Rate	RR</a:t>
            </a:r>
            <a:br>
              <a:rPr lang="en-US" altLang="en-US" sz="1600">
                <a:solidFill>
                  <a:schemeClr val="accent1"/>
                </a:solidFill>
              </a:rPr>
            </a:br>
            <a:r>
              <a:rPr lang="en-US" altLang="en-US" sz="1600">
                <a:solidFill>
                  <a:schemeClr val="accent1"/>
                </a:solidFill>
              </a:rPr>
              <a:t>Cohort	(no.)	pt-yr	(95% CI)	(no.)	pt-yr	(95% CI)	(95% CI)</a:t>
            </a:r>
          </a:p>
          <a:p>
            <a:pPr>
              <a:buFontTx/>
              <a:buNone/>
            </a:pPr>
            <a:r>
              <a:rPr lang="en-US" altLang="en-US" sz="1600"/>
              <a:t>600 pt-yr	45	386.4	11.6	9	220.4	4.1	2.85</a:t>
            </a:r>
            <a:br>
              <a:rPr lang="en-US" altLang="en-US" sz="1600"/>
            </a:br>
            <a:r>
              <a:rPr lang="en-US" altLang="en-US" sz="1600"/>
              <a:t>			(8.5, 15.3)			(1.9, 7.2)	(1.48, 6.43)</a:t>
            </a:r>
          </a:p>
          <a:p>
            <a:pPr>
              <a:buFontTx/>
              <a:buNone/>
            </a:pPr>
            <a:r>
              <a:rPr lang="en-US" altLang="en-US" sz="1600"/>
              <a:t>900 pt-yr	48	554.2	8.7	13	312.0	4.2	2.08</a:t>
            </a:r>
            <a:br>
              <a:rPr lang="en-US" altLang="en-US" sz="1600"/>
            </a:br>
            <a:r>
              <a:rPr lang="en-US" altLang="en-US" sz="1600"/>
              <a:t>			(6.4, 11.3)			(2.2, 6.7)	(1.18, 4.13)</a:t>
            </a:r>
          </a:p>
        </p:txBody>
      </p:sp>
      <p:sp>
        <p:nvSpPr>
          <p:cNvPr id="1208343" name="Rectangle 23"/>
          <p:cNvSpPr>
            <a:spLocks noChangeArrowheads="1"/>
          </p:cNvSpPr>
          <p:nvPr/>
        </p:nvSpPr>
        <p:spPr bwMode="auto">
          <a:xfrm>
            <a:off x="2557463" y="112712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Device</a:t>
            </a:r>
          </a:p>
        </p:txBody>
      </p:sp>
      <p:sp>
        <p:nvSpPr>
          <p:cNvPr id="1208344" name="Line 24"/>
          <p:cNvSpPr>
            <a:spLocks noChangeShapeType="1"/>
          </p:cNvSpPr>
          <p:nvPr/>
        </p:nvSpPr>
        <p:spPr bwMode="auto">
          <a:xfrm>
            <a:off x="1543050" y="1476375"/>
            <a:ext cx="2867025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none" w="lg" len="lg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45" name="Rectangle 25"/>
          <p:cNvSpPr>
            <a:spLocks noChangeArrowheads="1"/>
          </p:cNvSpPr>
          <p:nvPr/>
        </p:nvSpPr>
        <p:spPr bwMode="auto">
          <a:xfrm>
            <a:off x="5715000" y="1127125"/>
            <a:ext cx="906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Control</a:t>
            </a:r>
          </a:p>
        </p:txBody>
      </p:sp>
      <p:sp>
        <p:nvSpPr>
          <p:cNvPr id="1208346" name="Line 26"/>
          <p:cNvSpPr>
            <a:spLocks noChangeShapeType="1"/>
          </p:cNvSpPr>
          <p:nvPr/>
        </p:nvSpPr>
        <p:spPr bwMode="auto">
          <a:xfrm>
            <a:off x="4733925" y="1476375"/>
            <a:ext cx="2867025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none" w="lg" len="lg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47" name="Rectangle 3"/>
          <p:cNvSpPr>
            <a:spLocks noChangeArrowheads="1"/>
          </p:cNvSpPr>
          <p:nvPr/>
        </p:nvSpPr>
        <p:spPr bwMode="auto">
          <a:xfrm>
            <a:off x="1219200" y="5262563"/>
            <a:ext cx="306546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marL="382588" indent="-382588" defTabSz="1019175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742950" indent="-28575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1430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6002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0574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5146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9718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4290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8862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US" altLang="en-US" sz="1400">
                <a:latin typeface="ScalaSansLF-Regular" pitchFamily="2" charset="0"/>
              </a:rPr>
              <a:t>900 patient-year analysis</a:t>
            </a:r>
          </a:p>
        </p:txBody>
      </p:sp>
      <p:sp>
        <p:nvSpPr>
          <p:cNvPr id="1208348" name="Rectangle 3"/>
          <p:cNvSpPr>
            <a:spLocks noChangeArrowheads="1"/>
          </p:cNvSpPr>
          <p:nvPr/>
        </p:nvSpPr>
        <p:spPr bwMode="auto">
          <a:xfrm>
            <a:off x="5969000" y="3302000"/>
            <a:ext cx="26924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742950" indent="-28575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1430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6002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0574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5146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9718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4290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8862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US" altLang="en-US" sz="1600">
                <a:latin typeface="ScalaSansLF-Regular" pitchFamily="2" charset="0"/>
              </a:rPr>
              <a:t>Randomization allocation (2 device:1 control)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-165100" y="355600"/>
            <a:ext cx="9474200" cy="598488"/>
          </a:xfrm>
          <a:ln/>
        </p:spPr>
        <p:txBody>
          <a:bodyPr/>
          <a:lstStyle/>
          <a:p>
            <a:r>
              <a:rPr lang="en-US" altLang="en-US" sz="3200"/>
              <a:t>Specific Safety Endpoint Events</a:t>
            </a:r>
          </a:p>
        </p:txBody>
      </p:sp>
      <p:sp>
        <p:nvSpPr>
          <p:cNvPr id="1210371" name="Rectangle 3"/>
          <p:cNvSpPr>
            <a:spLocks noChangeArrowheads="1"/>
          </p:cNvSpPr>
          <p:nvPr/>
        </p:nvSpPr>
        <p:spPr bwMode="auto">
          <a:xfrm>
            <a:off x="717550" y="1674813"/>
            <a:ext cx="7113588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4163" indent="-284163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5715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25525" indent="3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487488" indent="-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941513" indent="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3987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8559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3131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7703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altLang="en-US"/>
              <a:t>Pericardial effusions – largest fraction of safety events in device group</a:t>
            </a:r>
          </a:p>
          <a:p>
            <a:r>
              <a:rPr lang="en-US" altLang="en-US"/>
              <a:t>Stroke events – most serious fraction of safety events in control group</a:t>
            </a:r>
            <a:endParaRPr lang="en-US" altLang="en-US">
              <a:solidFill>
                <a:srgbClr val="EA0446"/>
              </a:solidFill>
            </a:endParaRPr>
          </a:p>
          <a:p>
            <a:r>
              <a:rPr lang="en-US" altLang="en-US"/>
              <a:t>Bleeding events were also frequent </a:t>
            </a:r>
          </a:p>
        </p:txBody>
      </p:sp>
      <p:sp>
        <p:nvSpPr>
          <p:cNvPr id="1210372" name="Text Box 4"/>
          <p:cNvSpPr txBox="1">
            <a:spLocks noChangeArrowheads="1"/>
          </p:cNvSpPr>
          <p:nvPr/>
        </p:nvSpPr>
        <p:spPr bwMode="auto">
          <a:xfrm>
            <a:off x="8264525" y="6478588"/>
            <a:ext cx="7318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3000838-63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-165100" y="285750"/>
            <a:ext cx="9474200" cy="1025525"/>
          </a:xfrm>
          <a:ln/>
        </p:spPr>
        <p:txBody>
          <a:bodyPr/>
          <a:lstStyle/>
          <a:p>
            <a:r>
              <a:rPr lang="en-US" altLang="en-US" sz="3200"/>
              <a:t>Safety Events</a:t>
            </a:r>
            <a:br>
              <a:rPr lang="en-US" altLang="en-US" sz="3200"/>
            </a:br>
            <a:r>
              <a:rPr lang="en-US" altLang="en-US" sz="2800">
                <a:solidFill>
                  <a:schemeClr val="accent1"/>
                </a:solidFill>
              </a:rPr>
              <a:t>Pericardial Effusion</a:t>
            </a:r>
          </a:p>
        </p:txBody>
      </p:sp>
      <p:sp>
        <p:nvSpPr>
          <p:cNvPr id="1212419" name="Rectangle 3"/>
          <p:cNvSpPr>
            <a:spLocks noChangeArrowheads="1"/>
          </p:cNvSpPr>
          <p:nvPr/>
        </p:nvSpPr>
        <p:spPr bwMode="auto">
          <a:xfrm>
            <a:off x="368300" y="1717675"/>
            <a:ext cx="897255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4163" indent="-284163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8001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25525" indent="3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487488" indent="-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941513" indent="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3987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8559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3131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7703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US" altLang="en-US">
                <a:solidFill>
                  <a:schemeClr val="accent1"/>
                </a:solidFill>
              </a:rPr>
              <a:t>Pericardial effusions – 47% of total device events</a:t>
            </a:r>
          </a:p>
          <a:p>
            <a:r>
              <a:rPr lang="en-US" altLang="en-US"/>
              <a:t>22 classified as “serious” (4.8% of patients)</a:t>
            </a:r>
          </a:p>
          <a:p>
            <a:pPr lvl="1">
              <a:buFontTx/>
              <a:buChar char="•"/>
            </a:pPr>
            <a:r>
              <a:rPr lang="en-US" altLang="en-US"/>
              <a:t>7 required surgical intervention: extended hospitalization by 6 days</a:t>
            </a:r>
          </a:p>
          <a:p>
            <a:pPr lvl="1">
              <a:buFontTx/>
              <a:buChar char="•"/>
            </a:pPr>
            <a:r>
              <a:rPr lang="en-US" altLang="en-US"/>
              <a:t>15 treated percutaneously: extended hospitalization by 4 days</a:t>
            </a:r>
          </a:p>
          <a:p>
            <a:r>
              <a:rPr lang="en-US" altLang="en-US"/>
              <a:t>None resulted in death</a:t>
            </a:r>
          </a:p>
        </p:txBody>
      </p:sp>
      <p:sp>
        <p:nvSpPr>
          <p:cNvPr id="1212420" name="Text Box 4"/>
          <p:cNvSpPr txBox="1">
            <a:spLocks noChangeArrowheads="1"/>
          </p:cNvSpPr>
          <p:nvPr/>
        </p:nvSpPr>
        <p:spPr bwMode="auto">
          <a:xfrm>
            <a:off x="8264525" y="6478588"/>
            <a:ext cx="7318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3000838-69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-165100" y="355600"/>
            <a:ext cx="9474200" cy="598488"/>
          </a:xfrm>
          <a:ln/>
        </p:spPr>
        <p:txBody>
          <a:bodyPr/>
          <a:lstStyle/>
          <a:p>
            <a:r>
              <a:rPr lang="en-US" altLang="en-US" sz="3200"/>
              <a:t>Pericardial Effusions by Experience</a:t>
            </a:r>
          </a:p>
        </p:txBody>
      </p:sp>
      <p:sp>
        <p:nvSpPr>
          <p:cNvPr id="1214467" name="Rectangle 3"/>
          <p:cNvSpPr>
            <a:spLocks noChangeArrowheads="1"/>
          </p:cNvSpPr>
          <p:nvPr/>
        </p:nvSpPr>
        <p:spPr bwMode="auto">
          <a:xfrm>
            <a:off x="685800" y="1241425"/>
            <a:ext cx="8289925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4163" indent="-284163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8001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25525" indent="3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487488" indent="-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941513" indent="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3987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8559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3131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7703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spcBef>
                <a:spcPct val="35000"/>
              </a:spcBef>
            </a:pPr>
            <a:r>
              <a:rPr lang="en-US" altLang="en-US" sz="2200"/>
              <a:t>Throughout PROTECT AF Trial, procedural modifications and training enhancements were implemented </a:t>
            </a:r>
          </a:p>
          <a:p>
            <a:pPr>
              <a:spcBef>
                <a:spcPct val="35000"/>
              </a:spcBef>
            </a:pPr>
            <a:r>
              <a:rPr lang="en-US" altLang="en-US" sz="2200"/>
              <a:t>Procedural events would be expected to decrease over time</a:t>
            </a:r>
          </a:p>
          <a:p>
            <a:pPr>
              <a:spcBef>
                <a:spcPct val="35000"/>
              </a:spcBef>
            </a:pPr>
            <a:r>
              <a:rPr lang="en-US" altLang="en-US" sz="2200"/>
              <a:t>Pericardial effusions within 7 days of the procedure are most relevant to the device performance</a:t>
            </a:r>
          </a:p>
        </p:txBody>
      </p:sp>
      <p:sp>
        <p:nvSpPr>
          <p:cNvPr id="1214468" name="Rectangle 4"/>
          <p:cNvSpPr>
            <a:spLocks noChangeArrowheads="1"/>
          </p:cNvSpPr>
          <p:nvPr/>
        </p:nvSpPr>
        <p:spPr bwMode="auto">
          <a:xfrm>
            <a:off x="357188" y="4962525"/>
            <a:ext cx="8496300" cy="506413"/>
          </a:xfrm>
          <a:prstGeom prst="rect">
            <a:avLst/>
          </a:prstGeom>
          <a:solidFill>
            <a:srgbClr val="00289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4469" name="Rectangle 5"/>
          <p:cNvSpPr>
            <a:spLocks noChangeArrowheads="1"/>
          </p:cNvSpPr>
          <p:nvPr/>
        </p:nvSpPr>
        <p:spPr bwMode="auto">
          <a:xfrm>
            <a:off x="357188" y="5876925"/>
            <a:ext cx="8496300" cy="506413"/>
          </a:xfrm>
          <a:prstGeom prst="rect">
            <a:avLst/>
          </a:prstGeom>
          <a:solidFill>
            <a:srgbClr val="00289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4470" name="Rectangle 6"/>
          <p:cNvSpPr>
            <a:spLocks noChangeArrowheads="1"/>
          </p:cNvSpPr>
          <p:nvPr/>
        </p:nvSpPr>
        <p:spPr bwMode="auto">
          <a:xfrm>
            <a:off x="342900" y="4575175"/>
            <a:ext cx="8575675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tabLst>
                <a:tab pos="3200400" algn="ctr"/>
                <a:tab pos="4114800" algn="ctr"/>
                <a:tab pos="5143500" algn="ctr"/>
                <a:tab pos="6172200" algn="ctr"/>
                <a:tab pos="7143750" algn="ctr"/>
                <a:tab pos="81153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8001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tabLst>
                <a:tab pos="3200400" algn="ctr"/>
                <a:tab pos="4114800" algn="ctr"/>
                <a:tab pos="5143500" algn="ctr"/>
                <a:tab pos="6172200" algn="ctr"/>
                <a:tab pos="7143750" algn="ctr"/>
                <a:tab pos="81153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25525" indent="3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tabLst>
                <a:tab pos="3200400" algn="ctr"/>
                <a:tab pos="4114800" algn="ctr"/>
                <a:tab pos="5143500" algn="ctr"/>
                <a:tab pos="6172200" algn="ctr"/>
                <a:tab pos="7143750" algn="ctr"/>
                <a:tab pos="81153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487488" indent="-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tabLst>
                <a:tab pos="3200400" algn="ctr"/>
                <a:tab pos="4114800" algn="ctr"/>
                <a:tab pos="5143500" algn="ctr"/>
                <a:tab pos="6172200" algn="ctr"/>
                <a:tab pos="7143750" algn="ctr"/>
                <a:tab pos="81153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941513" indent="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tabLst>
                <a:tab pos="3200400" algn="ctr"/>
                <a:tab pos="4114800" algn="ctr"/>
                <a:tab pos="5143500" algn="ctr"/>
                <a:tab pos="6172200" algn="ctr"/>
                <a:tab pos="7143750" algn="ctr"/>
                <a:tab pos="81153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3987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tabLst>
                <a:tab pos="3200400" algn="ctr"/>
                <a:tab pos="4114800" algn="ctr"/>
                <a:tab pos="5143500" algn="ctr"/>
                <a:tab pos="6172200" algn="ctr"/>
                <a:tab pos="7143750" algn="ctr"/>
                <a:tab pos="81153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8559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tabLst>
                <a:tab pos="3200400" algn="ctr"/>
                <a:tab pos="4114800" algn="ctr"/>
                <a:tab pos="5143500" algn="ctr"/>
                <a:tab pos="6172200" algn="ctr"/>
                <a:tab pos="7143750" algn="ctr"/>
                <a:tab pos="81153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3131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tabLst>
                <a:tab pos="3200400" algn="ctr"/>
                <a:tab pos="4114800" algn="ctr"/>
                <a:tab pos="5143500" algn="ctr"/>
                <a:tab pos="6172200" algn="ctr"/>
                <a:tab pos="7143750" algn="ctr"/>
                <a:tab pos="81153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7703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tabLst>
                <a:tab pos="3200400" algn="ctr"/>
                <a:tab pos="4114800" algn="ctr"/>
                <a:tab pos="5143500" algn="ctr"/>
                <a:tab pos="6172200" algn="ctr"/>
                <a:tab pos="7143750" algn="ctr"/>
                <a:tab pos="81153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spcBef>
                <a:spcPct val="45000"/>
              </a:spcBef>
              <a:buFontTx/>
              <a:buNone/>
            </a:pPr>
            <a:r>
              <a:rPr lang="en-US" altLang="en-US" sz="2200">
                <a:solidFill>
                  <a:schemeClr val="accent1"/>
                </a:solidFill>
              </a:rPr>
              <a:t>	No.	%	No.	%	No.	%</a:t>
            </a:r>
          </a:p>
          <a:p>
            <a:pPr>
              <a:spcBef>
                <a:spcPct val="45000"/>
              </a:spcBef>
              <a:buFontTx/>
              <a:buNone/>
            </a:pPr>
            <a:r>
              <a:rPr lang="en-US" altLang="en-US" sz="2200"/>
              <a:t>Early patients (1-3)	13/154	8.4	12/154	7.8	10/154	6.5</a:t>
            </a:r>
          </a:p>
          <a:p>
            <a:pPr>
              <a:spcBef>
                <a:spcPct val="45000"/>
              </a:spcBef>
              <a:buFontTx/>
              <a:buNone/>
            </a:pPr>
            <a:r>
              <a:rPr lang="en-US" altLang="en-US" sz="2200"/>
              <a:t>Late patients (</a:t>
            </a:r>
            <a:r>
              <a:rPr lang="en-US" altLang="en-US" sz="2200">
                <a:sym typeface="Symbol" pitchFamily="18" charset="2"/>
              </a:rPr>
              <a:t></a:t>
            </a:r>
            <a:r>
              <a:rPr lang="en-US" altLang="en-US" sz="2200"/>
              <a:t>4)	27/388	7.0	24/388	6.2	17/388	4.4</a:t>
            </a:r>
          </a:p>
          <a:p>
            <a:pPr>
              <a:spcBef>
                <a:spcPct val="45000"/>
              </a:spcBef>
              <a:buFontTx/>
              <a:buNone/>
            </a:pPr>
            <a:r>
              <a:rPr lang="en-US" altLang="en-US" sz="2200"/>
              <a:t>Total	40/542	7.2	36/542	6.6	27/542	5.0</a:t>
            </a:r>
          </a:p>
        </p:txBody>
      </p:sp>
      <p:sp>
        <p:nvSpPr>
          <p:cNvPr id="1214471" name="Rectangle 7"/>
          <p:cNvSpPr>
            <a:spLocks noChangeArrowheads="1"/>
          </p:cNvSpPr>
          <p:nvPr/>
        </p:nvSpPr>
        <p:spPr bwMode="auto">
          <a:xfrm>
            <a:off x="184150" y="3471863"/>
            <a:ext cx="2874963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Site implant group (includes roll-in subjects)</a:t>
            </a:r>
          </a:p>
        </p:txBody>
      </p:sp>
      <p:sp>
        <p:nvSpPr>
          <p:cNvPr id="1214472" name="Rectangle 8"/>
          <p:cNvSpPr>
            <a:spLocks noChangeArrowheads="1"/>
          </p:cNvSpPr>
          <p:nvPr/>
        </p:nvSpPr>
        <p:spPr bwMode="auto">
          <a:xfrm>
            <a:off x="3009900" y="4075113"/>
            <a:ext cx="17129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Any</a:t>
            </a:r>
          </a:p>
        </p:txBody>
      </p:sp>
      <p:sp>
        <p:nvSpPr>
          <p:cNvPr id="1214473" name="Rectangle 9"/>
          <p:cNvSpPr>
            <a:spLocks noChangeArrowheads="1"/>
          </p:cNvSpPr>
          <p:nvPr/>
        </p:nvSpPr>
        <p:spPr bwMode="auto">
          <a:xfrm>
            <a:off x="4727575" y="3471863"/>
            <a:ext cx="2090738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Any procedure/ device related</a:t>
            </a:r>
          </a:p>
        </p:txBody>
      </p:sp>
      <p:sp>
        <p:nvSpPr>
          <p:cNvPr id="1214474" name="Rectangle 10"/>
          <p:cNvSpPr>
            <a:spLocks noChangeArrowheads="1"/>
          </p:cNvSpPr>
          <p:nvPr/>
        </p:nvSpPr>
        <p:spPr bwMode="auto">
          <a:xfrm>
            <a:off x="7267575" y="3773488"/>
            <a:ext cx="118903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Any serious</a:t>
            </a:r>
          </a:p>
        </p:txBody>
      </p:sp>
      <p:sp>
        <p:nvSpPr>
          <p:cNvPr id="1214475" name="Line 11"/>
          <p:cNvSpPr>
            <a:spLocks noChangeShapeType="1"/>
          </p:cNvSpPr>
          <p:nvPr/>
        </p:nvSpPr>
        <p:spPr bwMode="auto">
          <a:xfrm>
            <a:off x="2895600" y="4524375"/>
            <a:ext cx="1943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none" w="lg" len="lg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4476" name="Line 12"/>
          <p:cNvSpPr>
            <a:spLocks noChangeShapeType="1"/>
          </p:cNvSpPr>
          <p:nvPr/>
        </p:nvSpPr>
        <p:spPr bwMode="auto">
          <a:xfrm>
            <a:off x="4945063" y="4524375"/>
            <a:ext cx="180975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none" w="lg" len="lg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4477" name="Line 13"/>
          <p:cNvSpPr>
            <a:spLocks noChangeShapeType="1"/>
          </p:cNvSpPr>
          <p:nvPr/>
        </p:nvSpPr>
        <p:spPr bwMode="auto">
          <a:xfrm>
            <a:off x="6943725" y="4524375"/>
            <a:ext cx="1838325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none" w="lg" len="lg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4478" name="Line 14"/>
          <p:cNvSpPr>
            <a:spLocks noChangeShapeType="1"/>
          </p:cNvSpPr>
          <p:nvPr/>
        </p:nvSpPr>
        <p:spPr bwMode="auto">
          <a:xfrm>
            <a:off x="401638" y="4524375"/>
            <a:ext cx="2438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none" w="lg" len="lg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4479" name="Text Box 15"/>
          <p:cNvSpPr txBox="1">
            <a:spLocks noChangeArrowheads="1"/>
          </p:cNvSpPr>
          <p:nvPr/>
        </p:nvSpPr>
        <p:spPr bwMode="auto">
          <a:xfrm>
            <a:off x="8264525" y="6478588"/>
            <a:ext cx="7318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3000838-70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514" name="Text Box 2"/>
          <p:cNvSpPr txBox="1">
            <a:spLocks noChangeArrowheads="1"/>
          </p:cNvSpPr>
          <p:nvPr/>
        </p:nvSpPr>
        <p:spPr bwMode="auto">
          <a:xfrm>
            <a:off x="8264525" y="6478588"/>
            <a:ext cx="7318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3000838-71</a:t>
            </a:r>
          </a:p>
        </p:txBody>
      </p:sp>
      <p:sp>
        <p:nvSpPr>
          <p:cNvPr id="1216515" name="Rectangle 3"/>
          <p:cNvSpPr>
            <a:spLocks noGrp="1" noChangeArrowheads="1"/>
          </p:cNvSpPr>
          <p:nvPr>
            <p:ph type="title"/>
          </p:nvPr>
        </p:nvSpPr>
        <p:spPr>
          <a:xfrm>
            <a:off x="-165100" y="355600"/>
            <a:ext cx="9474200" cy="598488"/>
          </a:xfrm>
          <a:ln/>
        </p:spPr>
        <p:txBody>
          <a:bodyPr/>
          <a:lstStyle/>
          <a:p>
            <a:r>
              <a:rPr lang="en-US" altLang="en-US" sz="3200"/>
              <a:t>Effusions in Recent Implant Experience</a:t>
            </a:r>
          </a:p>
        </p:txBody>
      </p:sp>
      <p:sp>
        <p:nvSpPr>
          <p:cNvPr id="1216516" name="Rectangle 4"/>
          <p:cNvSpPr>
            <a:spLocks noChangeArrowheads="1"/>
          </p:cNvSpPr>
          <p:nvPr/>
        </p:nvSpPr>
        <p:spPr bwMode="auto">
          <a:xfrm>
            <a:off x="685800" y="1241425"/>
            <a:ext cx="8289925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4163" indent="-284163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8001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25525" indent="3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487488" indent="-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941513" indent="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3987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8559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3131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7703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spcBef>
                <a:spcPct val="35000"/>
              </a:spcBef>
            </a:pPr>
            <a:r>
              <a:rPr lang="en-US" altLang="en-US" sz="2600"/>
              <a:t>Rates obtained in the CONTINUED ACCESS Study confirm that the lower rates are sustained</a:t>
            </a:r>
          </a:p>
        </p:txBody>
      </p:sp>
      <p:sp>
        <p:nvSpPr>
          <p:cNvPr id="1216517" name="Rectangle 5"/>
          <p:cNvSpPr>
            <a:spLocks noChangeArrowheads="1"/>
          </p:cNvSpPr>
          <p:nvPr/>
        </p:nvSpPr>
        <p:spPr bwMode="auto">
          <a:xfrm>
            <a:off x="342900" y="3444875"/>
            <a:ext cx="8575675" cy="84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tabLst>
                <a:tab pos="457200" algn="ctr"/>
                <a:tab pos="2171700" algn="ctr"/>
                <a:tab pos="3543300" algn="ctr"/>
                <a:tab pos="4978400" algn="ctr"/>
                <a:tab pos="6350000" algn="ctr"/>
                <a:tab pos="77724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8001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tabLst>
                <a:tab pos="457200" algn="ctr"/>
                <a:tab pos="2171700" algn="ctr"/>
                <a:tab pos="3543300" algn="ctr"/>
                <a:tab pos="4978400" algn="ctr"/>
                <a:tab pos="6350000" algn="ctr"/>
                <a:tab pos="77724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25525" indent="3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tabLst>
                <a:tab pos="457200" algn="ctr"/>
                <a:tab pos="2171700" algn="ctr"/>
                <a:tab pos="3543300" algn="ctr"/>
                <a:tab pos="4978400" algn="ctr"/>
                <a:tab pos="6350000" algn="ctr"/>
                <a:tab pos="77724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487488" indent="-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tabLst>
                <a:tab pos="457200" algn="ctr"/>
                <a:tab pos="2171700" algn="ctr"/>
                <a:tab pos="3543300" algn="ctr"/>
                <a:tab pos="4978400" algn="ctr"/>
                <a:tab pos="6350000" algn="ctr"/>
                <a:tab pos="77724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941513" indent="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tabLst>
                <a:tab pos="457200" algn="ctr"/>
                <a:tab pos="2171700" algn="ctr"/>
                <a:tab pos="3543300" algn="ctr"/>
                <a:tab pos="4978400" algn="ctr"/>
                <a:tab pos="6350000" algn="ctr"/>
                <a:tab pos="77724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3987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tabLst>
                <a:tab pos="457200" algn="ctr"/>
                <a:tab pos="2171700" algn="ctr"/>
                <a:tab pos="3543300" algn="ctr"/>
                <a:tab pos="4978400" algn="ctr"/>
                <a:tab pos="6350000" algn="ctr"/>
                <a:tab pos="77724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8559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tabLst>
                <a:tab pos="457200" algn="ctr"/>
                <a:tab pos="2171700" algn="ctr"/>
                <a:tab pos="3543300" algn="ctr"/>
                <a:tab pos="4978400" algn="ctr"/>
                <a:tab pos="6350000" algn="ctr"/>
                <a:tab pos="77724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3131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tabLst>
                <a:tab pos="457200" algn="ctr"/>
                <a:tab pos="2171700" algn="ctr"/>
                <a:tab pos="3543300" algn="ctr"/>
                <a:tab pos="4978400" algn="ctr"/>
                <a:tab pos="6350000" algn="ctr"/>
                <a:tab pos="77724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7703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tabLst>
                <a:tab pos="457200" algn="ctr"/>
                <a:tab pos="2171700" algn="ctr"/>
                <a:tab pos="3543300" algn="ctr"/>
                <a:tab pos="4978400" algn="ctr"/>
                <a:tab pos="6350000" algn="ctr"/>
                <a:tab pos="77724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spcBef>
                <a:spcPct val="45000"/>
              </a:spcBef>
              <a:buFontTx/>
              <a:buNone/>
            </a:pPr>
            <a:r>
              <a:rPr lang="en-US" altLang="en-US" sz="2200">
                <a:solidFill>
                  <a:schemeClr val="accent1"/>
                </a:solidFill>
              </a:rPr>
              <a:t>	No.	%	No.	%	No.	%</a:t>
            </a:r>
          </a:p>
          <a:p>
            <a:pPr>
              <a:spcBef>
                <a:spcPct val="45000"/>
              </a:spcBef>
              <a:buFontTx/>
              <a:buNone/>
            </a:pPr>
            <a:r>
              <a:rPr lang="en-US" altLang="en-US" sz="2200"/>
              <a:t>	1/88	1.1	1/88	1.1	1/88	1.1</a:t>
            </a:r>
          </a:p>
        </p:txBody>
      </p:sp>
      <p:sp>
        <p:nvSpPr>
          <p:cNvPr id="1216518" name="Rectangle 6"/>
          <p:cNvSpPr>
            <a:spLocks noChangeArrowheads="1"/>
          </p:cNvSpPr>
          <p:nvPr/>
        </p:nvSpPr>
        <p:spPr bwMode="auto">
          <a:xfrm>
            <a:off x="781050" y="2944813"/>
            <a:ext cx="17129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Any</a:t>
            </a:r>
          </a:p>
        </p:txBody>
      </p:sp>
      <p:sp>
        <p:nvSpPr>
          <p:cNvPr id="1216519" name="Rectangle 7"/>
          <p:cNvSpPr>
            <a:spLocks noChangeArrowheads="1"/>
          </p:cNvSpPr>
          <p:nvPr/>
        </p:nvSpPr>
        <p:spPr bwMode="auto">
          <a:xfrm>
            <a:off x="3406775" y="2341563"/>
            <a:ext cx="2128838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Any procedure/ device related</a:t>
            </a:r>
          </a:p>
        </p:txBody>
      </p:sp>
      <p:sp>
        <p:nvSpPr>
          <p:cNvPr id="1216520" name="Rectangle 8"/>
          <p:cNvSpPr>
            <a:spLocks noChangeArrowheads="1"/>
          </p:cNvSpPr>
          <p:nvPr/>
        </p:nvSpPr>
        <p:spPr bwMode="auto">
          <a:xfrm>
            <a:off x="6727825" y="2643188"/>
            <a:ext cx="118903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Any serious</a:t>
            </a:r>
          </a:p>
        </p:txBody>
      </p:sp>
      <p:sp>
        <p:nvSpPr>
          <p:cNvPr id="1216521" name="Line 9"/>
          <p:cNvSpPr>
            <a:spLocks noChangeShapeType="1"/>
          </p:cNvSpPr>
          <p:nvPr/>
        </p:nvSpPr>
        <p:spPr bwMode="auto">
          <a:xfrm>
            <a:off x="419100" y="3394075"/>
            <a:ext cx="2438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none" w="lg" len="lg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6522" name="Line 10"/>
          <p:cNvSpPr>
            <a:spLocks noChangeShapeType="1"/>
          </p:cNvSpPr>
          <p:nvPr/>
        </p:nvSpPr>
        <p:spPr bwMode="auto">
          <a:xfrm>
            <a:off x="3243263" y="3394075"/>
            <a:ext cx="244475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none" w="lg" len="lg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6523" name="Line 11"/>
          <p:cNvSpPr>
            <a:spLocks noChangeShapeType="1"/>
          </p:cNvSpPr>
          <p:nvPr/>
        </p:nvSpPr>
        <p:spPr bwMode="auto">
          <a:xfrm>
            <a:off x="6181725" y="3394075"/>
            <a:ext cx="2282825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none" w="lg" len="lg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3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-165100" y="328613"/>
            <a:ext cx="9474200" cy="1147762"/>
          </a:xfrm>
          <a:ln/>
        </p:spPr>
        <p:txBody>
          <a:bodyPr/>
          <a:lstStyle/>
          <a:p>
            <a:r>
              <a:rPr lang="en-US" altLang="en-US"/>
              <a:t>Non-Valvular Atrial Fibrillation</a:t>
            </a:r>
            <a:br>
              <a:rPr lang="en-US" altLang="en-US"/>
            </a:br>
            <a:r>
              <a:rPr lang="en-US" altLang="en-US" sz="3200">
                <a:solidFill>
                  <a:schemeClr val="accent1"/>
                </a:solidFill>
              </a:rPr>
              <a:t>An EPIDEMIC</a:t>
            </a:r>
          </a:p>
        </p:txBody>
      </p:sp>
      <p:sp>
        <p:nvSpPr>
          <p:cNvPr id="118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03400"/>
            <a:ext cx="7870825" cy="3467100"/>
          </a:xfrm>
          <a:noFill/>
        </p:spPr>
        <p:txBody>
          <a:bodyPr>
            <a:spAutoFit/>
          </a:bodyPr>
          <a:lstStyle/>
          <a:p>
            <a:pPr>
              <a:spcBef>
                <a:spcPct val="40000"/>
              </a:spcBef>
            </a:pPr>
            <a:r>
              <a:rPr lang="en-US" altLang="en-US"/>
              <a:t>Affects 1-1.5% of population in </a:t>
            </a:r>
            <a:br>
              <a:rPr lang="en-US" altLang="en-US"/>
            </a:br>
            <a:r>
              <a:rPr lang="en-US" altLang="en-US"/>
              <a:t>developed world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Lifetime risk in men &amp; women &gt;40 is 1 in 4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Prevalence</a:t>
            </a:r>
          </a:p>
          <a:p>
            <a:pPr lvl="2"/>
            <a:r>
              <a:rPr lang="en-US" altLang="en-US"/>
              <a:t>0.5% age 0-59</a:t>
            </a:r>
          </a:p>
          <a:p>
            <a:pPr lvl="2"/>
            <a:r>
              <a:rPr lang="en-US" altLang="en-US"/>
              <a:t>9.0% age &gt;80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Currently 2.5 million adults in U.S.</a:t>
            </a:r>
          </a:p>
        </p:txBody>
      </p:sp>
      <p:sp>
        <p:nvSpPr>
          <p:cNvPr id="1187844" name="Text Box 4"/>
          <p:cNvSpPr txBox="1">
            <a:spLocks noChangeArrowheads="1"/>
          </p:cNvSpPr>
          <p:nvPr/>
        </p:nvSpPr>
        <p:spPr bwMode="auto">
          <a:xfrm>
            <a:off x="8321675" y="6469063"/>
            <a:ext cx="6746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3000838-5</a:t>
            </a:r>
          </a:p>
        </p:txBody>
      </p:sp>
      <p:sp>
        <p:nvSpPr>
          <p:cNvPr id="510980" name="Text Box 4"/>
          <p:cNvSpPr txBox="1">
            <a:spLocks noChangeArrowheads="1"/>
          </p:cNvSpPr>
          <p:nvPr/>
        </p:nvSpPr>
        <p:spPr bwMode="auto">
          <a:xfrm>
            <a:off x="117475" y="5480050"/>
            <a:ext cx="38544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Savelieva:  J Intern Med 250, 2001</a:t>
            </a:r>
            <a:br>
              <a:rPr lang="en-US" altLang="en-US" sz="1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altLang="en-US" sz="1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Go:  JAMA 285, 2001</a:t>
            </a:r>
          </a:p>
          <a:p>
            <a:pPr eaLnBrk="1" hangingPunct="1"/>
            <a:r>
              <a:rPr lang="en-US" altLang="en-US" sz="1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Miyasaka:  Circ 114, 2006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562" name="Object 2"/>
          <p:cNvGraphicFramePr>
            <a:graphicFrameLocks/>
          </p:cNvGraphicFramePr>
          <p:nvPr/>
        </p:nvGraphicFramePr>
        <p:xfrm>
          <a:off x="569913" y="3141663"/>
          <a:ext cx="5340350" cy="306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591" name="Chart" r:id="rId5" imgW="5314950" imgH="3047809" progId="MSGraph.Chart.8">
                  <p:embed followColorScheme="full"/>
                </p:oleObj>
              </mc:Choice>
              <mc:Fallback>
                <p:oleObj name="Chart" r:id="rId5" imgW="5314950" imgH="3047809" progId="MSGraph.Chart.8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3141663"/>
                        <a:ext cx="5340350" cy="306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563" name="Rectangle 3"/>
          <p:cNvSpPr>
            <a:spLocks noChangeArrowheads="1"/>
          </p:cNvSpPr>
          <p:nvPr/>
        </p:nvSpPr>
        <p:spPr bwMode="auto">
          <a:xfrm>
            <a:off x="-165100" y="249238"/>
            <a:ext cx="9474200" cy="811212"/>
          </a:xfrm>
          <a:prstGeom prst="rect">
            <a:avLst/>
          </a:prstGeom>
          <a:solidFill>
            <a:srgbClr val="00289F"/>
          </a:solidFill>
          <a:ln w="19050">
            <a:solidFill>
              <a:srgbClr val="A2C1F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altLang="en-US" sz="2400"/>
              <a:t>Intent-to-Treat</a:t>
            </a:r>
            <a:br>
              <a:rPr lang="en-US" altLang="en-US" sz="2400"/>
            </a:br>
            <a:r>
              <a:rPr lang="en-US" altLang="en-US" sz="2200">
                <a:solidFill>
                  <a:schemeClr val="accent1"/>
                </a:solidFill>
              </a:rPr>
              <a:t>Primary Efficacy Results</a:t>
            </a:r>
          </a:p>
        </p:txBody>
      </p:sp>
      <p:sp>
        <p:nvSpPr>
          <p:cNvPr id="1218564" name="Text Box 4"/>
          <p:cNvSpPr txBox="1">
            <a:spLocks noChangeArrowheads="1"/>
          </p:cNvSpPr>
          <p:nvPr/>
        </p:nvSpPr>
        <p:spPr bwMode="auto">
          <a:xfrm>
            <a:off x="5799138" y="4197350"/>
            <a:ext cx="2786062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ITT cohort: patients analyzed based on their randomly  assigned group (regardless of treatment received)</a:t>
            </a:r>
          </a:p>
        </p:txBody>
      </p:sp>
      <p:sp>
        <p:nvSpPr>
          <p:cNvPr id="1218565" name="Rectangle 5"/>
          <p:cNvSpPr>
            <a:spLocks noChangeArrowheads="1"/>
          </p:cNvSpPr>
          <p:nvPr/>
        </p:nvSpPr>
        <p:spPr bwMode="auto">
          <a:xfrm rot="-27000000">
            <a:off x="-1017587" y="4344988"/>
            <a:ext cx="2792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Event-free probability</a:t>
            </a:r>
          </a:p>
        </p:txBody>
      </p:sp>
      <p:sp>
        <p:nvSpPr>
          <p:cNvPr id="1218566" name="Rectangle 6"/>
          <p:cNvSpPr>
            <a:spLocks noChangeArrowheads="1"/>
          </p:cNvSpPr>
          <p:nvPr/>
        </p:nvSpPr>
        <p:spPr bwMode="auto">
          <a:xfrm>
            <a:off x="2973388" y="6007100"/>
            <a:ext cx="792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Days</a:t>
            </a:r>
          </a:p>
        </p:txBody>
      </p:sp>
      <p:sp>
        <p:nvSpPr>
          <p:cNvPr id="1218567" name="Rectangle 7"/>
          <p:cNvSpPr>
            <a:spLocks noChangeArrowheads="1"/>
          </p:cNvSpPr>
          <p:nvPr/>
        </p:nvSpPr>
        <p:spPr bwMode="auto">
          <a:xfrm>
            <a:off x="922338" y="6235700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244</a:t>
            </a:r>
          </a:p>
        </p:txBody>
      </p:sp>
      <p:sp>
        <p:nvSpPr>
          <p:cNvPr id="1218568" name="Rectangle 8"/>
          <p:cNvSpPr>
            <a:spLocks noChangeArrowheads="1"/>
          </p:cNvSpPr>
          <p:nvPr/>
        </p:nvSpPr>
        <p:spPr bwMode="auto">
          <a:xfrm>
            <a:off x="2405063" y="6235700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147</a:t>
            </a:r>
          </a:p>
        </p:txBody>
      </p:sp>
      <p:sp>
        <p:nvSpPr>
          <p:cNvPr id="1218569" name="Rectangle 9"/>
          <p:cNvSpPr>
            <a:spLocks noChangeArrowheads="1"/>
          </p:cNvSpPr>
          <p:nvPr/>
        </p:nvSpPr>
        <p:spPr bwMode="auto">
          <a:xfrm>
            <a:off x="3983038" y="623570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52</a:t>
            </a:r>
          </a:p>
        </p:txBody>
      </p:sp>
      <p:sp>
        <p:nvSpPr>
          <p:cNvPr id="1218570" name="Rectangle 10"/>
          <p:cNvSpPr>
            <a:spLocks noChangeArrowheads="1"/>
          </p:cNvSpPr>
          <p:nvPr/>
        </p:nvSpPr>
        <p:spPr bwMode="auto">
          <a:xfrm>
            <a:off x="5481638" y="623570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1218571" name="Rectangle 11"/>
          <p:cNvSpPr>
            <a:spLocks noChangeArrowheads="1"/>
          </p:cNvSpPr>
          <p:nvPr/>
        </p:nvSpPr>
        <p:spPr bwMode="auto">
          <a:xfrm>
            <a:off x="922338" y="6459538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463</a:t>
            </a:r>
          </a:p>
        </p:txBody>
      </p:sp>
      <p:sp>
        <p:nvSpPr>
          <p:cNvPr id="1218572" name="Rectangle 12"/>
          <p:cNvSpPr>
            <a:spLocks noChangeArrowheads="1"/>
          </p:cNvSpPr>
          <p:nvPr/>
        </p:nvSpPr>
        <p:spPr bwMode="auto">
          <a:xfrm>
            <a:off x="2405063" y="6459538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270</a:t>
            </a:r>
          </a:p>
        </p:txBody>
      </p:sp>
      <p:sp>
        <p:nvSpPr>
          <p:cNvPr id="1218573" name="Rectangle 13"/>
          <p:cNvSpPr>
            <a:spLocks noChangeArrowheads="1"/>
          </p:cNvSpPr>
          <p:nvPr/>
        </p:nvSpPr>
        <p:spPr bwMode="auto">
          <a:xfrm>
            <a:off x="3983038" y="645953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92</a:t>
            </a:r>
          </a:p>
        </p:txBody>
      </p:sp>
      <p:sp>
        <p:nvSpPr>
          <p:cNvPr id="1218574" name="Rectangle 14"/>
          <p:cNvSpPr>
            <a:spLocks noChangeArrowheads="1"/>
          </p:cNvSpPr>
          <p:nvPr/>
        </p:nvSpPr>
        <p:spPr bwMode="auto">
          <a:xfrm>
            <a:off x="5481638" y="645953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22</a:t>
            </a:r>
          </a:p>
        </p:txBody>
      </p:sp>
      <p:sp>
        <p:nvSpPr>
          <p:cNvPr id="1218575" name="Rectangle 15"/>
          <p:cNvSpPr>
            <a:spLocks noChangeArrowheads="1"/>
          </p:cNvSpPr>
          <p:nvPr/>
        </p:nvSpPr>
        <p:spPr bwMode="auto">
          <a:xfrm>
            <a:off x="4270375" y="3584575"/>
            <a:ext cx="1371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WATCHMAN</a:t>
            </a:r>
          </a:p>
        </p:txBody>
      </p:sp>
      <p:sp>
        <p:nvSpPr>
          <p:cNvPr id="1218576" name="Rectangle 16"/>
          <p:cNvSpPr>
            <a:spLocks noChangeArrowheads="1"/>
          </p:cNvSpPr>
          <p:nvPr/>
        </p:nvSpPr>
        <p:spPr bwMode="auto">
          <a:xfrm>
            <a:off x="4606925" y="4611688"/>
            <a:ext cx="812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Control</a:t>
            </a:r>
          </a:p>
        </p:txBody>
      </p:sp>
      <p:sp>
        <p:nvSpPr>
          <p:cNvPr id="1218577" name="Text Box 17"/>
          <p:cNvSpPr txBox="1">
            <a:spLocks noChangeArrowheads="1"/>
          </p:cNvSpPr>
          <p:nvPr/>
        </p:nvSpPr>
        <p:spPr bwMode="auto">
          <a:xfrm>
            <a:off x="8264525" y="6469063"/>
            <a:ext cx="7318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3000838-89</a:t>
            </a:r>
          </a:p>
        </p:txBody>
      </p:sp>
      <p:sp>
        <p:nvSpPr>
          <p:cNvPr id="1218578" name="Rectangle 3"/>
          <p:cNvSpPr>
            <a:spLocks noChangeArrowheads="1"/>
          </p:cNvSpPr>
          <p:nvPr/>
        </p:nvSpPr>
        <p:spPr bwMode="auto">
          <a:xfrm>
            <a:off x="1168400" y="5021263"/>
            <a:ext cx="306546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marL="382588" indent="-382588" defTabSz="1019175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742950" indent="-28575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1430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6002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0574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5146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9718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4290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8862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US" altLang="en-US" sz="1400">
                <a:latin typeface="ScalaSansLF-Regular" pitchFamily="2" charset="0"/>
              </a:rPr>
              <a:t>900 patient-year analysis</a:t>
            </a:r>
          </a:p>
        </p:txBody>
      </p:sp>
      <p:sp>
        <p:nvSpPr>
          <p:cNvPr id="1218579" name="Rectangle 19"/>
          <p:cNvSpPr>
            <a:spLocks noChangeArrowheads="1"/>
          </p:cNvSpPr>
          <p:nvPr/>
        </p:nvSpPr>
        <p:spPr bwMode="auto">
          <a:xfrm>
            <a:off x="127000" y="2601913"/>
            <a:ext cx="8913813" cy="522287"/>
          </a:xfrm>
          <a:prstGeom prst="rect">
            <a:avLst/>
          </a:prstGeom>
          <a:solidFill>
            <a:srgbClr val="00289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580" name="Rectangle 20"/>
          <p:cNvSpPr>
            <a:spLocks noChangeArrowheads="1"/>
          </p:cNvSpPr>
          <p:nvPr/>
        </p:nvSpPr>
        <p:spPr bwMode="auto">
          <a:xfrm>
            <a:off x="127000" y="2057400"/>
            <a:ext cx="8913813" cy="522288"/>
          </a:xfrm>
          <a:prstGeom prst="rect">
            <a:avLst/>
          </a:prstGeom>
          <a:solidFill>
            <a:srgbClr val="00289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581" name="Rectangle 21"/>
          <p:cNvSpPr>
            <a:spLocks noChangeArrowheads="1"/>
          </p:cNvSpPr>
          <p:nvPr/>
        </p:nvSpPr>
        <p:spPr bwMode="auto">
          <a:xfrm>
            <a:off x="58738" y="1476375"/>
            <a:ext cx="92535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9220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tabLst>
                <a:tab pos="1143000" algn="ctr"/>
                <a:tab pos="1892300" algn="ctr"/>
                <a:tab pos="2743200" algn="ctr"/>
                <a:tab pos="3606800" algn="ctr"/>
                <a:tab pos="4343400" algn="ctr"/>
                <a:tab pos="5143500" algn="ctr"/>
                <a:tab pos="6235700" algn="ctr"/>
                <a:tab pos="7200900" algn="ctr"/>
                <a:tab pos="82931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292100" defTabSz="1092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tabLst>
                <a:tab pos="1143000" algn="ctr"/>
                <a:tab pos="1892300" algn="ctr"/>
                <a:tab pos="2743200" algn="ctr"/>
                <a:tab pos="3606800" algn="ctr"/>
                <a:tab pos="4343400" algn="ctr"/>
                <a:tab pos="5143500" algn="ctr"/>
                <a:tab pos="6235700" algn="ctr"/>
                <a:tab pos="7200900" algn="ctr"/>
                <a:tab pos="82931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25525" indent="3175" defTabSz="1092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tabLst>
                <a:tab pos="1143000" algn="ctr"/>
                <a:tab pos="1892300" algn="ctr"/>
                <a:tab pos="2743200" algn="ctr"/>
                <a:tab pos="3606800" algn="ctr"/>
                <a:tab pos="4343400" algn="ctr"/>
                <a:tab pos="5143500" algn="ctr"/>
                <a:tab pos="6235700" algn="ctr"/>
                <a:tab pos="7200900" algn="ctr"/>
                <a:tab pos="82931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487488" indent="-1588" defTabSz="1092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tabLst>
                <a:tab pos="1143000" algn="ctr"/>
                <a:tab pos="1892300" algn="ctr"/>
                <a:tab pos="2743200" algn="ctr"/>
                <a:tab pos="3606800" algn="ctr"/>
                <a:tab pos="4343400" algn="ctr"/>
                <a:tab pos="5143500" algn="ctr"/>
                <a:tab pos="6235700" algn="ctr"/>
                <a:tab pos="7200900" algn="ctr"/>
                <a:tab pos="82931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941513" indent="1588" defTabSz="1092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tabLst>
                <a:tab pos="1143000" algn="ctr"/>
                <a:tab pos="1892300" algn="ctr"/>
                <a:tab pos="2743200" algn="ctr"/>
                <a:tab pos="3606800" algn="ctr"/>
                <a:tab pos="4343400" algn="ctr"/>
                <a:tab pos="5143500" algn="ctr"/>
                <a:tab pos="6235700" algn="ctr"/>
                <a:tab pos="7200900" algn="ctr"/>
                <a:tab pos="82931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398713" indent="1588" defTabSz="10922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tabLst>
                <a:tab pos="1143000" algn="ctr"/>
                <a:tab pos="1892300" algn="ctr"/>
                <a:tab pos="2743200" algn="ctr"/>
                <a:tab pos="3606800" algn="ctr"/>
                <a:tab pos="4343400" algn="ctr"/>
                <a:tab pos="5143500" algn="ctr"/>
                <a:tab pos="6235700" algn="ctr"/>
                <a:tab pos="7200900" algn="ctr"/>
                <a:tab pos="82931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855913" indent="1588" defTabSz="10922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tabLst>
                <a:tab pos="1143000" algn="ctr"/>
                <a:tab pos="1892300" algn="ctr"/>
                <a:tab pos="2743200" algn="ctr"/>
                <a:tab pos="3606800" algn="ctr"/>
                <a:tab pos="4343400" algn="ctr"/>
                <a:tab pos="5143500" algn="ctr"/>
                <a:tab pos="6235700" algn="ctr"/>
                <a:tab pos="7200900" algn="ctr"/>
                <a:tab pos="82931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313113" indent="1588" defTabSz="10922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tabLst>
                <a:tab pos="1143000" algn="ctr"/>
                <a:tab pos="1892300" algn="ctr"/>
                <a:tab pos="2743200" algn="ctr"/>
                <a:tab pos="3606800" algn="ctr"/>
                <a:tab pos="4343400" algn="ctr"/>
                <a:tab pos="5143500" algn="ctr"/>
                <a:tab pos="6235700" algn="ctr"/>
                <a:tab pos="7200900" algn="ctr"/>
                <a:tab pos="82931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770313" indent="1588" defTabSz="10922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tabLst>
                <a:tab pos="1143000" algn="ctr"/>
                <a:tab pos="1892300" algn="ctr"/>
                <a:tab pos="2743200" algn="ctr"/>
                <a:tab pos="3606800" algn="ctr"/>
                <a:tab pos="4343400" algn="ctr"/>
                <a:tab pos="5143500" algn="ctr"/>
                <a:tab pos="6235700" algn="ctr"/>
                <a:tab pos="7200900" algn="ctr"/>
                <a:tab pos="82931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US" altLang="en-US" sz="1600">
                <a:solidFill>
                  <a:schemeClr val="accent1"/>
                </a:solidFill>
              </a:rPr>
              <a:t>	Events	Total	Rate	Events	Total	Rate	RR	Non-	Superiority</a:t>
            </a:r>
            <a:br>
              <a:rPr lang="en-US" altLang="en-US" sz="1600">
                <a:solidFill>
                  <a:schemeClr val="accent1"/>
                </a:solidFill>
              </a:rPr>
            </a:br>
            <a:r>
              <a:rPr lang="en-US" altLang="en-US" sz="1600">
                <a:solidFill>
                  <a:schemeClr val="accent1"/>
                </a:solidFill>
              </a:rPr>
              <a:t>Cohort	(no.)	pt-yr	(95% CI)	(no.)	pt-yr	(95% CI)	(95% CI)	inferiority</a:t>
            </a:r>
          </a:p>
          <a:p>
            <a:pPr>
              <a:buFontTx/>
              <a:buNone/>
            </a:pPr>
            <a:r>
              <a:rPr lang="en-US" altLang="en-US" sz="1600"/>
              <a:t>600	18	409.3	4.4	13	223.6	5.8	0.76	</a:t>
            </a:r>
            <a:r>
              <a:rPr lang="en-US" altLang="en-US" sz="1600">
                <a:solidFill>
                  <a:srgbClr val="FF6600"/>
                </a:solidFill>
              </a:rPr>
              <a:t>0.992</a:t>
            </a:r>
            <a:r>
              <a:rPr lang="en-US" altLang="en-US" sz="1600"/>
              <a:t>	0.734</a:t>
            </a:r>
            <a:br>
              <a:rPr lang="en-US" altLang="en-US" sz="1600"/>
            </a:br>
            <a:r>
              <a:rPr lang="en-US" altLang="en-US" sz="1600"/>
              <a:t>pt-yr			(2.6, 6.7)			(3.0, 9.1)	(0.39, 1.67)</a:t>
            </a:r>
          </a:p>
          <a:p>
            <a:pPr>
              <a:buFontTx/>
              <a:buNone/>
            </a:pPr>
            <a:r>
              <a:rPr lang="en-US" altLang="en-US" sz="1600"/>
              <a:t>900	20	582.3	3.4	16	318.0	5.0	0.68	</a:t>
            </a:r>
            <a:r>
              <a:rPr lang="en-US" altLang="en-US" sz="1600">
                <a:solidFill>
                  <a:srgbClr val="FF6600"/>
                </a:solidFill>
              </a:rPr>
              <a:t>0.998</a:t>
            </a:r>
            <a:r>
              <a:rPr lang="en-US" altLang="en-US" sz="1600"/>
              <a:t>	0.837</a:t>
            </a:r>
            <a:br>
              <a:rPr lang="en-US" altLang="en-US" sz="1600"/>
            </a:br>
            <a:r>
              <a:rPr lang="en-US" altLang="en-US" sz="1600"/>
              <a:t>pt-yr			(2.1, 5.2)			(2.8, 7.6)	(0.37, 1.41)</a:t>
            </a:r>
          </a:p>
        </p:txBody>
      </p:sp>
      <p:sp>
        <p:nvSpPr>
          <p:cNvPr id="1218582" name="Rectangle 22"/>
          <p:cNvSpPr>
            <a:spLocks noChangeArrowheads="1"/>
          </p:cNvSpPr>
          <p:nvPr/>
        </p:nvSpPr>
        <p:spPr bwMode="auto">
          <a:xfrm>
            <a:off x="1395413" y="112712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Device</a:t>
            </a:r>
          </a:p>
        </p:txBody>
      </p:sp>
      <p:sp>
        <p:nvSpPr>
          <p:cNvPr id="1218583" name="Line 23"/>
          <p:cNvSpPr>
            <a:spLocks noChangeShapeType="1"/>
          </p:cNvSpPr>
          <p:nvPr/>
        </p:nvSpPr>
        <p:spPr bwMode="auto">
          <a:xfrm>
            <a:off x="171450" y="1476375"/>
            <a:ext cx="3286125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none" w="lg" len="lg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84" name="Rectangle 24"/>
          <p:cNvSpPr>
            <a:spLocks noChangeArrowheads="1"/>
          </p:cNvSpPr>
          <p:nvPr/>
        </p:nvSpPr>
        <p:spPr bwMode="auto">
          <a:xfrm>
            <a:off x="4318000" y="1127125"/>
            <a:ext cx="906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Control</a:t>
            </a:r>
          </a:p>
        </p:txBody>
      </p:sp>
      <p:sp>
        <p:nvSpPr>
          <p:cNvPr id="1218585" name="Line 25"/>
          <p:cNvSpPr>
            <a:spLocks noChangeShapeType="1"/>
          </p:cNvSpPr>
          <p:nvPr/>
        </p:nvSpPr>
        <p:spPr bwMode="auto">
          <a:xfrm>
            <a:off x="3616325" y="1476375"/>
            <a:ext cx="2308225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none" w="lg" len="lg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86" name="Rectangle 26"/>
          <p:cNvSpPr>
            <a:spLocks noChangeArrowheads="1"/>
          </p:cNvSpPr>
          <p:nvPr/>
        </p:nvSpPr>
        <p:spPr bwMode="auto">
          <a:xfrm>
            <a:off x="6748463" y="1127125"/>
            <a:ext cx="2343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Posterior probabilities</a:t>
            </a:r>
          </a:p>
        </p:txBody>
      </p:sp>
      <p:sp>
        <p:nvSpPr>
          <p:cNvPr id="1218587" name="Line 27"/>
          <p:cNvSpPr>
            <a:spLocks noChangeShapeType="1"/>
          </p:cNvSpPr>
          <p:nvPr/>
        </p:nvSpPr>
        <p:spPr bwMode="auto">
          <a:xfrm>
            <a:off x="6873875" y="1476375"/>
            <a:ext cx="2092325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none" w="lg" len="lg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88" name="Rectangle 3"/>
          <p:cNvSpPr>
            <a:spLocks noChangeArrowheads="1"/>
          </p:cNvSpPr>
          <p:nvPr/>
        </p:nvSpPr>
        <p:spPr bwMode="auto">
          <a:xfrm>
            <a:off x="5969000" y="3302000"/>
            <a:ext cx="26924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742950" indent="-28575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1430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6002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0574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5146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9718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4290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8862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US" altLang="en-US" sz="1600">
                <a:latin typeface="ScalaSansLF-Regular" pitchFamily="2" charset="0"/>
              </a:rPr>
              <a:t>Randomization allocation (2 device:1 control)</a:t>
            </a:r>
          </a:p>
        </p:txBody>
      </p:sp>
      <p:sp>
        <p:nvSpPr>
          <p:cNvPr id="1218589" name="Freeform 29"/>
          <p:cNvSpPr>
            <a:spLocks/>
          </p:cNvSpPr>
          <p:nvPr/>
        </p:nvSpPr>
        <p:spPr bwMode="auto">
          <a:xfrm>
            <a:off x="1079500" y="3370263"/>
            <a:ext cx="4511675" cy="962025"/>
          </a:xfrm>
          <a:custGeom>
            <a:avLst/>
            <a:gdLst>
              <a:gd name="T0" fmla="*/ 0 w 2884"/>
              <a:gd name="T1" fmla="*/ 0 h 545"/>
              <a:gd name="T2" fmla="*/ 45 w 2884"/>
              <a:gd name="T3" fmla="*/ 0 h 545"/>
              <a:gd name="T4" fmla="*/ 45 w 2884"/>
              <a:gd name="T5" fmla="*/ 23 h 545"/>
              <a:gd name="T6" fmla="*/ 55 w 2884"/>
              <a:gd name="T7" fmla="*/ 23 h 545"/>
              <a:gd name="T8" fmla="*/ 55 w 2884"/>
              <a:gd name="T9" fmla="*/ 40 h 545"/>
              <a:gd name="T10" fmla="*/ 234 w 2884"/>
              <a:gd name="T11" fmla="*/ 40 h 545"/>
              <a:gd name="T12" fmla="*/ 234 w 2884"/>
              <a:gd name="T13" fmla="*/ 61 h 545"/>
              <a:gd name="T14" fmla="*/ 289 w 2884"/>
              <a:gd name="T15" fmla="*/ 61 h 545"/>
              <a:gd name="T16" fmla="*/ 289 w 2884"/>
              <a:gd name="T17" fmla="*/ 75 h 545"/>
              <a:gd name="T18" fmla="*/ 322 w 2884"/>
              <a:gd name="T19" fmla="*/ 75 h 545"/>
              <a:gd name="T20" fmla="*/ 322 w 2884"/>
              <a:gd name="T21" fmla="*/ 97 h 545"/>
              <a:gd name="T22" fmla="*/ 525 w 2884"/>
              <a:gd name="T23" fmla="*/ 97 h 545"/>
              <a:gd name="T24" fmla="*/ 525 w 2884"/>
              <a:gd name="T25" fmla="*/ 118 h 545"/>
              <a:gd name="T26" fmla="*/ 657 w 2884"/>
              <a:gd name="T27" fmla="*/ 118 h 545"/>
              <a:gd name="T28" fmla="*/ 657 w 2884"/>
              <a:gd name="T29" fmla="*/ 137 h 545"/>
              <a:gd name="T30" fmla="*/ 829 w 2884"/>
              <a:gd name="T31" fmla="*/ 137 h 545"/>
              <a:gd name="T32" fmla="*/ 829 w 2884"/>
              <a:gd name="T33" fmla="*/ 191 h 545"/>
              <a:gd name="T34" fmla="*/ 995 w 2884"/>
              <a:gd name="T35" fmla="*/ 191 h 545"/>
              <a:gd name="T36" fmla="*/ 995 w 2884"/>
              <a:gd name="T37" fmla="*/ 219 h 545"/>
              <a:gd name="T38" fmla="*/ 1070 w 2884"/>
              <a:gd name="T39" fmla="*/ 219 h 545"/>
              <a:gd name="T40" fmla="*/ 1070 w 2884"/>
              <a:gd name="T41" fmla="*/ 255 h 545"/>
              <a:gd name="T42" fmla="*/ 1082 w 2884"/>
              <a:gd name="T43" fmla="*/ 255 h 545"/>
              <a:gd name="T44" fmla="*/ 1082 w 2884"/>
              <a:gd name="T45" fmla="*/ 290 h 545"/>
              <a:gd name="T46" fmla="*/ 1110 w 2884"/>
              <a:gd name="T47" fmla="*/ 290 h 545"/>
              <a:gd name="T48" fmla="*/ 1110 w 2884"/>
              <a:gd name="T49" fmla="*/ 328 h 545"/>
              <a:gd name="T50" fmla="*/ 1309 w 2884"/>
              <a:gd name="T51" fmla="*/ 328 h 545"/>
              <a:gd name="T52" fmla="*/ 1309 w 2884"/>
              <a:gd name="T53" fmla="*/ 366 h 545"/>
              <a:gd name="T54" fmla="*/ 1576 w 2884"/>
              <a:gd name="T55" fmla="*/ 366 h 545"/>
              <a:gd name="T56" fmla="*/ 1576 w 2884"/>
              <a:gd name="T57" fmla="*/ 425 h 545"/>
              <a:gd name="T58" fmla="*/ 2095 w 2884"/>
              <a:gd name="T59" fmla="*/ 425 h 545"/>
              <a:gd name="T60" fmla="*/ 2095 w 2884"/>
              <a:gd name="T61" fmla="*/ 545 h 545"/>
              <a:gd name="T62" fmla="*/ 2884 w 2884"/>
              <a:gd name="T63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84" h="545">
                <a:moveTo>
                  <a:pt x="0" y="0"/>
                </a:moveTo>
                <a:lnTo>
                  <a:pt x="45" y="0"/>
                </a:lnTo>
                <a:lnTo>
                  <a:pt x="45" y="23"/>
                </a:lnTo>
                <a:lnTo>
                  <a:pt x="55" y="23"/>
                </a:lnTo>
                <a:lnTo>
                  <a:pt x="55" y="40"/>
                </a:lnTo>
                <a:lnTo>
                  <a:pt x="234" y="40"/>
                </a:lnTo>
                <a:lnTo>
                  <a:pt x="234" y="61"/>
                </a:lnTo>
                <a:lnTo>
                  <a:pt x="289" y="61"/>
                </a:lnTo>
                <a:lnTo>
                  <a:pt x="289" y="75"/>
                </a:lnTo>
                <a:lnTo>
                  <a:pt x="322" y="75"/>
                </a:lnTo>
                <a:lnTo>
                  <a:pt x="322" y="97"/>
                </a:lnTo>
                <a:lnTo>
                  <a:pt x="525" y="97"/>
                </a:lnTo>
                <a:lnTo>
                  <a:pt x="525" y="118"/>
                </a:lnTo>
                <a:lnTo>
                  <a:pt x="657" y="118"/>
                </a:lnTo>
                <a:lnTo>
                  <a:pt x="657" y="137"/>
                </a:lnTo>
                <a:lnTo>
                  <a:pt x="829" y="137"/>
                </a:lnTo>
                <a:lnTo>
                  <a:pt x="829" y="191"/>
                </a:lnTo>
                <a:lnTo>
                  <a:pt x="995" y="191"/>
                </a:lnTo>
                <a:lnTo>
                  <a:pt x="995" y="219"/>
                </a:lnTo>
                <a:lnTo>
                  <a:pt x="1070" y="219"/>
                </a:lnTo>
                <a:lnTo>
                  <a:pt x="1070" y="255"/>
                </a:lnTo>
                <a:lnTo>
                  <a:pt x="1082" y="255"/>
                </a:lnTo>
                <a:lnTo>
                  <a:pt x="1082" y="290"/>
                </a:lnTo>
                <a:lnTo>
                  <a:pt x="1110" y="290"/>
                </a:lnTo>
                <a:lnTo>
                  <a:pt x="1110" y="328"/>
                </a:lnTo>
                <a:lnTo>
                  <a:pt x="1309" y="328"/>
                </a:lnTo>
                <a:lnTo>
                  <a:pt x="1309" y="366"/>
                </a:lnTo>
                <a:lnTo>
                  <a:pt x="1576" y="366"/>
                </a:lnTo>
                <a:lnTo>
                  <a:pt x="1576" y="425"/>
                </a:lnTo>
                <a:lnTo>
                  <a:pt x="2095" y="425"/>
                </a:lnTo>
                <a:lnTo>
                  <a:pt x="2095" y="545"/>
                </a:lnTo>
                <a:lnTo>
                  <a:pt x="2884" y="545"/>
                </a:lnTo>
              </a:path>
            </a:pathLst>
          </a:custGeom>
          <a:noFill/>
          <a:ln w="38100" cap="rnd" cmpd="sng">
            <a:solidFill>
              <a:schemeClr val="hlink"/>
            </a:solidFill>
            <a:prstDash val="solid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90" name="Freeform 30"/>
          <p:cNvSpPr>
            <a:spLocks/>
          </p:cNvSpPr>
          <p:nvPr/>
        </p:nvSpPr>
        <p:spPr bwMode="auto">
          <a:xfrm>
            <a:off x="1079500" y="3373438"/>
            <a:ext cx="4508500" cy="606425"/>
          </a:xfrm>
          <a:custGeom>
            <a:avLst/>
            <a:gdLst>
              <a:gd name="T0" fmla="*/ 0 w 2882"/>
              <a:gd name="T1" fmla="*/ 0 h 343"/>
              <a:gd name="T2" fmla="*/ 0 w 2882"/>
              <a:gd name="T3" fmla="*/ 38 h 343"/>
              <a:gd name="T4" fmla="*/ 15 w 2882"/>
              <a:gd name="T5" fmla="*/ 38 h 343"/>
              <a:gd name="T6" fmla="*/ 15 w 2882"/>
              <a:gd name="T7" fmla="*/ 66 h 343"/>
              <a:gd name="T8" fmla="*/ 41 w 2882"/>
              <a:gd name="T9" fmla="*/ 66 h 343"/>
              <a:gd name="T10" fmla="*/ 41 w 2882"/>
              <a:gd name="T11" fmla="*/ 78 h 343"/>
              <a:gd name="T12" fmla="*/ 48 w 2882"/>
              <a:gd name="T13" fmla="*/ 78 h 343"/>
              <a:gd name="T14" fmla="*/ 48 w 2882"/>
              <a:gd name="T15" fmla="*/ 85 h 343"/>
              <a:gd name="T16" fmla="*/ 185 w 2882"/>
              <a:gd name="T17" fmla="*/ 85 h 343"/>
              <a:gd name="T18" fmla="*/ 185 w 2882"/>
              <a:gd name="T19" fmla="*/ 104 h 343"/>
              <a:gd name="T20" fmla="*/ 241 w 2882"/>
              <a:gd name="T21" fmla="*/ 104 h 343"/>
              <a:gd name="T22" fmla="*/ 241 w 2882"/>
              <a:gd name="T23" fmla="*/ 113 h 343"/>
              <a:gd name="T24" fmla="*/ 362 w 2882"/>
              <a:gd name="T25" fmla="*/ 113 h 343"/>
              <a:gd name="T26" fmla="*/ 362 w 2882"/>
              <a:gd name="T27" fmla="*/ 135 h 343"/>
              <a:gd name="T28" fmla="*/ 598 w 2882"/>
              <a:gd name="T29" fmla="*/ 135 h 343"/>
              <a:gd name="T30" fmla="*/ 598 w 2882"/>
              <a:gd name="T31" fmla="*/ 144 h 343"/>
              <a:gd name="T32" fmla="*/ 903 w 2882"/>
              <a:gd name="T33" fmla="*/ 144 h 343"/>
              <a:gd name="T34" fmla="*/ 903 w 2882"/>
              <a:gd name="T35" fmla="*/ 158 h 343"/>
              <a:gd name="T36" fmla="*/ 978 w 2882"/>
              <a:gd name="T37" fmla="*/ 158 h 343"/>
              <a:gd name="T38" fmla="*/ 978 w 2882"/>
              <a:gd name="T39" fmla="*/ 172 h 343"/>
              <a:gd name="T40" fmla="*/ 1569 w 2882"/>
              <a:gd name="T41" fmla="*/ 172 h 343"/>
              <a:gd name="T42" fmla="*/ 1569 w 2882"/>
              <a:gd name="T43" fmla="*/ 215 h 343"/>
              <a:gd name="T44" fmla="*/ 1805 w 2882"/>
              <a:gd name="T45" fmla="*/ 215 h 343"/>
              <a:gd name="T46" fmla="*/ 1805 w 2882"/>
              <a:gd name="T47" fmla="*/ 250 h 343"/>
              <a:gd name="T48" fmla="*/ 1871 w 2882"/>
              <a:gd name="T49" fmla="*/ 250 h 343"/>
              <a:gd name="T50" fmla="*/ 1871 w 2882"/>
              <a:gd name="T51" fmla="*/ 284 h 343"/>
              <a:gd name="T52" fmla="*/ 2029 w 2882"/>
              <a:gd name="T53" fmla="*/ 284 h 343"/>
              <a:gd name="T54" fmla="*/ 2029 w 2882"/>
              <a:gd name="T55" fmla="*/ 343 h 343"/>
              <a:gd name="T56" fmla="*/ 2882 w 2882"/>
              <a:gd name="T57" fmla="*/ 343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82" h="343">
                <a:moveTo>
                  <a:pt x="0" y="0"/>
                </a:moveTo>
                <a:lnTo>
                  <a:pt x="0" y="38"/>
                </a:lnTo>
                <a:lnTo>
                  <a:pt x="15" y="38"/>
                </a:lnTo>
                <a:lnTo>
                  <a:pt x="15" y="66"/>
                </a:lnTo>
                <a:lnTo>
                  <a:pt x="41" y="66"/>
                </a:lnTo>
                <a:lnTo>
                  <a:pt x="41" y="78"/>
                </a:lnTo>
                <a:lnTo>
                  <a:pt x="48" y="78"/>
                </a:lnTo>
                <a:lnTo>
                  <a:pt x="48" y="85"/>
                </a:lnTo>
                <a:lnTo>
                  <a:pt x="185" y="85"/>
                </a:lnTo>
                <a:lnTo>
                  <a:pt x="185" y="104"/>
                </a:lnTo>
                <a:lnTo>
                  <a:pt x="241" y="104"/>
                </a:lnTo>
                <a:lnTo>
                  <a:pt x="241" y="113"/>
                </a:lnTo>
                <a:lnTo>
                  <a:pt x="362" y="113"/>
                </a:lnTo>
                <a:lnTo>
                  <a:pt x="362" y="135"/>
                </a:lnTo>
                <a:lnTo>
                  <a:pt x="598" y="135"/>
                </a:lnTo>
                <a:lnTo>
                  <a:pt x="598" y="144"/>
                </a:lnTo>
                <a:lnTo>
                  <a:pt x="903" y="144"/>
                </a:lnTo>
                <a:lnTo>
                  <a:pt x="903" y="158"/>
                </a:lnTo>
                <a:lnTo>
                  <a:pt x="978" y="158"/>
                </a:lnTo>
                <a:lnTo>
                  <a:pt x="978" y="172"/>
                </a:lnTo>
                <a:lnTo>
                  <a:pt x="1569" y="172"/>
                </a:lnTo>
                <a:lnTo>
                  <a:pt x="1569" y="215"/>
                </a:lnTo>
                <a:lnTo>
                  <a:pt x="1805" y="215"/>
                </a:lnTo>
                <a:lnTo>
                  <a:pt x="1805" y="250"/>
                </a:lnTo>
                <a:lnTo>
                  <a:pt x="1871" y="250"/>
                </a:lnTo>
                <a:lnTo>
                  <a:pt x="1871" y="284"/>
                </a:lnTo>
                <a:lnTo>
                  <a:pt x="2029" y="284"/>
                </a:lnTo>
                <a:lnTo>
                  <a:pt x="2029" y="343"/>
                </a:lnTo>
                <a:lnTo>
                  <a:pt x="2882" y="343"/>
                </a:lnTo>
              </a:path>
            </a:pathLst>
          </a:custGeom>
          <a:noFill/>
          <a:ln w="38100" cap="rnd" cmpd="sng">
            <a:solidFill>
              <a:schemeClr val="accent1"/>
            </a:solidFill>
            <a:prstDash val="solid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0610" name="Object 2"/>
          <p:cNvGraphicFramePr>
            <a:graphicFrameLocks/>
          </p:cNvGraphicFramePr>
          <p:nvPr/>
        </p:nvGraphicFramePr>
        <p:xfrm>
          <a:off x="569913" y="3141663"/>
          <a:ext cx="5340350" cy="306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639" name="Chart" r:id="rId5" imgW="5314950" imgH="3047809" progId="MSGraph.Chart.8">
                  <p:embed followColorScheme="full"/>
                </p:oleObj>
              </mc:Choice>
              <mc:Fallback>
                <p:oleObj name="Chart" r:id="rId5" imgW="5314950" imgH="3047809" progId="MSGraph.Chart.8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3141663"/>
                        <a:ext cx="5340350" cy="306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0611" name="Rectangle 3"/>
          <p:cNvSpPr>
            <a:spLocks noChangeArrowheads="1"/>
          </p:cNvSpPr>
          <p:nvPr/>
        </p:nvSpPr>
        <p:spPr bwMode="auto">
          <a:xfrm>
            <a:off x="-165100" y="249238"/>
            <a:ext cx="9474200" cy="811212"/>
          </a:xfrm>
          <a:prstGeom prst="rect">
            <a:avLst/>
          </a:prstGeom>
          <a:solidFill>
            <a:srgbClr val="00289F"/>
          </a:solidFill>
          <a:ln w="19050">
            <a:solidFill>
              <a:srgbClr val="A2C1F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altLang="en-US" sz="2400"/>
              <a:t>Intent-to-Treat</a:t>
            </a:r>
            <a:br>
              <a:rPr lang="en-US" altLang="en-US" sz="2400"/>
            </a:br>
            <a:r>
              <a:rPr lang="en-US" altLang="en-US" sz="2200">
                <a:solidFill>
                  <a:schemeClr val="accent1"/>
                </a:solidFill>
              </a:rPr>
              <a:t>Hemorrhagic Stroke</a:t>
            </a: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220612" name="Text Box 4"/>
          <p:cNvSpPr txBox="1">
            <a:spLocks noChangeArrowheads="1"/>
          </p:cNvSpPr>
          <p:nvPr/>
        </p:nvSpPr>
        <p:spPr bwMode="auto">
          <a:xfrm>
            <a:off x="5799138" y="4197350"/>
            <a:ext cx="2976562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ITT cohort: patients analyzed based on their randomly  assigned group (regardless of treatment received)</a:t>
            </a:r>
          </a:p>
        </p:txBody>
      </p:sp>
      <p:sp>
        <p:nvSpPr>
          <p:cNvPr id="1220613" name="Rectangle 5"/>
          <p:cNvSpPr>
            <a:spLocks noChangeArrowheads="1"/>
          </p:cNvSpPr>
          <p:nvPr/>
        </p:nvSpPr>
        <p:spPr bwMode="auto">
          <a:xfrm rot="-27000000">
            <a:off x="-1017587" y="4344988"/>
            <a:ext cx="2792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Event-free probability</a:t>
            </a:r>
          </a:p>
        </p:txBody>
      </p:sp>
      <p:sp>
        <p:nvSpPr>
          <p:cNvPr id="1220614" name="Rectangle 6"/>
          <p:cNvSpPr>
            <a:spLocks noChangeArrowheads="1"/>
          </p:cNvSpPr>
          <p:nvPr/>
        </p:nvSpPr>
        <p:spPr bwMode="auto">
          <a:xfrm>
            <a:off x="2973388" y="6007100"/>
            <a:ext cx="792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Days</a:t>
            </a:r>
          </a:p>
        </p:txBody>
      </p:sp>
      <p:sp>
        <p:nvSpPr>
          <p:cNvPr id="1220615" name="Rectangle 7"/>
          <p:cNvSpPr>
            <a:spLocks noChangeArrowheads="1"/>
          </p:cNvSpPr>
          <p:nvPr/>
        </p:nvSpPr>
        <p:spPr bwMode="auto">
          <a:xfrm>
            <a:off x="922338" y="6235700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244</a:t>
            </a:r>
          </a:p>
        </p:txBody>
      </p:sp>
      <p:sp>
        <p:nvSpPr>
          <p:cNvPr id="1220616" name="Rectangle 8"/>
          <p:cNvSpPr>
            <a:spLocks noChangeArrowheads="1"/>
          </p:cNvSpPr>
          <p:nvPr/>
        </p:nvSpPr>
        <p:spPr bwMode="auto">
          <a:xfrm>
            <a:off x="2405063" y="6235700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147</a:t>
            </a:r>
          </a:p>
        </p:txBody>
      </p:sp>
      <p:sp>
        <p:nvSpPr>
          <p:cNvPr id="1220617" name="Rectangle 9"/>
          <p:cNvSpPr>
            <a:spLocks noChangeArrowheads="1"/>
          </p:cNvSpPr>
          <p:nvPr/>
        </p:nvSpPr>
        <p:spPr bwMode="auto">
          <a:xfrm>
            <a:off x="3983038" y="623570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53</a:t>
            </a:r>
          </a:p>
        </p:txBody>
      </p:sp>
      <p:sp>
        <p:nvSpPr>
          <p:cNvPr id="1220618" name="Rectangle 10"/>
          <p:cNvSpPr>
            <a:spLocks noChangeArrowheads="1"/>
          </p:cNvSpPr>
          <p:nvPr/>
        </p:nvSpPr>
        <p:spPr bwMode="auto">
          <a:xfrm>
            <a:off x="5481638" y="623570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1220619" name="Rectangle 11"/>
          <p:cNvSpPr>
            <a:spLocks noChangeArrowheads="1"/>
          </p:cNvSpPr>
          <p:nvPr/>
        </p:nvSpPr>
        <p:spPr bwMode="auto">
          <a:xfrm>
            <a:off x="922338" y="6459538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463</a:t>
            </a:r>
          </a:p>
        </p:txBody>
      </p:sp>
      <p:sp>
        <p:nvSpPr>
          <p:cNvPr id="1220620" name="Rectangle 12"/>
          <p:cNvSpPr>
            <a:spLocks noChangeArrowheads="1"/>
          </p:cNvSpPr>
          <p:nvPr/>
        </p:nvSpPr>
        <p:spPr bwMode="auto">
          <a:xfrm>
            <a:off x="2405063" y="6459538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275</a:t>
            </a:r>
          </a:p>
        </p:txBody>
      </p:sp>
      <p:sp>
        <p:nvSpPr>
          <p:cNvPr id="1220621" name="Rectangle 13"/>
          <p:cNvSpPr>
            <a:spLocks noChangeArrowheads="1"/>
          </p:cNvSpPr>
          <p:nvPr/>
        </p:nvSpPr>
        <p:spPr bwMode="auto">
          <a:xfrm>
            <a:off x="3983038" y="645953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95</a:t>
            </a:r>
          </a:p>
        </p:txBody>
      </p:sp>
      <p:sp>
        <p:nvSpPr>
          <p:cNvPr id="1220622" name="Rectangle 14"/>
          <p:cNvSpPr>
            <a:spLocks noChangeArrowheads="1"/>
          </p:cNvSpPr>
          <p:nvPr/>
        </p:nvSpPr>
        <p:spPr bwMode="auto">
          <a:xfrm>
            <a:off x="5481638" y="645953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23</a:t>
            </a:r>
          </a:p>
        </p:txBody>
      </p:sp>
      <p:sp>
        <p:nvSpPr>
          <p:cNvPr id="1220623" name="Rectangle 15"/>
          <p:cNvSpPr>
            <a:spLocks noChangeArrowheads="1"/>
          </p:cNvSpPr>
          <p:nvPr/>
        </p:nvSpPr>
        <p:spPr bwMode="auto">
          <a:xfrm>
            <a:off x="4759325" y="3405188"/>
            <a:ext cx="736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Device</a:t>
            </a:r>
          </a:p>
        </p:txBody>
      </p:sp>
      <p:sp>
        <p:nvSpPr>
          <p:cNvPr id="1220624" name="Rectangle 16"/>
          <p:cNvSpPr>
            <a:spLocks noChangeArrowheads="1"/>
          </p:cNvSpPr>
          <p:nvPr/>
        </p:nvSpPr>
        <p:spPr bwMode="auto">
          <a:xfrm>
            <a:off x="4606925" y="3965575"/>
            <a:ext cx="812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Control</a:t>
            </a:r>
          </a:p>
        </p:txBody>
      </p:sp>
      <p:sp>
        <p:nvSpPr>
          <p:cNvPr id="1220625" name="Text Box 17"/>
          <p:cNvSpPr txBox="1">
            <a:spLocks noChangeArrowheads="1"/>
          </p:cNvSpPr>
          <p:nvPr/>
        </p:nvSpPr>
        <p:spPr bwMode="auto">
          <a:xfrm>
            <a:off x="8207375" y="6469063"/>
            <a:ext cx="7889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3000838-103</a:t>
            </a:r>
          </a:p>
        </p:txBody>
      </p:sp>
      <p:sp>
        <p:nvSpPr>
          <p:cNvPr id="1220626" name="Rectangle 3"/>
          <p:cNvSpPr>
            <a:spLocks noChangeArrowheads="1"/>
          </p:cNvSpPr>
          <p:nvPr/>
        </p:nvSpPr>
        <p:spPr bwMode="auto">
          <a:xfrm>
            <a:off x="1168400" y="5021263"/>
            <a:ext cx="306546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marL="382588" indent="-382588" defTabSz="1019175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742950" indent="-28575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1430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6002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0574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5146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9718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4290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8862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US" altLang="en-US" sz="1400">
                <a:latin typeface="ScalaSansLF-Regular" pitchFamily="2" charset="0"/>
              </a:rPr>
              <a:t>900 patient-year analysis</a:t>
            </a:r>
          </a:p>
        </p:txBody>
      </p:sp>
      <p:sp>
        <p:nvSpPr>
          <p:cNvPr id="1220627" name="Rectangle 19"/>
          <p:cNvSpPr>
            <a:spLocks noChangeArrowheads="1"/>
          </p:cNvSpPr>
          <p:nvPr/>
        </p:nvSpPr>
        <p:spPr bwMode="auto">
          <a:xfrm>
            <a:off x="127000" y="2601913"/>
            <a:ext cx="8913813" cy="522287"/>
          </a:xfrm>
          <a:prstGeom prst="rect">
            <a:avLst/>
          </a:prstGeom>
          <a:solidFill>
            <a:srgbClr val="00289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0628" name="Rectangle 20"/>
          <p:cNvSpPr>
            <a:spLocks noChangeArrowheads="1"/>
          </p:cNvSpPr>
          <p:nvPr/>
        </p:nvSpPr>
        <p:spPr bwMode="auto">
          <a:xfrm>
            <a:off x="127000" y="2057400"/>
            <a:ext cx="8913813" cy="522288"/>
          </a:xfrm>
          <a:prstGeom prst="rect">
            <a:avLst/>
          </a:prstGeom>
          <a:solidFill>
            <a:srgbClr val="00289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0629" name="Rectangle 21"/>
          <p:cNvSpPr>
            <a:spLocks noChangeArrowheads="1"/>
          </p:cNvSpPr>
          <p:nvPr/>
        </p:nvSpPr>
        <p:spPr bwMode="auto">
          <a:xfrm>
            <a:off x="58738" y="1476375"/>
            <a:ext cx="92535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9220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tabLst>
                <a:tab pos="1143000" algn="ctr"/>
                <a:tab pos="1892300" algn="ctr"/>
                <a:tab pos="2743200" algn="ctr"/>
                <a:tab pos="3606800" algn="ctr"/>
                <a:tab pos="4343400" algn="ctr"/>
                <a:tab pos="5143500" algn="ctr"/>
                <a:tab pos="6235700" algn="ctr"/>
                <a:tab pos="7200900" algn="ctr"/>
                <a:tab pos="82931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292100" defTabSz="1092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tabLst>
                <a:tab pos="1143000" algn="ctr"/>
                <a:tab pos="1892300" algn="ctr"/>
                <a:tab pos="2743200" algn="ctr"/>
                <a:tab pos="3606800" algn="ctr"/>
                <a:tab pos="4343400" algn="ctr"/>
                <a:tab pos="5143500" algn="ctr"/>
                <a:tab pos="6235700" algn="ctr"/>
                <a:tab pos="7200900" algn="ctr"/>
                <a:tab pos="82931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25525" indent="3175" defTabSz="1092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tabLst>
                <a:tab pos="1143000" algn="ctr"/>
                <a:tab pos="1892300" algn="ctr"/>
                <a:tab pos="2743200" algn="ctr"/>
                <a:tab pos="3606800" algn="ctr"/>
                <a:tab pos="4343400" algn="ctr"/>
                <a:tab pos="5143500" algn="ctr"/>
                <a:tab pos="6235700" algn="ctr"/>
                <a:tab pos="7200900" algn="ctr"/>
                <a:tab pos="82931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487488" indent="-1588" defTabSz="1092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tabLst>
                <a:tab pos="1143000" algn="ctr"/>
                <a:tab pos="1892300" algn="ctr"/>
                <a:tab pos="2743200" algn="ctr"/>
                <a:tab pos="3606800" algn="ctr"/>
                <a:tab pos="4343400" algn="ctr"/>
                <a:tab pos="5143500" algn="ctr"/>
                <a:tab pos="6235700" algn="ctr"/>
                <a:tab pos="7200900" algn="ctr"/>
                <a:tab pos="82931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941513" indent="1588" defTabSz="1092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tabLst>
                <a:tab pos="1143000" algn="ctr"/>
                <a:tab pos="1892300" algn="ctr"/>
                <a:tab pos="2743200" algn="ctr"/>
                <a:tab pos="3606800" algn="ctr"/>
                <a:tab pos="4343400" algn="ctr"/>
                <a:tab pos="5143500" algn="ctr"/>
                <a:tab pos="6235700" algn="ctr"/>
                <a:tab pos="7200900" algn="ctr"/>
                <a:tab pos="82931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398713" indent="1588" defTabSz="10922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tabLst>
                <a:tab pos="1143000" algn="ctr"/>
                <a:tab pos="1892300" algn="ctr"/>
                <a:tab pos="2743200" algn="ctr"/>
                <a:tab pos="3606800" algn="ctr"/>
                <a:tab pos="4343400" algn="ctr"/>
                <a:tab pos="5143500" algn="ctr"/>
                <a:tab pos="6235700" algn="ctr"/>
                <a:tab pos="7200900" algn="ctr"/>
                <a:tab pos="82931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855913" indent="1588" defTabSz="10922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tabLst>
                <a:tab pos="1143000" algn="ctr"/>
                <a:tab pos="1892300" algn="ctr"/>
                <a:tab pos="2743200" algn="ctr"/>
                <a:tab pos="3606800" algn="ctr"/>
                <a:tab pos="4343400" algn="ctr"/>
                <a:tab pos="5143500" algn="ctr"/>
                <a:tab pos="6235700" algn="ctr"/>
                <a:tab pos="7200900" algn="ctr"/>
                <a:tab pos="82931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313113" indent="1588" defTabSz="10922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tabLst>
                <a:tab pos="1143000" algn="ctr"/>
                <a:tab pos="1892300" algn="ctr"/>
                <a:tab pos="2743200" algn="ctr"/>
                <a:tab pos="3606800" algn="ctr"/>
                <a:tab pos="4343400" algn="ctr"/>
                <a:tab pos="5143500" algn="ctr"/>
                <a:tab pos="6235700" algn="ctr"/>
                <a:tab pos="7200900" algn="ctr"/>
                <a:tab pos="82931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770313" indent="1588" defTabSz="10922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tabLst>
                <a:tab pos="1143000" algn="ctr"/>
                <a:tab pos="1892300" algn="ctr"/>
                <a:tab pos="2743200" algn="ctr"/>
                <a:tab pos="3606800" algn="ctr"/>
                <a:tab pos="4343400" algn="ctr"/>
                <a:tab pos="5143500" algn="ctr"/>
                <a:tab pos="6235700" algn="ctr"/>
                <a:tab pos="7200900" algn="ctr"/>
                <a:tab pos="8293100" algn="ctr"/>
              </a:tabLs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US" altLang="en-US" sz="1600">
                <a:solidFill>
                  <a:schemeClr val="accent1"/>
                </a:solidFill>
              </a:rPr>
              <a:t>	Events	Total	Rate	Events	Total	Rate	RR	Non-	Superiority</a:t>
            </a:r>
            <a:br>
              <a:rPr lang="en-US" altLang="en-US" sz="1600">
                <a:solidFill>
                  <a:schemeClr val="accent1"/>
                </a:solidFill>
              </a:rPr>
            </a:br>
            <a:r>
              <a:rPr lang="en-US" altLang="en-US" sz="1600">
                <a:solidFill>
                  <a:schemeClr val="accent1"/>
                </a:solidFill>
              </a:rPr>
              <a:t>Cohort	(no.)	pt-yr	(95% CI)	(no.)	pt-yr	(95% CI)	(95% CI)	inferiority</a:t>
            </a:r>
          </a:p>
          <a:p>
            <a:pPr>
              <a:buFontTx/>
              <a:buNone/>
            </a:pPr>
            <a:r>
              <a:rPr lang="en-US" altLang="en-US" sz="1600"/>
              <a:t>600	1	416.7	0.2	4	224.7	1.8	0.13	0.998	0.986</a:t>
            </a:r>
            <a:br>
              <a:rPr lang="en-US" altLang="en-US" sz="1600"/>
            </a:br>
            <a:r>
              <a:rPr lang="en-US" altLang="en-US" sz="1600"/>
              <a:t>pt-yr			(0.0, 0.9)			(0.5, 3.9)	(0.00, 0.80)</a:t>
            </a:r>
          </a:p>
          <a:p>
            <a:pPr>
              <a:buFontTx/>
              <a:buNone/>
            </a:pPr>
            <a:r>
              <a:rPr lang="en-US" altLang="en-US" sz="1600"/>
              <a:t>900	1	593.6	0.2	6	319.4	1.9	0.09	&gt;0.999	0.998</a:t>
            </a:r>
            <a:br>
              <a:rPr lang="en-US" altLang="en-US" sz="1600"/>
            </a:br>
            <a:r>
              <a:rPr lang="en-US" altLang="en-US" sz="1600"/>
              <a:t>pt-yr			(0.0, 0.6)			(0.7, 3.7)	(0.00, 0.45)</a:t>
            </a:r>
          </a:p>
        </p:txBody>
      </p:sp>
      <p:sp>
        <p:nvSpPr>
          <p:cNvPr id="1220630" name="Rectangle 22"/>
          <p:cNvSpPr>
            <a:spLocks noChangeArrowheads="1"/>
          </p:cNvSpPr>
          <p:nvPr/>
        </p:nvSpPr>
        <p:spPr bwMode="auto">
          <a:xfrm>
            <a:off x="1395413" y="112712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Device</a:t>
            </a:r>
          </a:p>
        </p:txBody>
      </p:sp>
      <p:sp>
        <p:nvSpPr>
          <p:cNvPr id="1220631" name="Line 23"/>
          <p:cNvSpPr>
            <a:spLocks noChangeShapeType="1"/>
          </p:cNvSpPr>
          <p:nvPr/>
        </p:nvSpPr>
        <p:spPr bwMode="auto">
          <a:xfrm>
            <a:off x="171450" y="1476375"/>
            <a:ext cx="3286125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none" w="lg" len="lg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0632" name="Rectangle 24"/>
          <p:cNvSpPr>
            <a:spLocks noChangeArrowheads="1"/>
          </p:cNvSpPr>
          <p:nvPr/>
        </p:nvSpPr>
        <p:spPr bwMode="auto">
          <a:xfrm>
            <a:off x="4318000" y="1127125"/>
            <a:ext cx="906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Control</a:t>
            </a:r>
          </a:p>
        </p:txBody>
      </p:sp>
      <p:sp>
        <p:nvSpPr>
          <p:cNvPr id="1220633" name="Line 25"/>
          <p:cNvSpPr>
            <a:spLocks noChangeShapeType="1"/>
          </p:cNvSpPr>
          <p:nvPr/>
        </p:nvSpPr>
        <p:spPr bwMode="auto">
          <a:xfrm>
            <a:off x="3616325" y="1476375"/>
            <a:ext cx="2308225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none" w="lg" len="lg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0634" name="Rectangle 26"/>
          <p:cNvSpPr>
            <a:spLocks noChangeArrowheads="1"/>
          </p:cNvSpPr>
          <p:nvPr/>
        </p:nvSpPr>
        <p:spPr bwMode="auto">
          <a:xfrm>
            <a:off x="6748463" y="1127125"/>
            <a:ext cx="2343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Posterior probabilities</a:t>
            </a:r>
          </a:p>
        </p:txBody>
      </p:sp>
      <p:sp>
        <p:nvSpPr>
          <p:cNvPr id="1220635" name="Line 27"/>
          <p:cNvSpPr>
            <a:spLocks noChangeShapeType="1"/>
          </p:cNvSpPr>
          <p:nvPr/>
        </p:nvSpPr>
        <p:spPr bwMode="auto">
          <a:xfrm>
            <a:off x="6873875" y="1476375"/>
            <a:ext cx="2092325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none" w="lg" len="lg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0636" name="Rectangle 3"/>
          <p:cNvSpPr>
            <a:spLocks noChangeArrowheads="1"/>
          </p:cNvSpPr>
          <p:nvPr/>
        </p:nvSpPr>
        <p:spPr bwMode="auto">
          <a:xfrm>
            <a:off x="5969000" y="3302000"/>
            <a:ext cx="26924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742950" indent="-28575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1430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6002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0574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5146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9718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4290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8862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US" altLang="en-US" sz="1600">
                <a:latin typeface="ScalaSansLF-Regular" pitchFamily="2" charset="0"/>
              </a:rPr>
              <a:t>Randomization allocation (2 device:1 control)</a:t>
            </a:r>
          </a:p>
        </p:txBody>
      </p:sp>
      <p:sp>
        <p:nvSpPr>
          <p:cNvPr id="1220637" name="Freeform 29"/>
          <p:cNvSpPr>
            <a:spLocks/>
          </p:cNvSpPr>
          <p:nvPr/>
        </p:nvSpPr>
        <p:spPr bwMode="auto">
          <a:xfrm>
            <a:off x="1071563" y="3357563"/>
            <a:ext cx="4527550" cy="485775"/>
          </a:xfrm>
          <a:custGeom>
            <a:avLst/>
            <a:gdLst>
              <a:gd name="T0" fmla="*/ 0 w 3157"/>
              <a:gd name="T1" fmla="*/ 0 h 300"/>
              <a:gd name="T2" fmla="*/ 62 w 3157"/>
              <a:gd name="T3" fmla="*/ 0 h 300"/>
              <a:gd name="T4" fmla="*/ 62 w 3157"/>
              <a:gd name="T5" fmla="*/ 21 h 300"/>
              <a:gd name="T6" fmla="*/ 317 w 3157"/>
              <a:gd name="T7" fmla="*/ 21 h 300"/>
              <a:gd name="T8" fmla="*/ 317 w 3157"/>
              <a:gd name="T9" fmla="*/ 38 h 300"/>
              <a:gd name="T10" fmla="*/ 350 w 3157"/>
              <a:gd name="T11" fmla="*/ 38 h 300"/>
              <a:gd name="T12" fmla="*/ 350 w 3157"/>
              <a:gd name="T13" fmla="*/ 64 h 300"/>
              <a:gd name="T14" fmla="*/ 910 w 3157"/>
              <a:gd name="T15" fmla="*/ 64 h 300"/>
              <a:gd name="T16" fmla="*/ 910 w 3157"/>
              <a:gd name="T17" fmla="*/ 95 h 300"/>
              <a:gd name="T18" fmla="*/ 1723 w 3157"/>
              <a:gd name="T19" fmla="*/ 95 h 300"/>
              <a:gd name="T20" fmla="*/ 1723 w 3157"/>
              <a:gd name="T21" fmla="*/ 163 h 300"/>
              <a:gd name="T22" fmla="*/ 2294 w 3157"/>
              <a:gd name="T23" fmla="*/ 163 h 300"/>
              <a:gd name="T24" fmla="*/ 2294 w 3157"/>
              <a:gd name="T25" fmla="*/ 300 h 300"/>
              <a:gd name="T26" fmla="*/ 3157 w 3157"/>
              <a:gd name="T27" fmla="*/ 30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157" h="300">
                <a:moveTo>
                  <a:pt x="0" y="0"/>
                </a:moveTo>
                <a:lnTo>
                  <a:pt x="62" y="0"/>
                </a:lnTo>
                <a:lnTo>
                  <a:pt x="62" y="21"/>
                </a:lnTo>
                <a:lnTo>
                  <a:pt x="317" y="21"/>
                </a:lnTo>
                <a:lnTo>
                  <a:pt x="317" y="38"/>
                </a:lnTo>
                <a:lnTo>
                  <a:pt x="350" y="38"/>
                </a:lnTo>
                <a:lnTo>
                  <a:pt x="350" y="64"/>
                </a:lnTo>
                <a:lnTo>
                  <a:pt x="910" y="64"/>
                </a:lnTo>
                <a:lnTo>
                  <a:pt x="910" y="95"/>
                </a:lnTo>
                <a:lnTo>
                  <a:pt x="1723" y="95"/>
                </a:lnTo>
                <a:lnTo>
                  <a:pt x="1723" y="163"/>
                </a:lnTo>
                <a:lnTo>
                  <a:pt x="2294" y="163"/>
                </a:lnTo>
                <a:lnTo>
                  <a:pt x="2294" y="300"/>
                </a:lnTo>
                <a:lnTo>
                  <a:pt x="3157" y="300"/>
                </a:lnTo>
              </a:path>
            </a:pathLst>
          </a:custGeom>
          <a:noFill/>
          <a:ln w="38100" cap="rnd" cmpd="sng">
            <a:solidFill>
              <a:schemeClr val="hlink"/>
            </a:solidFill>
            <a:prstDash val="solid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0638" name="Freeform 30"/>
          <p:cNvSpPr>
            <a:spLocks/>
          </p:cNvSpPr>
          <p:nvPr/>
        </p:nvSpPr>
        <p:spPr bwMode="auto">
          <a:xfrm>
            <a:off x="1076325" y="3357563"/>
            <a:ext cx="4522788" cy="11112"/>
          </a:xfrm>
          <a:custGeom>
            <a:avLst/>
            <a:gdLst>
              <a:gd name="T0" fmla="*/ 0 w 3154"/>
              <a:gd name="T1" fmla="*/ 0 h 7"/>
              <a:gd name="T2" fmla="*/ 40 w 3154"/>
              <a:gd name="T3" fmla="*/ 0 h 7"/>
              <a:gd name="T4" fmla="*/ 40 w 3154"/>
              <a:gd name="T5" fmla="*/ 7 h 7"/>
              <a:gd name="T6" fmla="*/ 3154 w 3154"/>
              <a:gd name="T7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54" h="7">
                <a:moveTo>
                  <a:pt x="0" y="0"/>
                </a:moveTo>
                <a:lnTo>
                  <a:pt x="40" y="0"/>
                </a:lnTo>
                <a:lnTo>
                  <a:pt x="40" y="7"/>
                </a:lnTo>
                <a:lnTo>
                  <a:pt x="3154" y="7"/>
                </a:lnTo>
              </a:path>
            </a:pathLst>
          </a:custGeom>
          <a:noFill/>
          <a:ln w="38100" cap="rnd" cmpd="sng">
            <a:solidFill>
              <a:schemeClr val="accent1"/>
            </a:solidFill>
            <a:prstDash val="solid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/>
          <p:cNvSpPr>
            <a:spLocks noChangeArrowheads="1"/>
          </p:cNvSpPr>
          <p:nvPr/>
        </p:nvSpPr>
        <p:spPr bwMode="auto">
          <a:xfrm>
            <a:off x="-165100" y="355600"/>
            <a:ext cx="9474200" cy="598488"/>
          </a:xfrm>
          <a:prstGeom prst="rect">
            <a:avLst/>
          </a:prstGeom>
          <a:solidFill>
            <a:srgbClr val="00289F"/>
          </a:solidFill>
          <a:ln w="19050">
            <a:solidFill>
              <a:srgbClr val="A2C1F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altLang="en-US" sz="3200"/>
              <a:t>Risk/Benefit Analysis</a:t>
            </a:r>
          </a:p>
        </p:txBody>
      </p:sp>
      <p:sp>
        <p:nvSpPr>
          <p:cNvPr id="1222659" name="Rectangle 3"/>
          <p:cNvSpPr>
            <a:spLocks noChangeArrowheads="1"/>
          </p:cNvSpPr>
          <p:nvPr/>
        </p:nvSpPr>
        <p:spPr bwMode="auto">
          <a:xfrm>
            <a:off x="623888" y="1189038"/>
            <a:ext cx="829945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marL="228600" indent="-228600" defTabSz="1019175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6858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1430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6002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0574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5146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9718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4290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8862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altLang="en-US" sz="2000">
                <a:solidFill>
                  <a:schemeClr val="accent1"/>
                </a:solidFill>
              </a:rPr>
              <a:t>Intent-to-treat analysis</a:t>
            </a:r>
          </a:p>
          <a:p>
            <a:r>
              <a:rPr lang="en-US" altLang="en-US" sz="2000"/>
              <a:t>Primary endpoint (intent to treat) achieved</a:t>
            </a:r>
          </a:p>
          <a:p>
            <a:r>
              <a:rPr lang="en-US" altLang="en-US" sz="2000"/>
              <a:t>Other statistically significant endpoint findings</a:t>
            </a:r>
          </a:p>
          <a:p>
            <a:pPr lvl="1">
              <a:buFontTx/>
              <a:buChar char="•"/>
            </a:pPr>
            <a:r>
              <a:rPr lang="en-US" altLang="en-US" sz="2000"/>
              <a:t>Noninferiority for the primary efficacy event rate – 32% lower in device group</a:t>
            </a:r>
          </a:p>
          <a:p>
            <a:pPr lvl="1">
              <a:buFontTx/>
              <a:buChar char="•"/>
            </a:pPr>
            <a:r>
              <a:rPr lang="en-US" altLang="en-US" sz="2000"/>
              <a:t>Noninferiority for stroke rate – 26% lower in device group</a:t>
            </a:r>
          </a:p>
          <a:p>
            <a:pPr lvl="1">
              <a:buFontTx/>
              <a:buChar char="•"/>
            </a:pPr>
            <a:r>
              <a:rPr lang="en-US" altLang="en-US" sz="2000"/>
              <a:t>Superiority for hemorrhagic stroke – 91% lower in device group</a:t>
            </a:r>
          </a:p>
          <a:p>
            <a:pPr lvl="1">
              <a:buFontTx/>
              <a:buChar char="•"/>
            </a:pPr>
            <a:r>
              <a:rPr lang="en-US" altLang="en-US" sz="2000"/>
              <a:t>Noninferiority for mortality rate – 39% lower rate in device group</a:t>
            </a:r>
          </a:p>
          <a:p>
            <a:r>
              <a:rPr lang="en-US" altLang="en-US" sz="2000"/>
              <a:t>Increased rate of primary safety events for the device group relative to the control group </a:t>
            </a:r>
          </a:p>
          <a:p>
            <a:pPr lvl="1">
              <a:buFontTx/>
              <a:buChar char="•"/>
            </a:pPr>
            <a:r>
              <a:rPr lang="en-US" altLang="en-US" sz="2000"/>
              <a:t>Most events in the device group were procedural effusions that decreased over the course of the study</a:t>
            </a:r>
          </a:p>
          <a:p>
            <a:pPr lvl="1">
              <a:buFontTx/>
              <a:buChar char="•"/>
            </a:pPr>
            <a:r>
              <a:rPr lang="en-US" altLang="en-US" sz="2000"/>
              <a:t>87% of patients discontinued warfarin at 45 days</a:t>
            </a:r>
          </a:p>
          <a:p>
            <a:pPr lvl="1">
              <a:buFontTx/>
              <a:buChar char="•"/>
            </a:pPr>
            <a:r>
              <a:rPr lang="en-US" altLang="en-US" sz="2000"/>
              <a:t>Death/disability conclusion</a:t>
            </a:r>
          </a:p>
        </p:txBody>
      </p:sp>
      <p:sp>
        <p:nvSpPr>
          <p:cNvPr id="1222660" name="Text Box 4"/>
          <p:cNvSpPr txBox="1">
            <a:spLocks noChangeArrowheads="1"/>
          </p:cNvSpPr>
          <p:nvPr/>
        </p:nvSpPr>
        <p:spPr bwMode="auto">
          <a:xfrm>
            <a:off x="8207375" y="6469063"/>
            <a:ext cx="7889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3000838-120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706" name="Rectangle 2"/>
          <p:cNvSpPr>
            <a:spLocks noChangeArrowheads="1"/>
          </p:cNvSpPr>
          <p:nvPr/>
        </p:nvSpPr>
        <p:spPr bwMode="auto">
          <a:xfrm>
            <a:off x="1804988" y="336550"/>
            <a:ext cx="70612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ctr"/>
          <a:lstStyle>
            <a:lvl1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altLang="en-US" sz="4400"/>
              <a:t>Risk / Benefit Analysis</a:t>
            </a:r>
          </a:p>
        </p:txBody>
      </p:sp>
      <p:sp>
        <p:nvSpPr>
          <p:cNvPr id="1224707" name="Rectangle 3"/>
          <p:cNvSpPr>
            <a:spLocks noChangeArrowheads="1"/>
          </p:cNvSpPr>
          <p:nvPr/>
        </p:nvSpPr>
        <p:spPr bwMode="auto">
          <a:xfrm>
            <a:off x="969963" y="1327150"/>
            <a:ext cx="7837487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marL="382588" indent="-382588" defTabSz="1019175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742950" indent="-28575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1430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6002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057400" indent="-228600" defTabSz="1019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5146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9718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4290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886200" indent="-228600" defTabSz="1019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US" altLang="en-US" sz="2600">
                <a:solidFill>
                  <a:schemeClr val="accent1"/>
                </a:solidFill>
              </a:rPr>
              <a:t>Per-protocol analysis</a:t>
            </a:r>
          </a:p>
          <a:p>
            <a:r>
              <a:rPr lang="en-US" altLang="en-US" sz="2600"/>
              <a:t>Superiority for the primary efficacy event rate</a:t>
            </a:r>
          </a:p>
          <a:p>
            <a:r>
              <a:rPr lang="en-US" altLang="en-US" sz="2600"/>
              <a:t>Approximately 86% of patients in the device group were able to be successfully implanted and discontinue warfarin therapy</a:t>
            </a:r>
          </a:p>
          <a:p>
            <a:r>
              <a:rPr lang="en-US" altLang="en-US" sz="2600"/>
              <a:t>Study demonstrates the role of the left atrial appendage in the pathogenesis of stroke due to AF</a:t>
            </a:r>
          </a:p>
          <a:p>
            <a:r>
              <a:rPr lang="en-US" altLang="en-US" sz="2600"/>
              <a:t>Based on average age, patients will experience a 56% reduction in safety events</a:t>
            </a:r>
          </a:p>
        </p:txBody>
      </p:sp>
      <p:sp>
        <p:nvSpPr>
          <p:cNvPr id="1224708" name="Rectangle 4"/>
          <p:cNvSpPr>
            <a:spLocks noChangeArrowheads="1"/>
          </p:cNvSpPr>
          <p:nvPr/>
        </p:nvSpPr>
        <p:spPr bwMode="auto">
          <a:xfrm>
            <a:off x="-165100" y="355600"/>
            <a:ext cx="9474200" cy="598488"/>
          </a:xfrm>
          <a:prstGeom prst="rect">
            <a:avLst/>
          </a:prstGeom>
          <a:solidFill>
            <a:srgbClr val="00289F"/>
          </a:solidFill>
          <a:ln w="19050">
            <a:solidFill>
              <a:srgbClr val="A2C1F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altLang="en-US" sz="3200"/>
              <a:t>Risk/Benefit Analysis</a:t>
            </a:r>
          </a:p>
        </p:txBody>
      </p:sp>
      <p:sp>
        <p:nvSpPr>
          <p:cNvPr id="1224709" name="Text Box 5"/>
          <p:cNvSpPr txBox="1">
            <a:spLocks noChangeArrowheads="1"/>
          </p:cNvSpPr>
          <p:nvPr/>
        </p:nvSpPr>
        <p:spPr bwMode="auto">
          <a:xfrm>
            <a:off x="8207375" y="6469063"/>
            <a:ext cx="7889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3000838-122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754" name="Rectangle 2"/>
          <p:cNvSpPr>
            <a:spLocks noGrp="1" noChangeArrowheads="1"/>
          </p:cNvSpPr>
          <p:nvPr>
            <p:ph type="title"/>
          </p:nvPr>
        </p:nvSpPr>
        <p:spPr>
          <a:xfrm>
            <a:off x="-165100" y="355600"/>
            <a:ext cx="9474200" cy="598488"/>
          </a:xfrm>
          <a:ln/>
        </p:spPr>
        <p:txBody>
          <a:bodyPr/>
          <a:lstStyle/>
          <a:p>
            <a:r>
              <a:rPr lang="en-US" altLang="en-US" sz="3200"/>
              <a:t>Summary</a:t>
            </a:r>
          </a:p>
        </p:txBody>
      </p:sp>
      <p:sp>
        <p:nvSpPr>
          <p:cNvPr id="1226755" name="Rectangle 3"/>
          <p:cNvSpPr>
            <a:spLocks noChangeArrowheads="1"/>
          </p:cNvSpPr>
          <p:nvPr/>
        </p:nvSpPr>
        <p:spPr bwMode="auto">
          <a:xfrm>
            <a:off x="609600" y="1322388"/>
            <a:ext cx="8386763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4163" indent="-284163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8001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25525" indent="3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487488" indent="-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941513" indent="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3987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8559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3131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7703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altLang="en-US" sz="2200"/>
              <a:t>Long-term warfarin treatment of patients with AF has been found effective, but presents difficulties and risk</a:t>
            </a:r>
          </a:p>
          <a:p>
            <a:r>
              <a:rPr lang="en-US" altLang="en-US" sz="2200"/>
              <a:t>PROTECT AF trial was a randomized, controlled, statistically valid study to evaluate the WATCHMAN device compared to warfarin</a:t>
            </a:r>
          </a:p>
          <a:p>
            <a:r>
              <a:rPr lang="en-US" altLang="en-US" sz="2200"/>
              <a:t>In PROTECT AF, hemorrhagic stroke risk is significantly lower with the device.</a:t>
            </a:r>
          </a:p>
          <a:p>
            <a:pPr lvl="1">
              <a:buFontTx/>
              <a:buChar char="•"/>
            </a:pPr>
            <a:r>
              <a:rPr lang="en-US" altLang="en-US" sz="2200"/>
              <a:t>When hemorrhage occurred, risk of death was markedly increased</a:t>
            </a:r>
          </a:p>
          <a:p>
            <a:r>
              <a:rPr lang="en-US" altLang="en-US" sz="2200"/>
              <a:t>In PROTECT AF, all cause stroke and all cause mortality risk are equivalent to that with warfarin</a:t>
            </a:r>
          </a:p>
          <a:p>
            <a:r>
              <a:rPr lang="en-US" altLang="en-US" sz="2200"/>
              <a:t>In PROTECT AF, there are early safety events, specifically pericardial effusion; hese events have decreased over time</a:t>
            </a:r>
          </a:p>
        </p:txBody>
      </p:sp>
      <p:sp>
        <p:nvSpPr>
          <p:cNvPr id="1226756" name="Text Box 4"/>
          <p:cNvSpPr txBox="1">
            <a:spLocks noChangeArrowheads="1"/>
          </p:cNvSpPr>
          <p:nvPr/>
        </p:nvSpPr>
        <p:spPr bwMode="auto">
          <a:xfrm>
            <a:off x="8207375" y="6469063"/>
            <a:ext cx="7889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3000838-123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Conclusion</a:t>
            </a:r>
          </a:p>
        </p:txBody>
      </p:sp>
      <p:sp>
        <p:nvSpPr>
          <p:cNvPr id="122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17625"/>
            <a:ext cx="7943850" cy="4662488"/>
          </a:xfrm>
        </p:spPr>
        <p:txBody>
          <a:bodyPr/>
          <a:lstStyle/>
          <a:p>
            <a:pPr marL="65088" indent="19050" defTabSz="801688">
              <a:lnSpc>
                <a:spcPct val="100000"/>
              </a:lnSpc>
              <a:buFontTx/>
              <a:buNone/>
            </a:pPr>
            <a:r>
              <a:rPr lang="en-US" altLang="en-US"/>
              <a:t>The WATCHMAN LAA Technology offers a safe and effective alternative to warfarin in patients with non-valvular atrial fibrillation at risk for stroke and who are eligible for warfarin therapy</a:t>
            </a:r>
          </a:p>
          <a:p>
            <a:pPr marL="65088" indent="19050" defTabSz="801688">
              <a:lnSpc>
                <a:spcPct val="100000"/>
              </a:lnSpc>
              <a:buFontTx/>
              <a:buNone/>
            </a:pPr>
            <a:endParaRPr lang="en-US" altLang="en-US"/>
          </a:p>
        </p:txBody>
      </p:sp>
      <p:sp>
        <p:nvSpPr>
          <p:cNvPr id="1228804" name="Text Box 4"/>
          <p:cNvSpPr txBox="1">
            <a:spLocks noChangeArrowheads="1"/>
          </p:cNvSpPr>
          <p:nvPr/>
        </p:nvSpPr>
        <p:spPr bwMode="auto">
          <a:xfrm>
            <a:off x="8207375" y="6469063"/>
            <a:ext cx="7889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3000838-124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3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-165100" y="328613"/>
            <a:ext cx="9474200" cy="1147762"/>
          </a:xfrm>
          <a:ln/>
        </p:spPr>
        <p:txBody>
          <a:bodyPr/>
          <a:lstStyle/>
          <a:p>
            <a:r>
              <a:rPr lang="en-US" altLang="en-US"/>
              <a:t>Non-Valvular Atrial Fibrillation</a:t>
            </a:r>
            <a:br>
              <a:rPr lang="en-US" altLang="en-US"/>
            </a:br>
            <a:r>
              <a:rPr lang="en-US" altLang="en-US" sz="3200">
                <a:solidFill>
                  <a:schemeClr val="accent1"/>
                </a:solidFill>
              </a:rPr>
              <a:t>An EPIDEMIC</a:t>
            </a:r>
          </a:p>
        </p:txBody>
      </p:sp>
      <p:sp>
        <p:nvSpPr>
          <p:cNvPr id="1189891" name="Text Box 3"/>
          <p:cNvSpPr txBox="1">
            <a:spLocks noChangeArrowheads="1"/>
          </p:cNvSpPr>
          <p:nvPr/>
        </p:nvSpPr>
        <p:spPr bwMode="auto">
          <a:xfrm>
            <a:off x="8321675" y="6469063"/>
            <a:ext cx="6746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3000838-6</a:t>
            </a:r>
          </a:p>
        </p:txBody>
      </p:sp>
      <p:grpSp>
        <p:nvGrpSpPr>
          <p:cNvPr id="1189892" name="Group 4"/>
          <p:cNvGrpSpPr>
            <a:grpSpLocks/>
          </p:cNvGrpSpPr>
          <p:nvPr/>
        </p:nvGrpSpPr>
        <p:grpSpPr bwMode="auto">
          <a:xfrm>
            <a:off x="53975" y="1643063"/>
            <a:ext cx="8855075" cy="4865687"/>
            <a:chOff x="34" y="1035"/>
            <a:chExt cx="5578" cy="3065"/>
          </a:xfrm>
        </p:grpSpPr>
        <p:graphicFrame>
          <p:nvGraphicFramePr>
            <p:cNvPr id="1189893" name="Object 5"/>
            <p:cNvGraphicFramePr>
              <a:graphicFrameLocks/>
            </p:cNvGraphicFramePr>
            <p:nvPr/>
          </p:nvGraphicFramePr>
          <p:xfrm>
            <a:off x="1052" y="1152"/>
            <a:ext cx="4560" cy="2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9972" name="Chart" r:id="rId4" imgW="7239190" imgH="4305110" progId="MSGraph.Chart.8">
                    <p:embed followColorScheme="full"/>
                  </p:oleObj>
                </mc:Choice>
                <mc:Fallback>
                  <p:oleObj name="Chart" r:id="rId4" imgW="7239190" imgH="4305110" progId="MSGraph.Chart.8">
                    <p:embed followColorScheme="full"/>
                    <p:pic>
                      <p:nvPicPr>
                        <p:cNvPr id="0" name="Object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2" y="1152"/>
                          <a:ext cx="4560" cy="2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189894" name="Group 6"/>
            <p:cNvGrpSpPr>
              <a:grpSpLocks/>
            </p:cNvGrpSpPr>
            <p:nvPr/>
          </p:nvGrpSpPr>
          <p:grpSpPr bwMode="auto">
            <a:xfrm>
              <a:off x="1450" y="1088"/>
              <a:ext cx="2293" cy="838"/>
              <a:chOff x="1594" y="1124"/>
              <a:chExt cx="2293" cy="838"/>
            </a:xfrm>
          </p:grpSpPr>
          <p:sp>
            <p:nvSpPr>
              <p:cNvPr id="1189895" name="Text Box 7"/>
              <p:cNvSpPr txBox="1">
                <a:spLocks noChangeArrowheads="1"/>
              </p:cNvSpPr>
              <p:nvPr/>
            </p:nvSpPr>
            <p:spPr bwMode="auto">
              <a:xfrm>
                <a:off x="1882" y="1124"/>
                <a:ext cx="2005" cy="8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altLang="en-US" sz="14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Mayo Clinic data (assuming a continued increase in AF incidence)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altLang="en-US" sz="14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Mayo Clinic data (assuming further increase in AF incidence)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altLang="en-US" sz="14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ATRIA study data (50% &gt;80 yo)</a:t>
                </a:r>
              </a:p>
            </p:txBody>
          </p:sp>
          <p:sp>
            <p:nvSpPr>
              <p:cNvPr id="1189896" name="Line 8"/>
              <p:cNvSpPr>
                <a:spLocks noChangeShapeType="1"/>
              </p:cNvSpPr>
              <p:nvPr/>
            </p:nvSpPr>
            <p:spPr bwMode="auto">
              <a:xfrm flipH="1">
                <a:off x="1594" y="1205"/>
                <a:ext cx="296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9897" name="Line 9"/>
              <p:cNvSpPr>
                <a:spLocks noChangeShapeType="1"/>
              </p:cNvSpPr>
              <p:nvPr/>
            </p:nvSpPr>
            <p:spPr bwMode="auto">
              <a:xfrm flipH="1">
                <a:off x="1594" y="1596"/>
                <a:ext cx="296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9898" name="Line 10"/>
              <p:cNvSpPr>
                <a:spLocks noChangeShapeType="1"/>
              </p:cNvSpPr>
              <p:nvPr/>
            </p:nvSpPr>
            <p:spPr bwMode="auto">
              <a:xfrm flipH="1">
                <a:off x="1594" y="1877"/>
                <a:ext cx="296" cy="0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89899" name="Rectangle 11"/>
            <p:cNvSpPr>
              <a:spLocks noChangeArrowheads="1"/>
            </p:cNvSpPr>
            <p:nvPr/>
          </p:nvSpPr>
          <p:spPr bwMode="auto">
            <a:xfrm rot="-21600000">
              <a:off x="34" y="2004"/>
              <a:ext cx="1049" cy="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Patients with atrial fibrillation (millions)</a:t>
              </a:r>
            </a:p>
          </p:txBody>
        </p:sp>
        <p:sp>
          <p:nvSpPr>
            <p:cNvPr id="1189900" name="Rectangle 12"/>
            <p:cNvSpPr>
              <a:spLocks noChangeArrowheads="1"/>
            </p:cNvSpPr>
            <p:nvPr/>
          </p:nvSpPr>
          <p:spPr bwMode="auto">
            <a:xfrm rot="-21600000">
              <a:off x="3117" y="3852"/>
              <a:ext cx="497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Year</a:t>
              </a:r>
            </a:p>
          </p:txBody>
        </p:sp>
        <p:sp>
          <p:nvSpPr>
            <p:cNvPr id="1189901" name="Freeform 13"/>
            <p:cNvSpPr>
              <a:spLocks/>
            </p:cNvSpPr>
            <p:nvPr/>
          </p:nvSpPr>
          <p:spPr bwMode="auto">
            <a:xfrm>
              <a:off x="1665" y="2727"/>
              <a:ext cx="3768" cy="555"/>
            </a:xfrm>
            <a:custGeom>
              <a:avLst/>
              <a:gdLst>
                <a:gd name="T0" fmla="*/ 0 w 3768"/>
                <a:gd name="T1" fmla="*/ 555 h 555"/>
                <a:gd name="T2" fmla="*/ 333 w 3768"/>
                <a:gd name="T3" fmla="*/ 528 h 555"/>
                <a:gd name="T4" fmla="*/ 692 w 3768"/>
                <a:gd name="T5" fmla="*/ 486 h 555"/>
                <a:gd name="T6" fmla="*/ 1046 w 3768"/>
                <a:gd name="T7" fmla="*/ 465 h 555"/>
                <a:gd name="T8" fmla="*/ 1385 w 3768"/>
                <a:gd name="T9" fmla="*/ 401 h 555"/>
                <a:gd name="T10" fmla="*/ 1733 w 3768"/>
                <a:gd name="T11" fmla="*/ 359 h 555"/>
                <a:gd name="T12" fmla="*/ 2072 w 3768"/>
                <a:gd name="T13" fmla="*/ 285 h 555"/>
                <a:gd name="T14" fmla="*/ 2415 w 3768"/>
                <a:gd name="T15" fmla="*/ 206 h 555"/>
                <a:gd name="T16" fmla="*/ 2743 w 3768"/>
                <a:gd name="T17" fmla="*/ 137 h 555"/>
                <a:gd name="T18" fmla="*/ 3097 w 3768"/>
                <a:gd name="T19" fmla="*/ 84 h 555"/>
                <a:gd name="T20" fmla="*/ 3446 w 3768"/>
                <a:gd name="T21" fmla="*/ 42 h 555"/>
                <a:gd name="T22" fmla="*/ 3768 w 3768"/>
                <a:gd name="T2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68" h="555">
                  <a:moveTo>
                    <a:pt x="0" y="555"/>
                  </a:moveTo>
                  <a:lnTo>
                    <a:pt x="333" y="528"/>
                  </a:lnTo>
                  <a:lnTo>
                    <a:pt x="692" y="486"/>
                  </a:lnTo>
                  <a:lnTo>
                    <a:pt x="1046" y="465"/>
                  </a:lnTo>
                  <a:lnTo>
                    <a:pt x="1385" y="401"/>
                  </a:lnTo>
                  <a:lnTo>
                    <a:pt x="1733" y="359"/>
                  </a:lnTo>
                  <a:lnTo>
                    <a:pt x="2072" y="285"/>
                  </a:lnTo>
                  <a:lnTo>
                    <a:pt x="2415" y="206"/>
                  </a:lnTo>
                  <a:lnTo>
                    <a:pt x="2743" y="137"/>
                  </a:lnTo>
                  <a:lnTo>
                    <a:pt x="3097" y="84"/>
                  </a:lnTo>
                  <a:lnTo>
                    <a:pt x="3446" y="42"/>
                  </a:lnTo>
                  <a:lnTo>
                    <a:pt x="3768" y="0"/>
                  </a:lnTo>
                </a:path>
              </a:pathLst>
            </a:custGeom>
            <a:noFill/>
            <a:ln w="57150" cap="flat" cmpd="sng">
              <a:solidFill>
                <a:srgbClr val="33CC33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9902" name="Freeform 14"/>
            <p:cNvSpPr>
              <a:spLocks/>
            </p:cNvSpPr>
            <p:nvPr/>
          </p:nvSpPr>
          <p:spPr bwMode="auto">
            <a:xfrm>
              <a:off x="2007" y="1828"/>
              <a:ext cx="3431" cy="1016"/>
            </a:xfrm>
            <a:custGeom>
              <a:avLst/>
              <a:gdLst>
                <a:gd name="T0" fmla="*/ 0 w 3431"/>
                <a:gd name="T1" fmla="*/ 1016 h 1016"/>
                <a:gd name="T2" fmla="*/ 340 w 3431"/>
                <a:gd name="T3" fmla="*/ 941 h 1016"/>
                <a:gd name="T4" fmla="*/ 699 w 3431"/>
                <a:gd name="T5" fmla="*/ 862 h 1016"/>
                <a:gd name="T6" fmla="*/ 1016 w 3431"/>
                <a:gd name="T7" fmla="*/ 761 h 1016"/>
                <a:gd name="T8" fmla="*/ 1402 w 3431"/>
                <a:gd name="T9" fmla="*/ 645 h 1016"/>
                <a:gd name="T10" fmla="*/ 1724 w 3431"/>
                <a:gd name="T11" fmla="*/ 513 h 1016"/>
                <a:gd name="T12" fmla="*/ 2036 w 3431"/>
                <a:gd name="T13" fmla="*/ 386 h 1016"/>
                <a:gd name="T14" fmla="*/ 2390 w 3431"/>
                <a:gd name="T15" fmla="*/ 233 h 1016"/>
                <a:gd name="T16" fmla="*/ 2765 w 3431"/>
                <a:gd name="T17" fmla="*/ 122 h 1016"/>
                <a:gd name="T18" fmla="*/ 3114 w 3431"/>
                <a:gd name="T19" fmla="*/ 27 h 1016"/>
                <a:gd name="T20" fmla="*/ 3431 w 3431"/>
                <a:gd name="T21" fmla="*/ 0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31" h="1016">
                  <a:moveTo>
                    <a:pt x="0" y="1016"/>
                  </a:moveTo>
                  <a:lnTo>
                    <a:pt x="340" y="941"/>
                  </a:lnTo>
                  <a:lnTo>
                    <a:pt x="699" y="862"/>
                  </a:lnTo>
                  <a:lnTo>
                    <a:pt x="1016" y="761"/>
                  </a:lnTo>
                  <a:lnTo>
                    <a:pt x="1402" y="645"/>
                  </a:lnTo>
                  <a:lnTo>
                    <a:pt x="1724" y="513"/>
                  </a:lnTo>
                  <a:lnTo>
                    <a:pt x="2036" y="386"/>
                  </a:lnTo>
                  <a:lnTo>
                    <a:pt x="2390" y="233"/>
                  </a:lnTo>
                  <a:lnTo>
                    <a:pt x="2765" y="122"/>
                  </a:lnTo>
                  <a:lnTo>
                    <a:pt x="3114" y="27"/>
                  </a:lnTo>
                  <a:lnTo>
                    <a:pt x="3431" y="0"/>
                  </a:ln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9903" name="Freeform 15"/>
            <p:cNvSpPr>
              <a:spLocks/>
            </p:cNvSpPr>
            <p:nvPr/>
          </p:nvSpPr>
          <p:spPr bwMode="auto">
            <a:xfrm>
              <a:off x="2003" y="1252"/>
              <a:ext cx="3430" cy="1562"/>
            </a:xfrm>
            <a:custGeom>
              <a:avLst/>
              <a:gdLst>
                <a:gd name="T0" fmla="*/ 0 w 3430"/>
                <a:gd name="T1" fmla="*/ 1562 h 1562"/>
                <a:gd name="T2" fmla="*/ 334 w 3430"/>
                <a:gd name="T3" fmla="*/ 1448 h 1562"/>
                <a:gd name="T4" fmla="*/ 661 w 3430"/>
                <a:gd name="T5" fmla="*/ 1364 h 1562"/>
                <a:gd name="T6" fmla="*/ 1010 w 3430"/>
                <a:gd name="T7" fmla="*/ 1200 h 1562"/>
                <a:gd name="T8" fmla="*/ 1385 w 3430"/>
                <a:gd name="T9" fmla="*/ 1010 h 1562"/>
                <a:gd name="T10" fmla="*/ 1707 w 3430"/>
                <a:gd name="T11" fmla="*/ 835 h 1562"/>
                <a:gd name="T12" fmla="*/ 2046 w 3430"/>
                <a:gd name="T13" fmla="*/ 624 h 1562"/>
                <a:gd name="T14" fmla="*/ 2416 w 3430"/>
                <a:gd name="T15" fmla="*/ 402 h 1562"/>
                <a:gd name="T16" fmla="*/ 2759 w 3430"/>
                <a:gd name="T17" fmla="*/ 243 h 1562"/>
                <a:gd name="T18" fmla="*/ 3081 w 3430"/>
                <a:gd name="T19" fmla="*/ 133 h 1562"/>
                <a:gd name="T20" fmla="*/ 3430 w 3430"/>
                <a:gd name="T21" fmla="*/ 0 h 1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30" h="1562">
                  <a:moveTo>
                    <a:pt x="0" y="1562"/>
                  </a:moveTo>
                  <a:lnTo>
                    <a:pt x="334" y="1448"/>
                  </a:lnTo>
                  <a:lnTo>
                    <a:pt x="661" y="1364"/>
                  </a:lnTo>
                  <a:lnTo>
                    <a:pt x="1010" y="1200"/>
                  </a:lnTo>
                  <a:lnTo>
                    <a:pt x="1385" y="1010"/>
                  </a:lnTo>
                  <a:lnTo>
                    <a:pt x="1707" y="835"/>
                  </a:lnTo>
                  <a:lnTo>
                    <a:pt x="2046" y="624"/>
                  </a:lnTo>
                  <a:lnTo>
                    <a:pt x="2416" y="402"/>
                  </a:lnTo>
                  <a:lnTo>
                    <a:pt x="2759" y="243"/>
                  </a:lnTo>
                  <a:lnTo>
                    <a:pt x="3081" y="133"/>
                  </a:lnTo>
                  <a:lnTo>
                    <a:pt x="3430" y="0"/>
                  </a:lnTo>
                </a:path>
              </a:pathLst>
            </a:custGeom>
            <a:noFill/>
            <a:ln w="571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9904" name="Text Box 16"/>
            <p:cNvSpPr txBox="1">
              <a:spLocks noChangeArrowheads="1"/>
            </p:cNvSpPr>
            <p:nvPr/>
          </p:nvSpPr>
          <p:spPr bwMode="auto">
            <a:xfrm>
              <a:off x="1510" y="3297"/>
              <a:ext cx="30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2.08</a:t>
              </a:r>
            </a:p>
          </p:txBody>
        </p:sp>
        <p:sp>
          <p:nvSpPr>
            <p:cNvPr id="1189905" name="Text Box 17"/>
            <p:cNvSpPr txBox="1">
              <a:spLocks noChangeArrowheads="1"/>
            </p:cNvSpPr>
            <p:nvPr/>
          </p:nvSpPr>
          <p:spPr bwMode="auto">
            <a:xfrm>
              <a:off x="1846" y="3285"/>
              <a:ext cx="30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2.26</a:t>
              </a:r>
            </a:p>
          </p:txBody>
        </p:sp>
        <p:sp>
          <p:nvSpPr>
            <p:cNvPr id="1189906" name="Text Box 18"/>
            <p:cNvSpPr txBox="1">
              <a:spLocks noChangeArrowheads="1"/>
            </p:cNvSpPr>
            <p:nvPr/>
          </p:nvSpPr>
          <p:spPr bwMode="auto">
            <a:xfrm>
              <a:off x="2199" y="3255"/>
              <a:ext cx="30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2.44</a:t>
              </a:r>
            </a:p>
          </p:txBody>
        </p:sp>
        <p:sp>
          <p:nvSpPr>
            <p:cNvPr id="1189907" name="Text Box 19"/>
            <p:cNvSpPr txBox="1">
              <a:spLocks noChangeArrowheads="1"/>
            </p:cNvSpPr>
            <p:nvPr/>
          </p:nvSpPr>
          <p:spPr bwMode="auto">
            <a:xfrm>
              <a:off x="2535" y="3231"/>
              <a:ext cx="30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2.66</a:t>
              </a:r>
            </a:p>
          </p:txBody>
        </p:sp>
        <p:sp>
          <p:nvSpPr>
            <p:cNvPr id="1189908" name="Text Box 20"/>
            <p:cNvSpPr txBox="1">
              <a:spLocks noChangeArrowheads="1"/>
            </p:cNvSpPr>
            <p:nvPr/>
          </p:nvSpPr>
          <p:spPr bwMode="auto">
            <a:xfrm>
              <a:off x="2876" y="3201"/>
              <a:ext cx="30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2.94</a:t>
              </a:r>
            </a:p>
          </p:txBody>
        </p:sp>
        <p:sp>
          <p:nvSpPr>
            <p:cNvPr id="1189909" name="Text Box 21"/>
            <p:cNvSpPr txBox="1">
              <a:spLocks noChangeArrowheads="1"/>
            </p:cNvSpPr>
            <p:nvPr/>
          </p:nvSpPr>
          <p:spPr bwMode="auto">
            <a:xfrm>
              <a:off x="3218" y="3141"/>
              <a:ext cx="30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3.33</a:t>
              </a:r>
            </a:p>
          </p:txBody>
        </p:sp>
        <p:sp>
          <p:nvSpPr>
            <p:cNvPr id="1189910" name="Text Box 22"/>
            <p:cNvSpPr txBox="1">
              <a:spLocks noChangeArrowheads="1"/>
            </p:cNvSpPr>
            <p:nvPr/>
          </p:nvSpPr>
          <p:spPr bwMode="auto">
            <a:xfrm>
              <a:off x="3597" y="3045"/>
              <a:ext cx="2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3.8</a:t>
              </a:r>
            </a:p>
          </p:txBody>
        </p:sp>
        <p:sp>
          <p:nvSpPr>
            <p:cNvPr id="1189911" name="Text Box 23"/>
            <p:cNvSpPr txBox="1">
              <a:spLocks noChangeArrowheads="1"/>
            </p:cNvSpPr>
            <p:nvPr/>
          </p:nvSpPr>
          <p:spPr bwMode="auto">
            <a:xfrm>
              <a:off x="3912" y="2997"/>
              <a:ext cx="30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4.34</a:t>
              </a:r>
            </a:p>
          </p:txBody>
        </p:sp>
        <p:sp>
          <p:nvSpPr>
            <p:cNvPr id="1189912" name="Text Box 24"/>
            <p:cNvSpPr txBox="1">
              <a:spLocks noChangeArrowheads="1"/>
            </p:cNvSpPr>
            <p:nvPr/>
          </p:nvSpPr>
          <p:spPr bwMode="auto">
            <a:xfrm>
              <a:off x="4253" y="2937"/>
              <a:ext cx="30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4.78</a:t>
              </a:r>
            </a:p>
          </p:txBody>
        </p:sp>
        <p:sp>
          <p:nvSpPr>
            <p:cNvPr id="1189913" name="Text Box 25"/>
            <p:cNvSpPr txBox="1">
              <a:spLocks noChangeArrowheads="1"/>
            </p:cNvSpPr>
            <p:nvPr/>
          </p:nvSpPr>
          <p:spPr bwMode="auto">
            <a:xfrm>
              <a:off x="4595" y="2883"/>
              <a:ext cx="30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5.16</a:t>
              </a:r>
            </a:p>
          </p:txBody>
        </p:sp>
        <p:sp>
          <p:nvSpPr>
            <p:cNvPr id="1189914" name="Text Box 26"/>
            <p:cNvSpPr txBox="1">
              <a:spLocks noChangeArrowheads="1"/>
            </p:cNvSpPr>
            <p:nvPr/>
          </p:nvSpPr>
          <p:spPr bwMode="auto">
            <a:xfrm>
              <a:off x="4942" y="2841"/>
              <a:ext cx="30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5.42</a:t>
              </a:r>
            </a:p>
          </p:txBody>
        </p:sp>
        <p:sp>
          <p:nvSpPr>
            <p:cNvPr id="1189915" name="Text Box 27"/>
            <p:cNvSpPr txBox="1">
              <a:spLocks noChangeArrowheads="1"/>
            </p:cNvSpPr>
            <p:nvPr/>
          </p:nvSpPr>
          <p:spPr bwMode="auto">
            <a:xfrm>
              <a:off x="5278" y="2793"/>
              <a:ext cx="30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5.61</a:t>
              </a:r>
            </a:p>
          </p:txBody>
        </p:sp>
        <p:sp>
          <p:nvSpPr>
            <p:cNvPr id="1189916" name="Oval 28"/>
            <p:cNvSpPr>
              <a:spLocks noChangeArrowheads="1"/>
            </p:cNvSpPr>
            <p:nvPr/>
          </p:nvSpPr>
          <p:spPr bwMode="auto">
            <a:xfrm>
              <a:off x="1620" y="3238"/>
              <a:ext cx="84" cy="84"/>
            </a:xfrm>
            <a:prstGeom prst="ellipse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17" name="Oval 29"/>
            <p:cNvSpPr>
              <a:spLocks noChangeArrowheads="1"/>
            </p:cNvSpPr>
            <p:nvPr/>
          </p:nvSpPr>
          <p:spPr bwMode="auto">
            <a:xfrm>
              <a:off x="1959" y="3219"/>
              <a:ext cx="84" cy="84"/>
            </a:xfrm>
            <a:prstGeom prst="ellipse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18" name="Oval 30"/>
            <p:cNvSpPr>
              <a:spLocks noChangeArrowheads="1"/>
            </p:cNvSpPr>
            <p:nvPr/>
          </p:nvSpPr>
          <p:spPr bwMode="auto">
            <a:xfrm>
              <a:off x="2307" y="3171"/>
              <a:ext cx="84" cy="84"/>
            </a:xfrm>
            <a:prstGeom prst="ellipse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19" name="Oval 31"/>
            <p:cNvSpPr>
              <a:spLocks noChangeArrowheads="1"/>
            </p:cNvSpPr>
            <p:nvPr/>
          </p:nvSpPr>
          <p:spPr bwMode="auto">
            <a:xfrm>
              <a:off x="2646" y="3162"/>
              <a:ext cx="84" cy="84"/>
            </a:xfrm>
            <a:prstGeom prst="ellipse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20" name="Oval 32"/>
            <p:cNvSpPr>
              <a:spLocks noChangeArrowheads="1"/>
            </p:cNvSpPr>
            <p:nvPr/>
          </p:nvSpPr>
          <p:spPr bwMode="auto">
            <a:xfrm>
              <a:off x="2994" y="3089"/>
              <a:ext cx="84" cy="84"/>
            </a:xfrm>
            <a:prstGeom prst="ellipse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21" name="Oval 33"/>
            <p:cNvSpPr>
              <a:spLocks noChangeArrowheads="1"/>
            </p:cNvSpPr>
            <p:nvPr/>
          </p:nvSpPr>
          <p:spPr bwMode="auto">
            <a:xfrm>
              <a:off x="3333" y="3041"/>
              <a:ext cx="84" cy="84"/>
            </a:xfrm>
            <a:prstGeom prst="ellipse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22" name="Oval 34"/>
            <p:cNvSpPr>
              <a:spLocks noChangeArrowheads="1"/>
            </p:cNvSpPr>
            <p:nvPr/>
          </p:nvSpPr>
          <p:spPr bwMode="auto">
            <a:xfrm>
              <a:off x="3681" y="2974"/>
              <a:ext cx="84" cy="84"/>
            </a:xfrm>
            <a:prstGeom prst="ellipse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23" name="Oval 35"/>
            <p:cNvSpPr>
              <a:spLocks noChangeArrowheads="1"/>
            </p:cNvSpPr>
            <p:nvPr/>
          </p:nvSpPr>
          <p:spPr bwMode="auto">
            <a:xfrm>
              <a:off x="4020" y="2902"/>
              <a:ext cx="84" cy="84"/>
            </a:xfrm>
            <a:prstGeom prst="ellipse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24" name="Oval 36"/>
            <p:cNvSpPr>
              <a:spLocks noChangeArrowheads="1"/>
            </p:cNvSpPr>
            <p:nvPr/>
          </p:nvSpPr>
          <p:spPr bwMode="auto">
            <a:xfrm>
              <a:off x="4362" y="2830"/>
              <a:ext cx="84" cy="84"/>
            </a:xfrm>
            <a:prstGeom prst="ellipse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25" name="Oval 37"/>
            <p:cNvSpPr>
              <a:spLocks noChangeArrowheads="1"/>
            </p:cNvSpPr>
            <p:nvPr/>
          </p:nvSpPr>
          <p:spPr bwMode="auto">
            <a:xfrm>
              <a:off x="4701" y="2768"/>
              <a:ext cx="84" cy="84"/>
            </a:xfrm>
            <a:prstGeom prst="ellipse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26" name="Oval 38"/>
            <p:cNvSpPr>
              <a:spLocks noChangeArrowheads="1"/>
            </p:cNvSpPr>
            <p:nvPr/>
          </p:nvSpPr>
          <p:spPr bwMode="auto">
            <a:xfrm>
              <a:off x="5049" y="2735"/>
              <a:ext cx="84" cy="84"/>
            </a:xfrm>
            <a:prstGeom prst="ellipse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27" name="Oval 39"/>
            <p:cNvSpPr>
              <a:spLocks noChangeArrowheads="1"/>
            </p:cNvSpPr>
            <p:nvPr/>
          </p:nvSpPr>
          <p:spPr bwMode="auto">
            <a:xfrm>
              <a:off x="5388" y="2691"/>
              <a:ext cx="84" cy="84"/>
            </a:xfrm>
            <a:prstGeom prst="ellipse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28" name="Oval 40"/>
            <p:cNvSpPr>
              <a:spLocks noChangeArrowheads="1"/>
            </p:cNvSpPr>
            <p:nvPr/>
          </p:nvSpPr>
          <p:spPr bwMode="auto">
            <a:xfrm>
              <a:off x="1959" y="2797"/>
              <a:ext cx="84" cy="84"/>
            </a:xfrm>
            <a:prstGeom prst="ellipse">
              <a:avLst/>
            </a:prstGeom>
            <a:solidFill>
              <a:srgbClr val="FF66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29" name="Oval 41"/>
            <p:cNvSpPr>
              <a:spLocks noChangeArrowheads="1"/>
            </p:cNvSpPr>
            <p:nvPr/>
          </p:nvSpPr>
          <p:spPr bwMode="auto">
            <a:xfrm>
              <a:off x="2307" y="2724"/>
              <a:ext cx="84" cy="84"/>
            </a:xfrm>
            <a:prstGeom prst="ellipse">
              <a:avLst/>
            </a:prstGeom>
            <a:solidFill>
              <a:srgbClr val="FF66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30" name="Oval 42"/>
            <p:cNvSpPr>
              <a:spLocks noChangeArrowheads="1"/>
            </p:cNvSpPr>
            <p:nvPr/>
          </p:nvSpPr>
          <p:spPr bwMode="auto">
            <a:xfrm>
              <a:off x="2646" y="2648"/>
              <a:ext cx="84" cy="84"/>
            </a:xfrm>
            <a:prstGeom prst="ellipse">
              <a:avLst/>
            </a:prstGeom>
            <a:solidFill>
              <a:srgbClr val="FF66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31" name="Oval 43"/>
            <p:cNvSpPr>
              <a:spLocks noChangeArrowheads="1"/>
            </p:cNvSpPr>
            <p:nvPr/>
          </p:nvSpPr>
          <p:spPr bwMode="auto">
            <a:xfrm>
              <a:off x="2994" y="2546"/>
              <a:ext cx="84" cy="84"/>
            </a:xfrm>
            <a:prstGeom prst="ellipse">
              <a:avLst/>
            </a:prstGeom>
            <a:solidFill>
              <a:srgbClr val="FF66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32" name="Oval 44"/>
            <p:cNvSpPr>
              <a:spLocks noChangeArrowheads="1"/>
            </p:cNvSpPr>
            <p:nvPr/>
          </p:nvSpPr>
          <p:spPr bwMode="auto">
            <a:xfrm>
              <a:off x="4020" y="2167"/>
              <a:ext cx="84" cy="84"/>
            </a:xfrm>
            <a:prstGeom prst="ellipse">
              <a:avLst/>
            </a:prstGeom>
            <a:solidFill>
              <a:srgbClr val="FF66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33" name="Oval 45"/>
            <p:cNvSpPr>
              <a:spLocks noChangeArrowheads="1"/>
            </p:cNvSpPr>
            <p:nvPr/>
          </p:nvSpPr>
          <p:spPr bwMode="auto">
            <a:xfrm>
              <a:off x="4362" y="2018"/>
              <a:ext cx="84" cy="84"/>
            </a:xfrm>
            <a:prstGeom prst="ellipse">
              <a:avLst/>
            </a:prstGeom>
            <a:solidFill>
              <a:srgbClr val="FF66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34" name="Oval 46"/>
            <p:cNvSpPr>
              <a:spLocks noChangeArrowheads="1"/>
            </p:cNvSpPr>
            <p:nvPr/>
          </p:nvSpPr>
          <p:spPr bwMode="auto">
            <a:xfrm>
              <a:off x="4701" y="1913"/>
              <a:ext cx="84" cy="84"/>
            </a:xfrm>
            <a:prstGeom prst="ellipse">
              <a:avLst/>
            </a:prstGeom>
            <a:solidFill>
              <a:srgbClr val="FF66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35" name="Oval 47"/>
            <p:cNvSpPr>
              <a:spLocks noChangeArrowheads="1"/>
            </p:cNvSpPr>
            <p:nvPr/>
          </p:nvSpPr>
          <p:spPr bwMode="auto">
            <a:xfrm>
              <a:off x="5049" y="1823"/>
              <a:ext cx="84" cy="84"/>
            </a:xfrm>
            <a:prstGeom prst="ellipse">
              <a:avLst/>
            </a:prstGeom>
            <a:solidFill>
              <a:srgbClr val="FF66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36" name="Oval 48"/>
            <p:cNvSpPr>
              <a:spLocks noChangeArrowheads="1"/>
            </p:cNvSpPr>
            <p:nvPr/>
          </p:nvSpPr>
          <p:spPr bwMode="auto">
            <a:xfrm>
              <a:off x="5388" y="1788"/>
              <a:ext cx="84" cy="84"/>
            </a:xfrm>
            <a:prstGeom prst="ellipse">
              <a:avLst/>
            </a:prstGeom>
            <a:solidFill>
              <a:srgbClr val="FF66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37" name="Oval 49"/>
            <p:cNvSpPr>
              <a:spLocks noChangeArrowheads="1"/>
            </p:cNvSpPr>
            <p:nvPr/>
          </p:nvSpPr>
          <p:spPr bwMode="auto">
            <a:xfrm>
              <a:off x="3333" y="2440"/>
              <a:ext cx="84" cy="84"/>
            </a:xfrm>
            <a:prstGeom prst="ellipse">
              <a:avLst/>
            </a:prstGeom>
            <a:solidFill>
              <a:srgbClr val="FF66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38" name="Oval 50"/>
            <p:cNvSpPr>
              <a:spLocks noChangeArrowheads="1"/>
            </p:cNvSpPr>
            <p:nvPr/>
          </p:nvSpPr>
          <p:spPr bwMode="auto">
            <a:xfrm>
              <a:off x="3681" y="2301"/>
              <a:ext cx="84" cy="84"/>
            </a:xfrm>
            <a:prstGeom prst="ellipse">
              <a:avLst/>
            </a:prstGeom>
            <a:solidFill>
              <a:srgbClr val="FF66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39" name="Oval 51"/>
            <p:cNvSpPr>
              <a:spLocks noChangeArrowheads="1"/>
            </p:cNvSpPr>
            <p:nvPr/>
          </p:nvSpPr>
          <p:spPr bwMode="auto">
            <a:xfrm>
              <a:off x="1959" y="2772"/>
              <a:ext cx="84" cy="84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40" name="Oval 52"/>
            <p:cNvSpPr>
              <a:spLocks noChangeArrowheads="1"/>
            </p:cNvSpPr>
            <p:nvPr/>
          </p:nvSpPr>
          <p:spPr bwMode="auto">
            <a:xfrm>
              <a:off x="2307" y="2652"/>
              <a:ext cx="84" cy="84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41" name="Oval 53"/>
            <p:cNvSpPr>
              <a:spLocks noChangeArrowheads="1"/>
            </p:cNvSpPr>
            <p:nvPr/>
          </p:nvSpPr>
          <p:spPr bwMode="auto">
            <a:xfrm>
              <a:off x="2646" y="2556"/>
              <a:ext cx="84" cy="84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42" name="Oval 54"/>
            <p:cNvSpPr>
              <a:spLocks noChangeArrowheads="1"/>
            </p:cNvSpPr>
            <p:nvPr/>
          </p:nvSpPr>
          <p:spPr bwMode="auto">
            <a:xfrm>
              <a:off x="2994" y="2392"/>
              <a:ext cx="84" cy="84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43" name="Oval 55"/>
            <p:cNvSpPr>
              <a:spLocks noChangeArrowheads="1"/>
            </p:cNvSpPr>
            <p:nvPr/>
          </p:nvSpPr>
          <p:spPr bwMode="auto">
            <a:xfrm>
              <a:off x="4020" y="1829"/>
              <a:ext cx="84" cy="84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44" name="Oval 56"/>
            <p:cNvSpPr>
              <a:spLocks noChangeArrowheads="1"/>
            </p:cNvSpPr>
            <p:nvPr/>
          </p:nvSpPr>
          <p:spPr bwMode="auto">
            <a:xfrm>
              <a:off x="4362" y="1626"/>
              <a:ext cx="84" cy="84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45" name="Oval 57"/>
            <p:cNvSpPr>
              <a:spLocks noChangeArrowheads="1"/>
            </p:cNvSpPr>
            <p:nvPr/>
          </p:nvSpPr>
          <p:spPr bwMode="auto">
            <a:xfrm>
              <a:off x="4701" y="1467"/>
              <a:ext cx="84" cy="84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46" name="Oval 58"/>
            <p:cNvSpPr>
              <a:spLocks noChangeArrowheads="1"/>
            </p:cNvSpPr>
            <p:nvPr/>
          </p:nvSpPr>
          <p:spPr bwMode="auto">
            <a:xfrm>
              <a:off x="5049" y="1345"/>
              <a:ext cx="84" cy="84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47" name="Oval 59"/>
            <p:cNvSpPr>
              <a:spLocks noChangeArrowheads="1"/>
            </p:cNvSpPr>
            <p:nvPr/>
          </p:nvSpPr>
          <p:spPr bwMode="auto">
            <a:xfrm>
              <a:off x="5388" y="1202"/>
              <a:ext cx="84" cy="84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48" name="Oval 60"/>
            <p:cNvSpPr>
              <a:spLocks noChangeArrowheads="1"/>
            </p:cNvSpPr>
            <p:nvPr/>
          </p:nvSpPr>
          <p:spPr bwMode="auto">
            <a:xfrm>
              <a:off x="3333" y="2224"/>
              <a:ext cx="84" cy="84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49" name="Oval 61"/>
            <p:cNvSpPr>
              <a:spLocks noChangeArrowheads="1"/>
            </p:cNvSpPr>
            <p:nvPr/>
          </p:nvSpPr>
          <p:spPr bwMode="auto">
            <a:xfrm>
              <a:off x="3681" y="2041"/>
              <a:ext cx="84" cy="84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950" name="Text Box 62"/>
            <p:cNvSpPr txBox="1">
              <a:spLocks noChangeArrowheads="1"/>
            </p:cNvSpPr>
            <p:nvPr/>
          </p:nvSpPr>
          <p:spPr bwMode="auto">
            <a:xfrm>
              <a:off x="1873" y="2872"/>
              <a:ext cx="2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5.1</a:t>
              </a:r>
            </a:p>
          </p:txBody>
        </p:sp>
        <p:sp>
          <p:nvSpPr>
            <p:cNvPr id="1189951" name="Text Box 63"/>
            <p:cNvSpPr txBox="1">
              <a:spLocks noChangeArrowheads="1"/>
            </p:cNvSpPr>
            <p:nvPr/>
          </p:nvSpPr>
          <p:spPr bwMode="auto">
            <a:xfrm>
              <a:off x="2226" y="2841"/>
              <a:ext cx="2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5.6</a:t>
              </a:r>
            </a:p>
          </p:txBody>
        </p:sp>
        <p:sp>
          <p:nvSpPr>
            <p:cNvPr id="1189952" name="Text Box 64"/>
            <p:cNvSpPr txBox="1">
              <a:spLocks noChangeArrowheads="1"/>
            </p:cNvSpPr>
            <p:nvPr/>
          </p:nvSpPr>
          <p:spPr bwMode="auto">
            <a:xfrm>
              <a:off x="2562" y="2751"/>
              <a:ext cx="2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6.1</a:t>
              </a:r>
            </a:p>
          </p:txBody>
        </p:sp>
        <p:sp>
          <p:nvSpPr>
            <p:cNvPr id="1189953" name="Text Box 65"/>
            <p:cNvSpPr txBox="1">
              <a:spLocks noChangeArrowheads="1"/>
            </p:cNvSpPr>
            <p:nvPr/>
          </p:nvSpPr>
          <p:spPr bwMode="auto">
            <a:xfrm>
              <a:off x="2903" y="2667"/>
              <a:ext cx="2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6.8</a:t>
              </a:r>
            </a:p>
          </p:txBody>
        </p:sp>
        <p:sp>
          <p:nvSpPr>
            <p:cNvPr id="1189954" name="Text Box 66"/>
            <p:cNvSpPr txBox="1">
              <a:spLocks noChangeArrowheads="1"/>
            </p:cNvSpPr>
            <p:nvPr/>
          </p:nvSpPr>
          <p:spPr bwMode="auto">
            <a:xfrm>
              <a:off x="3245" y="2547"/>
              <a:ext cx="2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7.5</a:t>
              </a:r>
            </a:p>
          </p:txBody>
        </p:sp>
        <p:sp>
          <p:nvSpPr>
            <p:cNvPr id="1189955" name="Text Box 67"/>
            <p:cNvSpPr txBox="1">
              <a:spLocks noChangeArrowheads="1"/>
            </p:cNvSpPr>
            <p:nvPr/>
          </p:nvSpPr>
          <p:spPr bwMode="auto">
            <a:xfrm>
              <a:off x="3598" y="2415"/>
              <a:ext cx="2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8.4</a:t>
              </a:r>
            </a:p>
          </p:txBody>
        </p:sp>
        <p:sp>
          <p:nvSpPr>
            <p:cNvPr id="1189956" name="Text Box 68"/>
            <p:cNvSpPr txBox="1">
              <a:spLocks noChangeArrowheads="1"/>
            </p:cNvSpPr>
            <p:nvPr/>
          </p:nvSpPr>
          <p:spPr bwMode="auto">
            <a:xfrm>
              <a:off x="3939" y="2241"/>
              <a:ext cx="2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9.4</a:t>
              </a:r>
            </a:p>
          </p:txBody>
        </p:sp>
        <p:sp>
          <p:nvSpPr>
            <p:cNvPr id="1189957" name="Text Box 69"/>
            <p:cNvSpPr txBox="1">
              <a:spLocks noChangeArrowheads="1"/>
            </p:cNvSpPr>
            <p:nvPr/>
          </p:nvSpPr>
          <p:spPr bwMode="auto">
            <a:xfrm>
              <a:off x="4254" y="2151"/>
              <a:ext cx="30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10.3</a:t>
              </a:r>
            </a:p>
          </p:txBody>
        </p:sp>
        <p:sp>
          <p:nvSpPr>
            <p:cNvPr id="1189958" name="Text Box 70"/>
            <p:cNvSpPr txBox="1">
              <a:spLocks noChangeArrowheads="1"/>
            </p:cNvSpPr>
            <p:nvPr/>
          </p:nvSpPr>
          <p:spPr bwMode="auto">
            <a:xfrm>
              <a:off x="4596" y="2001"/>
              <a:ext cx="30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11.1</a:t>
              </a:r>
            </a:p>
          </p:txBody>
        </p:sp>
        <p:sp>
          <p:nvSpPr>
            <p:cNvPr id="1189959" name="Text Box 71"/>
            <p:cNvSpPr txBox="1">
              <a:spLocks noChangeArrowheads="1"/>
            </p:cNvSpPr>
            <p:nvPr/>
          </p:nvSpPr>
          <p:spPr bwMode="auto">
            <a:xfrm>
              <a:off x="4943" y="1929"/>
              <a:ext cx="30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11.7</a:t>
              </a:r>
            </a:p>
          </p:txBody>
        </p:sp>
        <p:sp>
          <p:nvSpPr>
            <p:cNvPr id="1189960" name="Text Box 72"/>
            <p:cNvSpPr txBox="1">
              <a:spLocks noChangeArrowheads="1"/>
            </p:cNvSpPr>
            <p:nvPr/>
          </p:nvSpPr>
          <p:spPr bwMode="auto">
            <a:xfrm>
              <a:off x="5279" y="1899"/>
              <a:ext cx="30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12.1</a:t>
              </a:r>
            </a:p>
          </p:txBody>
        </p:sp>
        <p:sp>
          <p:nvSpPr>
            <p:cNvPr id="1189961" name="Text Box 73"/>
            <p:cNvSpPr txBox="1">
              <a:spLocks noChangeArrowheads="1"/>
            </p:cNvSpPr>
            <p:nvPr/>
          </p:nvSpPr>
          <p:spPr bwMode="auto">
            <a:xfrm>
              <a:off x="1873" y="2595"/>
              <a:ext cx="2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5.1</a:t>
              </a:r>
            </a:p>
          </p:txBody>
        </p:sp>
        <p:sp>
          <p:nvSpPr>
            <p:cNvPr id="1189962" name="Text Box 74"/>
            <p:cNvSpPr txBox="1">
              <a:spLocks noChangeArrowheads="1"/>
            </p:cNvSpPr>
            <p:nvPr/>
          </p:nvSpPr>
          <p:spPr bwMode="auto">
            <a:xfrm>
              <a:off x="2227" y="2487"/>
              <a:ext cx="2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5.9</a:t>
              </a:r>
            </a:p>
          </p:txBody>
        </p:sp>
        <p:sp>
          <p:nvSpPr>
            <p:cNvPr id="1189963" name="Text Box 75"/>
            <p:cNvSpPr txBox="1">
              <a:spLocks noChangeArrowheads="1"/>
            </p:cNvSpPr>
            <p:nvPr/>
          </p:nvSpPr>
          <p:spPr bwMode="auto">
            <a:xfrm>
              <a:off x="2563" y="2379"/>
              <a:ext cx="2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6.7</a:t>
              </a:r>
            </a:p>
          </p:txBody>
        </p:sp>
        <p:sp>
          <p:nvSpPr>
            <p:cNvPr id="1189964" name="Text Box 76"/>
            <p:cNvSpPr txBox="1">
              <a:spLocks noChangeArrowheads="1"/>
            </p:cNvSpPr>
            <p:nvPr/>
          </p:nvSpPr>
          <p:spPr bwMode="auto">
            <a:xfrm>
              <a:off x="2904" y="2193"/>
              <a:ext cx="2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7.7</a:t>
              </a:r>
            </a:p>
          </p:txBody>
        </p:sp>
        <p:sp>
          <p:nvSpPr>
            <p:cNvPr id="1189965" name="Text Box 77"/>
            <p:cNvSpPr txBox="1">
              <a:spLocks noChangeArrowheads="1"/>
            </p:cNvSpPr>
            <p:nvPr/>
          </p:nvSpPr>
          <p:spPr bwMode="auto">
            <a:xfrm>
              <a:off x="3246" y="2055"/>
              <a:ext cx="2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8.9</a:t>
              </a:r>
            </a:p>
          </p:txBody>
        </p:sp>
        <p:sp>
          <p:nvSpPr>
            <p:cNvPr id="1189966" name="Text Box 78"/>
            <p:cNvSpPr txBox="1">
              <a:spLocks noChangeArrowheads="1"/>
            </p:cNvSpPr>
            <p:nvPr/>
          </p:nvSpPr>
          <p:spPr bwMode="auto">
            <a:xfrm>
              <a:off x="3573" y="1857"/>
              <a:ext cx="30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10.2</a:t>
              </a:r>
            </a:p>
          </p:txBody>
        </p:sp>
        <p:sp>
          <p:nvSpPr>
            <p:cNvPr id="1189967" name="Text Box 79"/>
            <p:cNvSpPr txBox="1">
              <a:spLocks noChangeArrowheads="1"/>
            </p:cNvSpPr>
            <p:nvPr/>
          </p:nvSpPr>
          <p:spPr bwMode="auto">
            <a:xfrm>
              <a:off x="3914" y="1599"/>
              <a:ext cx="30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11.7</a:t>
              </a:r>
            </a:p>
          </p:txBody>
        </p:sp>
        <p:sp>
          <p:nvSpPr>
            <p:cNvPr id="1189968" name="Text Box 80"/>
            <p:cNvSpPr txBox="1">
              <a:spLocks noChangeArrowheads="1"/>
            </p:cNvSpPr>
            <p:nvPr/>
          </p:nvSpPr>
          <p:spPr bwMode="auto">
            <a:xfrm>
              <a:off x="4255" y="1449"/>
              <a:ext cx="30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13.1</a:t>
              </a:r>
            </a:p>
          </p:txBody>
        </p:sp>
        <p:sp>
          <p:nvSpPr>
            <p:cNvPr id="1189969" name="Text Box 81"/>
            <p:cNvSpPr txBox="1">
              <a:spLocks noChangeArrowheads="1"/>
            </p:cNvSpPr>
            <p:nvPr/>
          </p:nvSpPr>
          <p:spPr bwMode="auto">
            <a:xfrm>
              <a:off x="4597" y="1299"/>
              <a:ext cx="30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14.3</a:t>
              </a:r>
            </a:p>
          </p:txBody>
        </p:sp>
        <p:sp>
          <p:nvSpPr>
            <p:cNvPr id="1189970" name="Text Box 82"/>
            <p:cNvSpPr txBox="1">
              <a:spLocks noChangeArrowheads="1"/>
            </p:cNvSpPr>
            <p:nvPr/>
          </p:nvSpPr>
          <p:spPr bwMode="auto">
            <a:xfrm>
              <a:off x="4944" y="1161"/>
              <a:ext cx="30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15.2</a:t>
              </a:r>
            </a:p>
          </p:txBody>
        </p:sp>
        <p:sp>
          <p:nvSpPr>
            <p:cNvPr id="1189971" name="Text Box 83"/>
            <p:cNvSpPr txBox="1">
              <a:spLocks noChangeArrowheads="1"/>
            </p:cNvSpPr>
            <p:nvPr/>
          </p:nvSpPr>
          <p:spPr bwMode="auto">
            <a:xfrm>
              <a:off x="5280" y="1035"/>
              <a:ext cx="30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effectLst/>
                </a:rPr>
                <a:t>15.9</a:t>
              </a: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63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1938" name="Object 2"/>
          <p:cNvGraphicFramePr>
            <a:graphicFrameLocks/>
          </p:cNvGraphicFramePr>
          <p:nvPr/>
        </p:nvGraphicFramePr>
        <p:xfrm>
          <a:off x="1196975" y="2911475"/>
          <a:ext cx="7620000" cy="380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945" name="Chart" r:id="rId4" imgW="7439216" imgH="3714750" progId="MSGraph.Chart.8">
                  <p:embed followColorScheme="full"/>
                </p:oleObj>
              </mc:Choice>
              <mc:Fallback>
                <p:oleObj name="Chart" r:id="rId4" imgW="7439216" imgH="3714750" progId="MSGraph.Chart.8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2911475"/>
                        <a:ext cx="7620000" cy="380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1939" name="Rectangle 3"/>
          <p:cNvSpPr>
            <a:spLocks noGrp="1" noChangeArrowheads="1"/>
          </p:cNvSpPr>
          <p:nvPr>
            <p:ph type="title"/>
          </p:nvPr>
        </p:nvSpPr>
        <p:spPr>
          <a:xfrm>
            <a:off x="-165100" y="355600"/>
            <a:ext cx="9474200" cy="660400"/>
          </a:xfrm>
          <a:ln/>
        </p:spPr>
        <p:txBody>
          <a:bodyPr/>
          <a:lstStyle/>
          <a:p>
            <a:r>
              <a:rPr lang="en-US" altLang="en-US"/>
              <a:t>Non-Valvular Atrial Fibrillation</a:t>
            </a:r>
            <a:endParaRPr lang="en-US" altLang="en-US" sz="3200">
              <a:solidFill>
                <a:schemeClr val="accent1"/>
              </a:solidFill>
            </a:endParaRPr>
          </a:p>
        </p:txBody>
      </p:sp>
      <p:sp>
        <p:nvSpPr>
          <p:cNvPr id="1191940" name="Text Box 4"/>
          <p:cNvSpPr txBox="1">
            <a:spLocks noChangeArrowheads="1"/>
          </p:cNvSpPr>
          <p:nvPr/>
        </p:nvSpPr>
        <p:spPr bwMode="auto">
          <a:xfrm>
            <a:off x="8321675" y="6469063"/>
            <a:ext cx="6746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3000838-7</a:t>
            </a:r>
          </a:p>
        </p:txBody>
      </p:sp>
      <p:sp>
        <p:nvSpPr>
          <p:cNvPr id="1191941" name="Rectangle 5"/>
          <p:cNvSpPr>
            <a:spLocks noChangeArrowheads="1"/>
          </p:cNvSpPr>
          <p:nvPr/>
        </p:nvSpPr>
        <p:spPr bwMode="auto">
          <a:xfrm rot="-21600000">
            <a:off x="742950" y="4351338"/>
            <a:ext cx="477838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en-US" sz="2600">
                <a:effectLst>
                  <a:outerShdw blurRad="38100" dist="38100" dir="2700000" algn="tl">
                    <a:srgbClr val="000000"/>
                  </a:outerShdw>
                </a:effectLst>
              </a:rPr>
              <a:t>%</a:t>
            </a:r>
          </a:p>
        </p:txBody>
      </p:sp>
      <p:sp>
        <p:nvSpPr>
          <p:cNvPr id="1191942" name="Rectangle 6"/>
          <p:cNvSpPr>
            <a:spLocks noChangeArrowheads="1"/>
          </p:cNvSpPr>
          <p:nvPr/>
        </p:nvSpPr>
        <p:spPr bwMode="auto">
          <a:xfrm rot="-21600000">
            <a:off x="2928938" y="2624138"/>
            <a:ext cx="4767262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Percent of Total Strokes</a:t>
            </a:r>
            <a:b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Attributable to Atrial Fibrillation</a:t>
            </a:r>
          </a:p>
        </p:txBody>
      </p:sp>
      <p:sp>
        <p:nvSpPr>
          <p:cNvPr id="510980" name="Text Box 4"/>
          <p:cNvSpPr txBox="1">
            <a:spLocks noChangeArrowheads="1"/>
          </p:cNvSpPr>
          <p:nvPr/>
        </p:nvSpPr>
        <p:spPr bwMode="auto">
          <a:xfrm>
            <a:off x="60325" y="6337300"/>
            <a:ext cx="225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Stroke 22(18), 1991</a:t>
            </a:r>
          </a:p>
        </p:txBody>
      </p:sp>
      <p:sp>
        <p:nvSpPr>
          <p:cNvPr id="1191944" name="Rectangle 8"/>
          <p:cNvSpPr>
            <a:spLocks noChangeArrowheads="1"/>
          </p:cNvSpPr>
          <p:nvPr/>
        </p:nvSpPr>
        <p:spPr bwMode="auto">
          <a:xfrm>
            <a:off x="685800" y="1231900"/>
            <a:ext cx="7315200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4163" indent="-284163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5715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25525" indent="3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487488" indent="-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941513" indent="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3987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8559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3131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7703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2600"/>
              <a:t>500,000 strokes/year in U.S.</a:t>
            </a:r>
          </a:p>
          <a:p>
            <a:pPr>
              <a:spcBef>
                <a:spcPct val="40000"/>
              </a:spcBef>
            </a:pPr>
            <a:r>
              <a:rPr lang="en-US" altLang="en-US" sz="2600"/>
              <a:t>Up to 20% of ischemic strokes occur in patients with atrial fibrillation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63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65100" y="404813"/>
            <a:ext cx="9474200" cy="995362"/>
          </a:xfrm>
          <a:ln/>
        </p:spPr>
        <p:txBody>
          <a:bodyPr/>
          <a:lstStyle/>
          <a:p>
            <a:r>
              <a:rPr lang="en-US" altLang="en-US" sz="3000"/>
              <a:t>Non-Valvular Atrial Fibrillation Stroke Prevention</a:t>
            </a:r>
            <a:br>
              <a:rPr lang="en-US" altLang="en-US" sz="3000"/>
            </a:br>
            <a:r>
              <a:rPr lang="en-US" altLang="en-US" sz="2800">
                <a:solidFill>
                  <a:schemeClr val="accent1"/>
                </a:solidFill>
              </a:rPr>
              <a:t>Medical Rx</a:t>
            </a:r>
          </a:p>
        </p:txBody>
      </p:sp>
      <p:sp>
        <p:nvSpPr>
          <p:cNvPr id="1196035" name="Text Box 3"/>
          <p:cNvSpPr txBox="1">
            <a:spLocks noChangeArrowheads="1"/>
          </p:cNvSpPr>
          <p:nvPr/>
        </p:nvSpPr>
        <p:spPr bwMode="auto">
          <a:xfrm>
            <a:off x="8264525" y="6469063"/>
            <a:ext cx="7318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3000838-10</a:t>
            </a:r>
          </a:p>
        </p:txBody>
      </p:sp>
      <p:sp>
        <p:nvSpPr>
          <p:cNvPr id="516100" name="Text Box 4"/>
          <p:cNvSpPr txBox="1">
            <a:spLocks noChangeArrowheads="1"/>
          </p:cNvSpPr>
          <p:nvPr/>
        </p:nvSpPr>
        <p:spPr bwMode="auto">
          <a:xfrm>
            <a:off x="117475" y="6156325"/>
            <a:ext cx="289083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defTabSz="1019175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827088" indent="-317500" defTabSz="1019175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273175" indent="-254000" defTabSz="1019175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82763" indent="-254000" defTabSz="1019175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92350" indent="-254000" defTabSz="1019175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9550" indent="-25400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6750" indent="-25400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63950" indent="-25400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21150" indent="-25400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Cooper:  Arch Int Med 166, 2006</a:t>
            </a:r>
            <a:br>
              <a:rPr lang="en-US" altLang="en-US" sz="1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altLang="en-US" sz="1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Lip:  Thromb Res 118, 2006</a:t>
            </a:r>
            <a:endParaRPr lang="en-US" altLang="en-US" sz="18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96037" name="Rectangle 5"/>
          <p:cNvSpPr>
            <a:spLocks noChangeArrowheads="1"/>
          </p:cNvSpPr>
          <p:nvPr/>
        </p:nvSpPr>
        <p:spPr bwMode="auto">
          <a:xfrm>
            <a:off x="685800" y="1622425"/>
            <a:ext cx="7981950" cy="402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4163" indent="-284163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863600" indent="-2921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25525" indent="3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487488" indent="-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941513" indent="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3987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8559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3131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7703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altLang="en-US" sz="2600"/>
              <a:t>Warfarin cornerstone of therapy</a:t>
            </a:r>
          </a:p>
          <a:p>
            <a:r>
              <a:rPr lang="en-US" altLang="en-US" sz="2600"/>
              <a:t>Assuming 51 ischemic strokes/1000 pt-yr</a:t>
            </a:r>
          </a:p>
          <a:p>
            <a:pPr lvl="1">
              <a:buFontTx/>
              <a:buChar char="•"/>
            </a:pPr>
            <a:r>
              <a:rPr lang="en-US" altLang="en-US" sz="2600"/>
              <a:t>Adjusted standard dose warfarin prevents 28 strokes at expense of 11 fatal bleeds</a:t>
            </a:r>
          </a:p>
          <a:p>
            <a:pPr lvl="1">
              <a:buFontTx/>
              <a:buChar char="•"/>
            </a:pPr>
            <a:r>
              <a:rPr lang="en-US" altLang="en-US" sz="2600"/>
              <a:t>Aspirin prevents 16 strokes at expense </a:t>
            </a:r>
            <a:br>
              <a:rPr lang="en-US" altLang="en-US" sz="2600"/>
            </a:br>
            <a:r>
              <a:rPr lang="en-US" altLang="en-US" sz="2600"/>
              <a:t>of 6 fatal bleeds</a:t>
            </a:r>
          </a:p>
          <a:p>
            <a:r>
              <a:rPr lang="en-US" altLang="en-US" sz="2600"/>
              <a:t>Warfarin</a:t>
            </a:r>
          </a:p>
          <a:p>
            <a:pPr lvl="1">
              <a:buFontTx/>
              <a:buChar char="•"/>
            </a:pPr>
            <a:r>
              <a:rPr lang="en-US" altLang="en-US" sz="2600"/>
              <a:t>60-70% risk reduction vs no treatment</a:t>
            </a:r>
          </a:p>
          <a:p>
            <a:pPr lvl="1">
              <a:buFontTx/>
              <a:buChar char="•"/>
            </a:pPr>
            <a:r>
              <a:rPr lang="en-US" altLang="en-US" sz="2600"/>
              <a:t>30-40% risk reduction vs aspirin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3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Text Box 2"/>
          <p:cNvSpPr txBox="1">
            <a:spLocks noChangeArrowheads="1"/>
          </p:cNvSpPr>
          <p:nvPr/>
        </p:nvSpPr>
        <p:spPr bwMode="auto">
          <a:xfrm>
            <a:off x="8264525" y="6469063"/>
            <a:ext cx="7318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3000838-12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type="title"/>
          </p:nvPr>
        </p:nvSpPr>
        <p:spPr>
          <a:xfrm>
            <a:off x="-165100" y="404813"/>
            <a:ext cx="9474200" cy="995362"/>
          </a:xfrm>
          <a:ln/>
        </p:spPr>
        <p:txBody>
          <a:bodyPr/>
          <a:lstStyle/>
          <a:p>
            <a:r>
              <a:rPr lang="en-US" altLang="en-US" sz="3000"/>
              <a:t>Non-Valvular Atrial Fibrillation Stroke Prevention</a:t>
            </a:r>
            <a:br>
              <a:rPr lang="en-US" altLang="en-US" sz="3000"/>
            </a:br>
            <a:r>
              <a:rPr lang="en-US" altLang="en-US" sz="2800">
                <a:solidFill>
                  <a:schemeClr val="accent1"/>
                </a:solidFill>
              </a:rPr>
              <a:t>Medical Rx</a:t>
            </a:r>
          </a:p>
        </p:txBody>
      </p:sp>
      <p:sp>
        <p:nvSpPr>
          <p:cNvPr id="1198084" name="Rectangle 4"/>
          <p:cNvSpPr>
            <a:spLocks noChangeArrowheads="1"/>
          </p:cNvSpPr>
          <p:nvPr/>
        </p:nvSpPr>
        <p:spPr bwMode="auto">
          <a:xfrm>
            <a:off x="685800" y="1749425"/>
            <a:ext cx="845820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4163" indent="-284163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863600" indent="-2921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25525" indent="3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487488" indent="-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941513" indent="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3987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8559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3131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7703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Warfarin Problematic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Narrow therapeutic window</a:t>
            </a:r>
          </a:p>
          <a:p>
            <a:pPr lvl="1">
              <a:spcBef>
                <a:spcPct val="15000"/>
              </a:spcBef>
              <a:buFontTx/>
              <a:buChar char="•"/>
            </a:pPr>
            <a:r>
              <a:rPr lang="en-US" altLang="en-US"/>
              <a:t>Multiple drug-drug/drug-food interactions</a:t>
            </a:r>
          </a:p>
          <a:p>
            <a:pPr lvl="1">
              <a:spcBef>
                <a:spcPct val="15000"/>
              </a:spcBef>
              <a:buFontTx/>
              <a:buChar char="•"/>
            </a:pPr>
            <a:r>
              <a:rPr lang="en-US" altLang="en-US"/>
              <a:t>Genetic variability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Long half-life 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PCI issues – triple therapy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Compliance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Contraindications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Bleeding risks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63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0130" name="Object 2"/>
          <p:cNvGraphicFramePr>
            <a:graphicFrameLocks/>
          </p:cNvGraphicFramePr>
          <p:nvPr/>
        </p:nvGraphicFramePr>
        <p:xfrm>
          <a:off x="1200150" y="1352550"/>
          <a:ext cx="75914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137" name="Chart" r:id="rId4" imgW="7439216" imgH="2904934" progId="MSGraph.Chart.8">
                  <p:embed followColorScheme="full"/>
                </p:oleObj>
              </mc:Choice>
              <mc:Fallback>
                <p:oleObj name="Chart" r:id="rId4" imgW="7439216" imgH="2904934" progId="MSGraph.Chart.8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1352550"/>
                        <a:ext cx="7591425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0131" name="Rectangle 3"/>
          <p:cNvSpPr>
            <a:spLocks noGrp="1" noChangeArrowheads="1"/>
          </p:cNvSpPr>
          <p:nvPr>
            <p:ph type="title"/>
          </p:nvPr>
        </p:nvSpPr>
        <p:spPr>
          <a:xfrm>
            <a:off x="-165100" y="242888"/>
            <a:ext cx="9474200" cy="1055687"/>
          </a:xfrm>
          <a:ln/>
        </p:spPr>
        <p:txBody>
          <a:bodyPr/>
          <a:lstStyle/>
          <a:p>
            <a:r>
              <a:rPr lang="en-US" altLang="en-US" sz="3200"/>
              <a:t>Non-Valvular Atrial Fibrillation Warfarin </a:t>
            </a:r>
            <a:br>
              <a:rPr lang="en-US" altLang="en-US" sz="3200"/>
            </a:br>
            <a:r>
              <a:rPr lang="en-US" altLang="en-US" sz="3000">
                <a:solidFill>
                  <a:schemeClr val="accent1"/>
                </a:solidFill>
              </a:rPr>
              <a:t>Use in AF Patients by Age</a:t>
            </a:r>
          </a:p>
        </p:txBody>
      </p:sp>
      <p:sp>
        <p:nvSpPr>
          <p:cNvPr id="1200132" name="Text Box 4"/>
          <p:cNvSpPr txBox="1">
            <a:spLocks noChangeArrowheads="1"/>
          </p:cNvSpPr>
          <p:nvPr/>
        </p:nvSpPr>
        <p:spPr bwMode="auto">
          <a:xfrm>
            <a:off x="8264525" y="6469063"/>
            <a:ext cx="7318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3000838-13</a:t>
            </a:r>
          </a:p>
        </p:txBody>
      </p:sp>
      <p:sp>
        <p:nvSpPr>
          <p:cNvPr id="1200133" name="Rectangle 5"/>
          <p:cNvSpPr>
            <a:spLocks noChangeArrowheads="1"/>
          </p:cNvSpPr>
          <p:nvPr/>
        </p:nvSpPr>
        <p:spPr bwMode="auto">
          <a:xfrm rot="-21600000">
            <a:off x="742950" y="2379663"/>
            <a:ext cx="477838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en-US" sz="2600">
                <a:effectLst>
                  <a:outerShdw blurRad="38100" dist="38100" dir="2700000" algn="tl">
                    <a:srgbClr val="000000"/>
                  </a:outerShdw>
                </a:effectLst>
              </a:rPr>
              <a:t>%</a:t>
            </a:r>
          </a:p>
        </p:txBody>
      </p:sp>
      <p:sp>
        <p:nvSpPr>
          <p:cNvPr id="510980" name="Text Box 4"/>
          <p:cNvSpPr txBox="1">
            <a:spLocks noChangeArrowheads="1"/>
          </p:cNvSpPr>
          <p:nvPr/>
        </p:nvSpPr>
        <p:spPr bwMode="auto">
          <a:xfrm>
            <a:off x="60325" y="6337300"/>
            <a:ext cx="297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Ann Int Med 131(12), 1999</a:t>
            </a:r>
          </a:p>
        </p:txBody>
      </p:sp>
      <p:sp>
        <p:nvSpPr>
          <p:cNvPr id="1200135" name="Rectangle 7"/>
          <p:cNvSpPr>
            <a:spLocks noChangeArrowheads="1"/>
          </p:cNvSpPr>
          <p:nvPr/>
        </p:nvSpPr>
        <p:spPr bwMode="auto">
          <a:xfrm rot="-21600000">
            <a:off x="7570788" y="3665538"/>
            <a:ext cx="365125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en-US" sz="2600">
                <a:effectLst/>
                <a:sym typeface="Symbol" pitchFamily="18" charset="2"/>
              </a:rPr>
              <a:t></a:t>
            </a:r>
          </a:p>
        </p:txBody>
      </p:sp>
      <p:sp>
        <p:nvSpPr>
          <p:cNvPr id="1200136" name="Rectangle 8"/>
          <p:cNvSpPr>
            <a:spLocks noChangeArrowheads="1"/>
          </p:cNvSpPr>
          <p:nvPr/>
        </p:nvSpPr>
        <p:spPr bwMode="auto">
          <a:xfrm>
            <a:off x="685800" y="4164013"/>
            <a:ext cx="7800975" cy="205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4163" indent="-284163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5715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25525" indent="3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487488" indent="-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941513" indent="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3987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8559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3131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7703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spcBef>
                <a:spcPct val="35000"/>
              </a:spcBef>
            </a:pPr>
            <a:r>
              <a:rPr lang="en-US" altLang="en-US" sz="2000"/>
              <a:t>Only 55% of AF patients with no contraindications have evidence of warfarin use in previous 3 months</a:t>
            </a:r>
          </a:p>
          <a:p>
            <a:pPr>
              <a:spcBef>
                <a:spcPct val="35000"/>
              </a:spcBef>
            </a:pPr>
            <a:r>
              <a:rPr lang="en-US" altLang="en-US" sz="2000"/>
              <a:t>Other studies cite warfarin use in AF patients from 17-50%</a:t>
            </a:r>
          </a:p>
          <a:p>
            <a:pPr>
              <a:spcBef>
                <a:spcPct val="35000"/>
              </a:spcBef>
            </a:pPr>
            <a:r>
              <a:rPr lang="en-US" altLang="en-US" sz="2000"/>
              <a:t>Elderly patients with increased absolute risk least likely to be taking warfarin</a:t>
            </a:r>
          </a:p>
          <a:p>
            <a:pPr>
              <a:spcBef>
                <a:spcPct val="35000"/>
              </a:spcBef>
            </a:pPr>
            <a:r>
              <a:rPr lang="en-US" altLang="en-US" sz="2000"/>
              <a:t>Contraindications 30-40%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63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2178" name="Object 2"/>
          <p:cNvGraphicFramePr>
            <a:graphicFrameLocks/>
          </p:cNvGraphicFramePr>
          <p:nvPr/>
        </p:nvGraphicFramePr>
        <p:xfrm>
          <a:off x="2571750" y="1704975"/>
          <a:ext cx="5972175" cy="436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187" name="Chart" r:id="rId4" imgW="5857875" imgH="4276534" progId="MSGraph.Chart.8">
                  <p:embed followColorScheme="full"/>
                </p:oleObj>
              </mc:Choice>
              <mc:Fallback>
                <p:oleObj name="Chart" r:id="rId4" imgW="5857875" imgH="4276534" progId="MSGraph.Chart.8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1704975"/>
                        <a:ext cx="5972175" cy="436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2179" name="Rectangle 3"/>
          <p:cNvSpPr>
            <a:spLocks noGrp="1" noChangeArrowheads="1"/>
          </p:cNvSpPr>
          <p:nvPr>
            <p:ph type="title"/>
          </p:nvPr>
        </p:nvSpPr>
        <p:spPr>
          <a:xfrm>
            <a:off x="-165100" y="242888"/>
            <a:ext cx="9474200" cy="1055687"/>
          </a:xfrm>
          <a:ln/>
        </p:spPr>
        <p:txBody>
          <a:bodyPr/>
          <a:lstStyle/>
          <a:p>
            <a:r>
              <a:rPr lang="en-US" altLang="en-US" sz="3200"/>
              <a:t>Non-Valvular Atrial Fibrillation </a:t>
            </a:r>
            <a:br>
              <a:rPr lang="en-US" altLang="en-US" sz="3200"/>
            </a:br>
            <a:r>
              <a:rPr lang="en-US" altLang="en-US" sz="3000">
                <a:solidFill>
                  <a:schemeClr val="accent1"/>
                </a:solidFill>
              </a:rPr>
              <a:t>Adequacy of Anticoagulation in Clinic</a:t>
            </a:r>
          </a:p>
        </p:txBody>
      </p:sp>
      <p:sp>
        <p:nvSpPr>
          <p:cNvPr id="1202180" name="Text Box 4"/>
          <p:cNvSpPr txBox="1">
            <a:spLocks noChangeArrowheads="1"/>
          </p:cNvSpPr>
          <p:nvPr/>
        </p:nvSpPr>
        <p:spPr bwMode="auto">
          <a:xfrm>
            <a:off x="8264525" y="6469063"/>
            <a:ext cx="7318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3000838-14</a:t>
            </a:r>
          </a:p>
        </p:txBody>
      </p:sp>
      <p:sp>
        <p:nvSpPr>
          <p:cNvPr id="1202181" name="Rectangle 5"/>
          <p:cNvSpPr>
            <a:spLocks noChangeArrowheads="1"/>
          </p:cNvSpPr>
          <p:nvPr/>
        </p:nvSpPr>
        <p:spPr bwMode="auto">
          <a:xfrm rot="-21600000">
            <a:off x="5391150" y="5770563"/>
            <a:ext cx="477838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en-US" sz="2600">
                <a:effectLst>
                  <a:outerShdw blurRad="38100" dist="38100" dir="2700000" algn="tl">
                    <a:srgbClr val="000000"/>
                  </a:outerShdw>
                </a:effectLst>
              </a:rPr>
              <a:t>%</a:t>
            </a:r>
          </a:p>
        </p:txBody>
      </p:sp>
      <p:sp>
        <p:nvSpPr>
          <p:cNvPr id="510980" name="Text Box 4"/>
          <p:cNvSpPr txBox="1">
            <a:spLocks noChangeArrowheads="1"/>
          </p:cNvSpPr>
          <p:nvPr/>
        </p:nvSpPr>
        <p:spPr bwMode="auto">
          <a:xfrm>
            <a:off x="60325" y="6337300"/>
            <a:ext cx="479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Bungard:  Pharmacotherapy 20:1060, 2001</a:t>
            </a:r>
          </a:p>
        </p:txBody>
      </p:sp>
      <p:sp>
        <p:nvSpPr>
          <p:cNvPr id="1202183" name="Rectangle 7"/>
          <p:cNvSpPr>
            <a:spLocks noChangeArrowheads="1"/>
          </p:cNvSpPr>
          <p:nvPr/>
        </p:nvSpPr>
        <p:spPr bwMode="auto">
          <a:xfrm rot="-21600000">
            <a:off x="635000" y="2132013"/>
            <a:ext cx="2249488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en-US" altLang="en-US" sz="2600">
                <a:effectLst>
                  <a:outerShdw blurRad="38100" dist="38100" dir="2700000" algn="tl">
                    <a:srgbClr val="000000"/>
                  </a:outerShdw>
                </a:effectLst>
              </a:rPr>
              <a:t>Low INR &lt;1.6</a:t>
            </a:r>
          </a:p>
        </p:txBody>
      </p:sp>
      <p:sp>
        <p:nvSpPr>
          <p:cNvPr id="1202184" name="Rectangle 8"/>
          <p:cNvSpPr>
            <a:spLocks noChangeArrowheads="1"/>
          </p:cNvSpPr>
          <p:nvPr/>
        </p:nvSpPr>
        <p:spPr bwMode="auto">
          <a:xfrm rot="-21600000">
            <a:off x="827088" y="3294063"/>
            <a:ext cx="20574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en-US" altLang="en-US" sz="2600">
                <a:effectLst>
                  <a:outerShdw blurRad="38100" dist="38100" dir="2700000" algn="tl">
                    <a:srgbClr val="000000"/>
                  </a:outerShdw>
                </a:effectLst>
              </a:rPr>
              <a:t>Therapeutic</a:t>
            </a:r>
            <a:br>
              <a:rPr lang="en-US" altLang="en-US" sz="26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600">
                <a:effectLst>
                  <a:outerShdw blurRad="38100" dist="38100" dir="2700000" algn="tl">
                    <a:srgbClr val="000000"/>
                  </a:outerShdw>
                </a:effectLst>
              </a:rPr>
              <a:t>INR 2-3</a:t>
            </a:r>
          </a:p>
        </p:txBody>
      </p:sp>
      <p:sp>
        <p:nvSpPr>
          <p:cNvPr id="1202185" name="Rectangle 9"/>
          <p:cNvSpPr>
            <a:spLocks noChangeArrowheads="1"/>
          </p:cNvSpPr>
          <p:nvPr/>
        </p:nvSpPr>
        <p:spPr bwMode="auto">
          <a:xfrm rot="-21600000">
            <a:off x="561975" y="4513263"/>
            <a:ext cx="232251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en-US" altLang="en-US" sz="2600">
                <a:effectLst>
                  <a:outerShdw blurRad="38100" dist="38100" dir="2700000" algn="tl">
                    <a:srgbClr val="000000"/>
                  </a:outerShdw>
                </a:effectLst>
              </a:rPr>
              <a:t>High INR &gt;3.2</a:t>
            </a:r>
          </a:p>
        </p:txBody>
      </p:sp>
      <p:sp>
        <p:nvSpPr>
          <p:cNvPr id="528392" name="Text Box 8"/>
          <p:cNvSpPr txBox="1">
            <a:spLocks noChangeArrowheads="1"/>
          </p:cNvSpPr>
          <p:nvPr/>
        </p:nvSpPr>
        <p:spPr bwMode="auto">
          <a:xfrm>
            <a:off x="5886450" y="2825750"/>
            <a:ext cx="25542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marL="382588" indent="-382588" defTabSz="1019175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827088" indent="-317500" defTabSz="1019175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273175" indent="-254000" defTabSz="1019175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82763" indent="-254000" defTabSz="1019175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92350" indent="-254000" defTabSz="1019175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9550" indent="-25400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6750" indent="-25400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63950" indent="-25400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21150" indent="-25400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Efficacy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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4-fold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3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-165100" y="374650"/>
            <a:ext cx="9474200" cy="1055688"/>
          </a:xfrm>
          <a:ln/>
        </p:spPr>
        <p:txBody>
          <a:bodyPr/>
          <a:lstStyle/>
          <a:p>
            <a:r>
              <a:rPr lang="en-US" altLang="en-US" sz="3200"/>
              <a:t>Non-Valvular Atrial Fibrillation</a:t>
            </a:r>
            <a:br>
              <a:rPr lang="en-US" altLang="en-US" sz="3200"/>
            </a:br>
            <a:r>
              <a:rPr lang="en-US" altLang="en-US" sz="3000">
                <a:solidFill>
                  <a:schemeClr val="accent1"/>
                </a:solidFill>
              </a:rPr>
              <a:t>Stroke Pathology</a:t>
            </a:r>
          </a:p>
        </p:txBody>
      </p:sp>
      <p:sp>
        <p:nvSpPr>
          <p:cNvPr id="1204227" name="Text Box 3"/>
          <p:cNvSpPr txBox="1">
            <a:spLocks noChangeArrowheads="1"/>
          </p:cNvSpPr>
          <p:nvPr/>
        </p:nvSpPr>
        <p:spPr bwMode="auto">
          <a:xfrm>
            <a:off x="8264525" y="6469063"/>
            <a:ext cx="7318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800">
                <a:solidFill>
                  <a:srgbClr val="A2C1FE"/>
                </a:solidFill>
                <a:effectLst/>
              </a:rPr>
              <a:t>3000838-15</a:t>
            </a:r>
          </a:p>
        </p:txBody>
      </p:sp>
      <p:sp>
        <p:nvSpPr>
          <p:cNvPr id="516100" name="Text Box 4"/>
          <p:cNvSpPr txBox="1">
            <a:spLocks noChangeArrowheads="1"/>
          </p:cNvSpPr>
          <p:nvPr/>
        </p:nvSpPr>
        <p:spPr bwMode="auto">
          <a:xfrm>
            <a:off x="117475" y="5694363"/>
            <a:ext cx="35687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defTabSz="1019175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827088" indent="-317500" defTabSz="1019175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273175" indent="-254000" defTabSz="1019175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82763" indent="-254000" defTabSz="1019175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92350" indent="-254000" defTabSz="1019175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9550" indent="-25400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6750" indent="-25400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63950" indent="-25400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21150" indent="-25400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Brass. Stroke 28(12), 1997</a:t>
            </a:r>
            <a:br>
              <a:rPr lang="en-US" altLang="en-US" sz="1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altLang="en-US" sz="1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VanWalraven:  JAMA 288, 2002</a:t>
            </a:r>
          </a:p>
        </p:txBody>
      </p:sp>
      <p:sp>
        <p:nvSpPr>
          <p:cNvPr id="1204229" name="Rectangle 5"/>
          <p:cNvSpPr>
            <a:spLocks noChangeArrowheads="1"/>
          </p:cNvSpPr>
          <p:nvPr/>
        </p:nvSpPr>
        <p:spPr bwMode="auto">
          <a:xfrm>
            <a:off x="685800" y="2082800"/>
            <a:ext cx="7981950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4163" indent="-284163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863600" indent="-2921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025525" indent="3175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487488" indent="-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1941513" indent="15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3987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8559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3131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770313" indent="1588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altLang="en-US"/>
              <a:t>Major fatal bleed with age &gt;75 = 3%/year (30% over 10 years)</a:t>
            </a:r>
          </a:p>
          <a:p>
            <a:r>
              <a:rPr lang="en-US" altLang="en-US"/>
              <a:t>Intracranial hemorrhage</a:t>
            </a:r>
          </a:p>
          <a:p>
            <a:pPr lvl="1">
              <a:buFontTx/>
              <a:buChar char="•"/>
            </a:pPr>
            <a:r>
              <a:rPr lang="en-US" altLang="en-US"/>
              <a:t>0.3-0.5%/100 patient-years</a:t>
            </a:r>
          </a:p>
          <a:p>
            <a:pPr lvl="1">
              <a:buFontTx/>
              <a:buChar char="•"/>
            </a:pPr>
            <a:r>
              <a:rPr lang="en-US" altLang="en-US"/>
              <a:t>3% in INR &gt;4.0</a:t>
            </a:r>
          </a:p>
          <a:p>
            <a:pPr lvl="1">
              <a:buFontTx/>
              <a:buChar char="•"/>
            </a:pPr>
            <a:r>
              <a:rPr lang="en-US" altLang="en-US"/>
              <a:t>10% if INR &gt;4.5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H mayo2bu2002">
  <a:themeElements>
    <a:clrScheme name="">
      <a:dk1>
        <a:srgbClr val="000000"/>
      </a:dk1>
      <a:lt1>
        <a:srgbClr val="FFFFFF"/>
      </a:lt1>
      <a:dk2>
        <a:srgbClr val="063DE8"/>
      </a:dk2>
      <a:lt2>
        <a:srgbClr val="FFFFFF"/>
      </a:lt2>
      <a:accent1>
        <a:srgbClr val="FFFF00"/>
      </a:accent1>
      <a:accent2>
        <a:srgbClr val="FF9933"/>
      </a:accent2>
      <a:accent3>
        <a:srgbClr val="AAAFF2"/>
      </a:accent3>
      <a:accent4>
        <a:srgbClr val="DADADA"/>
      </a:accent4>
      <a:accent5>
        <a:srgbClr val="FFFFAA"/>
      </a:accent5>
      <a:accent6>
        <a:srgbClr val="E78A2D"/>
      </a:accent6>
      <a:hlink>
        <a:srgbClr val="00CC66"/>
      </a:hlink>
      <a:folHlink>
        <a:srgbClr val="99CCFF"/>
      </a:folHlink>
    </a:clrScheme>
    <a:fontScheme name="DRH mayo2bu20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RH mayo2bu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H mayo2bu20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H mayo2bu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H mayo2bu20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H mayo2bu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H mayo2bu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H mayo2bu20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G-Mayo2bu (2002)">
  <a:themeElements>
    <a:clrScheme name="">
      <a:dk1>
        <a:srgbClr val="000000"/>
      </a:dk1>
      <a:lt1>
        <a:srgbClr val="FFFFFF"/>
      </a:lt1>
      <a:dk2>
        <a:srgbClr val="063DE8"/>
      </a:dk2>
      <a:lt2>
        <a:srgbClr val="FFFFFF"/>
      </a:lt2>
      <a:accent1>
        <a:srgbClr val="FFFF00"/>
      </a:accent1>
      <a:accent2>
        <a:srgbClr val="FF9933"/>
      </a:accent2>
      <a:accent3>
        <a:srgbClr val="AAAFF2"/>
      </a:accent3>
      <a:accent4>
        <a:srgbClr val="DADADA"/>
      </a:accent4>
      <a:accent5>
        <a:srgbClr val="FFFFAA"/>
      </a:accent5>
      <a:accent6>
        <a:srgbClr val="E78A2D"/>
      </a:accent6>
      <a:hlink>
        <a:srgbClr val="FF5108"/>
      </a:hlink>
      <a:folHlink>
        <a:srgbClr val="99CCFF"/>
      </a:folHlink>
    </a:clrScheme>
    <a:fontScheme name="1_CG-Mayo2bu (200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CG-Mayo2bu (2002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G-Mayo2bu (2002)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G-Mayo2bu (2002)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G-Mayo2bu (2002)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G-Mayo2bu (2002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G-Mayo2bu (2002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G-Mayo2bu (2002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G-Mayo2bu (2002) 8">
        <a:dk1>
          <a:srgbClr val="000000"/>
        </a:dk1>
        <a:lt1>
          <a:srgbClr val="FFFFFF"/>
        </a:lt1>
        <a:dk2>
          <a:srgbClr val="063DE8"/>
        </a:dk2>
        <a:lt2>
          <a:srgbClr val="FFFFFF"/>
        </a:lt2>
        <a:accent1>
          <a:srgbClr val="FFFF00"/>
        </a:accent1>
        <a:accent2>
          <a:srgbClr val="FF9933"/>
        </a:accent2>
        <a:accent3>
          <a:srgbClr val="AAAFF2"/>
        </a:accent3>
        <a:accent4>
          <a:srgbClr val="DADADA"/>
        </a:accent4>
        <a:accent5>
          <a:srgbClr val="FFFFAA"/>
        </a:accent5>
        <a:accent6>
          <a:srgbClr val="E78A2D"/>
        </a:accent6>
        <a:hlink>
          <a:srgbClr val="FF6600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CG-Mayo2bu (2002) 8">
    <a:dk1>
      <a:srgbClr val="000000"/>
    </a:dk1>
    <a:lt1>
      <a:srgbClr val="FFFFFF"/>
    </a:lt1>
    <a:dk2>
      <a:srgbClr val="063DE8"/>
    </a:dk2>
    <a:lt2>
      <a:srgbClr val="FFFFFF"/>
    </a:lt2>
    <a:accent1>
      <a:srgbClr val="FFFF00"/>
    </a:accent1>
    <a:accent2>
      <a:srgbClr val="FF9933"/>
    </a:accent2>
    <a:accent3>
      <a:srgbClr val="AAAFF2"/>
    </a:accent3>
    <a:accent4>
      <a:srgbClr val="DADADA"/>
    </a:accent4>
    <a:accent5>
      <a:srgbClr val="FFFFAA"/>
    </a:accent5>
    <a:accent6>
      <a:srgbClr val="E78A2D"/>
    </a:accent6>
    <a:hlink>
      <a:srgbClr val="FF6600"/>
    </a:hlink>
    <a:folHlink>
      <a:srgbClr val="99CCFF"/>
    </a:folHlink>
  </a:clrScheme>
</a:themeOverride>
</file>

<file path=ppt/theme/themeOverride10.xml><?xml version="1.0" encoding="utf-8"?>
<a:themeOverride xmlns:a="http://schemas.openxmlformats.org/drawingml/2006/main">
  <a:clrScheme name="1_CG-Mayo2bu (2002) 8">
    <a:dk1>
      <a:srgbClr val="000000"/>
    </a:dk1>
    <a:lt1>
      <a:srgbClr val="FFFFFF"/>
    </a:lt1>
    <a:dk2>
      <a:srgbClr val="063DE8"/>
    </a:dk2>
    <a:lt2>
      <a:srgbClr val="FFFFFF"/>
    </a:lt2>
    <a:accent1>
      <a:srgbClr val="FFFF00"/>
    </a:accent1>
    <a:accent2>
      <a:srgbClr val="FF9933"/>
    </a:accent2>
    <a:accent3>
      <a:srgbClr val="AAAFF2"/>
    </a:accent3>
    <a:accent4>
      <a:srgbClr val="DADADA"/>
    </a:accent4>
    <a:accent5>
      <a:srgbClr val="FFFFAA"/>
    </a:accent5>
    <a:accent6>
      <a:srgbClr val="E78A2D"/>
    </a:accent6>
    <a:hlink>
      <a:srgbClr val="FF6600"/>
    </a:hlink>
    <a:folHlink>
      <a:srgbClr val="99CCFF"/>
    </a:folHlink>
  </a:clrScheme>
</a:themeOverride>
</file>

<file path=ppt/theme/themeOverride11.xml><?xml version="1.0" encoding="utf-8"?>
<a:themeOverride xmlns:a="http://schemas.openxmlformats.org/drawingml/2006/main">
  <a:clrScheme name="1_CG-Mayo2bu (2002) 8">
    <a:dk1>
      <a:srgbClr val="000000"/>
    </a:dk1>
    <a:lt1>
      <a:srgbClr val="FFFFFF"/>
    </a:lt1>
    <a:dk2>
      <a:srgbClr val="063DE8"/>
    </a:dk2>
    <a:lt2>
      <a:srgbClr val="FFFFFF"/>
    </a:lt2>
    <a:accent1>
      <a:srgbClr val="FFFF00"/>
    </a:accent1>
    <a:accent2>
      <a:srgbClr val="FF9933"/>
    </a:accent2>
    <a:accent3>
      <a:srgbClr val="AAAFF2"/>
    </a:accent3>
    <a:accent4>
      <a:srgbClr val="DADADA"/>
    </a:accent4>
    <a:accent5>
      <a:srgbClr val="FFFFAA"/>
    </a:accent5>
    <a:accent6>
      <a:srgbClr val="E78A2D"/>
    </a:accent6>
    <a:hlink>
      <a:srgbClr val="FF6600"/>
    </a:hlink>
    <a:folHlink>
      <a:srgbClr val="99CCFF"/>
    </a:folHlink>
  </a:clrScheme>
</a:themeOverride>
</file>

<file path=ppt/theme/themeOverride2.xml><?xml version="1.0" encoding="utf-8"?>
<a:themeOverride xmlns:a="http://schemas.openxmlformats.org/drawingml/2006/main">
  <a:clrScheme name="1_CG-Mayo2bu (2002) 8">
    <a:dk1>
      <a:srgbClr val="000000"/>
    </a:dk1>
    <a:lt1>
      <a:srgbClr val="FFFFFF"/>
    </a:lt1>
    <a:dk2>
      <a:srgbClr val="063DE8"/>
    </a:dk2>
    <a:lt2>
      <a:srgbClr val="FFFFFF"/>
    </a:lt2>
    <a:accent1>
      <a:srgbClr val="FFFF00"/>
    </a:accent1>
    <a:accent2>
      <a:srgbClr val="FF9933"/>
    </a:accent2>
    <a:accent3>
      <a:srgbClr val="AAAFF2"/>
    </a:accent3>
    <a:accent4>
      <a:srgbClr val="DADADA"/>
    </a:accent4>
    <a:accent5>
      <a:srgbClr val="FFFFAA"/>
    </a:accent5>
    <a:accent6>
      <a:srgbClr val="E78A2D"/>
    </a:accent6>
    <a:hlink>
      <a:srgbClr val="FF6600"/>
    </a:hlink>
    <a:folHlink>
      <a:srgbClr val="99CCFF"/>
    </a:folHlink>
  </a:clrScheme>
</a:themeOverride>
</file>

<file path=ppt/theme/themeOverride3.xml><?xml version="1.0" encoding="utf-8"?>
<a:themeOverride xmlns:a="http://schemas.openxmlformats.org/drawingml/2006/main">
  <a:clrScheme name="1_CG-Mayo2bu (2002) 8">
    <a:dk1>
      <a:srgbClr val="000000"/>
    </a:dk1>
    <a:lt1>
      <a:srgbClr val="FFFFFF"/>
    </a:lt1>
    <a:dk2>
      <a:srgbClr val="063DE8"/>
    </a:dk2>
    <a:lt2>
      <a:srgbClr val="FFFFFF"/>
    </a:lt2>
    <a:accent1>
      <a:srgbClr val="FFFF00"/>
    </a:accent1>
    <a:accent2>
      <a:srgbClr val="FF9933"/>
    </a:accent2>
    <a:accent3>
      <a:srgbClr val="AAAFF2"/>
    </a:accent3>
    <a:accent4>
      <a:srgbClr val="DADADA"/>
    </a:accent4>
    <a:accent5>
      <a:srgbClr val="FFFFAA"/>
    </a:accent5>
    <a:accent6>
      <a:srgbClr val="E78A2D"/>
    </a:accent6>
    <a:hlink>
      <a:srgbClr val="FF6600"/>
    </a:hlink>
    <a:folHlink>
      <a:srgbClr val="99CCFF"/>
    </a:folHlink>
  </a:clrScheme>
</a:themeOverride>
</file>

<file path=ppt/theme/themeOverride4.xml><?xml version="1.0" encoding="utf-8"?>
<a:themeOverride xmlns:a="http://schemas.openxmlformats.org/drawingml/2006/main">
  <a:clrScheme name="1_CG-Mayo2bu (2002) 8">
    <a:dk1>
      <a:srgbClr val="000000"/>
    </a:dk1>
    <a:lt1>
      <a:srgbClr val="FFFFFF"/>
    </a:lt1>
    <a:dk2>
      <a:srgbClr val="063DE8"/>
    </a:dk2>
    <a:lt2>
      <a:srgbClr val="FFFFFF"/>
    </a:lt2>
    <a:accent1>
      <a:srgbClr val="FFFF00"/>
    </a:accent1>
    <a:accent2>
      <a:srgbClr val="FF9933"/>
    </a:accent2>
    <a:accent3>
      <a:srgbClr val="AAAFF2"/>
    </a:accent3>
    <a:accent4>
      <a:srgbClr val="DADADA"/>
    </a:accent4>
    <a:accent5>
      <a:srgbClr val="FFFFAA"/>
    </a:accent5>
    <a:accent6>
      <a:srgbClr val="E78A2D"/>
    </a:accent6>
    <a:hlink>
      <a:srgbClr val="FF6600"/>
    </a:hlink>
    <a:folHlink>
      <a:srgbClr val="99CCFF"/>
    </a:folHlink>
  </a:clrScheme>
</a:themeOverride>
</file>

<file path=ppt/theme/themeOverride5.xml><?xml version="1.0" encoding="utf-8"?>
<a:themeOverride xmlns:a="http://schemas.openxmlformats.org/drawingml/2006/main">
  <a:clrScheme name="1_CG-Mayo2bu (2002) 8">
    <a:dk1>
      <a:srgbClr val="000000"/>
    </a:dk1>
    <a:lt1>
      <a:srgbClr val="FFFFFF"/>
    </a:lt1>
    <a:dk2>
      <a:srgbClr val="063DE8"/>
    </a:dk2>
    <a:lt2>
      <a:srgbClr val="FFFFFF"/>
    </a:lt2>
    <a:accent1>
      <a:srgbClr val="FFFF00"/>
    </a:accent1>
    <a:accent2>
      <a:srgbClr val="FF9933"/>
    </a:accent2>
    <a:accent3>
      <a:srgbClr val="AAAFF2"/>
    </a:accent3>
    <a:accent4>
      <a:srgbClr val="DADADA"/>
    </a:accent4>
    <a:accent5>
      <a:srgbClr val="FFFFAA"/>
    </a:accent5>
    <a:accent6>
      <a:srgbClr val="E78A2D"/>
    </a:accent6>
    <a:hlink>
      <a:srgbClr val="FF6600"/>
    </a:hlink>
    <a:folHlink>
      <a:srgbClr val="99CCFF"/>
    </a:folHlink>
  </a:clrScheme>
</a:themeOverride>
</file>

<file path=ppt/theme/themeOverride6.xml><?xml version="1.0" encoding="utf-8"?>
<a:themeOverride xmlns:a="http://schemas.openxmlformats.org/drawingml/2006/main">
  <a:clrScheme name="1_CG-Mayo2bu (2002) 8">
    <a:dk1>
      <a:srgbClr val="000000"/>
    </a:dk1>
    <a:lt1>
      <a:srgbClr val="FFFFFF"/>
    </a:lt1>
    <a:dk2>
      <a:srgbClr val="063DE8"/>
    </a:dk2>
    <a:lt2>
      <a:srgbClr val="FFFFFF"/>
    </a:lt2>
    <a:accent1>
      <a:srgbClr val="FFFF00"/>
    </a:accent1>
    <a:accent2>
      <a:srgbClr val="FF9933"/>
    </a:accent2>
    <a:accent3>
      <a:srgbClr val="AAAFF2"/>
    </a:accent3>
    <a:accent4>
      <a:srgbClr val="DADADA"/>
    </a:accent4>
    <a:accent5>
      <a:srgbClr val="FFFFAA"/>
    </a:accent5>
    <a:accent6>
      <a:srgbClr val="E78A2D"/>
    </a:accent6>
    <a:hlink>
      <a:srgbClr val="FF6600"/>
    </a:hlink>
    <a:folHlink>
      <a:srgbClr val="99CCFF"/>
    </a:folHlink>
  </a:clrScheme>
</a:themeOverride>
</file>

<file path=ppt/theme/themeOverride7.xml><?xml version="1.0" encoding="utf-8"?>
<a:themeOverride xmlns:a="http://schemas.openxmlformats.org/drawingml/2006/main">
  <a:clrScheme name="1_CG-Mayo2bu (2002) 8">
    <a:dk1>
      <a:srgbClr val="000000"/>
    </a:dk1>
    <a:lt1>
      <a:srgbClr val="FFFFFF"/>
    </a:lt1>
    <a:dk2>
      <a:srgbClr val="063DE8"/>
    </a:dk2>
    <a:lt2>
      <a:srgbClr val="FFFFFF"/>
    </a:lt2>
    <a:accent1>
      <a:srgbClr val="FFFF00"/>
    </a:accent1>
    <a:accent2>
      <a:srgbClr val="FF9933"/>
    </a:accent2>
    <a:accent3>
      <a:srgbClr val="AAAFF2"/>
    </a:accent3>
    <a:accent4>
      <a:srgbClr val="DADADA"/>
    </a:accent4>
    <a:accent5>
      <a:srgbClr val="FFFFAA"/>
    </a:accent5>
    <a:accent6>
      <a:srgbClr val="E78A2D"/>
    </a:accent6>
    <a:hlink>
      <a:srgbClr val="FF6600"/>
    </a:hlink>
    <a:folHlink>
      <a:srgbClr val="99CCFF"/>
    </a:folHlink>
  </a:clrScheme>
</a:themeOverride>
</file>

<file path=ppt/theme/themeOverride8.xml><?xml version="1.0" encoding="utf-8"?>
<a:themeOverride xmlns:a="http://schemas.openxmlformats.org/drawingml/2006/main">
  <a:clrScheme name="1_CG-Mayo2bu (2002) 8">
    <a:dk1>
      <a:srgbClr val="000000"/>
    </a:dk1>
    <a:lt1>
      <a:srgbClr val="FFFFFF"/>
    </a:lt1>
    <a:dk2>
      <a:srgbClr val="063DE8"/>
    </a:dk2>
    <a:lt2>
      <a:srgbClr val="FFFFFF"/>
    </a:lt2>
    <a:accent1>
      <a:srgbClr val="FFFF00"/>
    </a:accent1>
    <a:accent2>
      <a:srgbClr val="FF9933"/>
    </a:accent2>
    <a:accent3>
      <a:srgbClr val="AAAFF2"/>
    </a:accent3>
    <a:accent4>
      <a:srgbClr val="DADADA"/>
    </a:accent4>
    <a:accent5>
      <a:srgbClr val="FFFFAA"/>
    </a:accent5>
    <a:accent6>
      <a:srgbClr val="E78A2D"/>
    </a:accent6>
    <a:hlink>
      <a:srgbClr val="FF6600"/>
    </a:hlink>
    <a:folHlink>
      <a:srgbClr val="99CCFF"/>
    </a:folHlink>
  </a:clrScheme>
</a:themeOverride>
</file>

<file path=ppt/theme/themeOverride9.xml><?xml version="1.0" encoding="utf-8"?>
<a:themeOverride xmlns:a="http://schemas.openxmlformats.org/drawingml/2006/main">
  <a:clrScheme name="1_CG-Mayo2bu (2002) 8">
    <a:dk1>
      <a:srgbClr val="000000"/>
    </a:dk1>
    <a:lt1>
      <a:srgbClr val="FFFFFF"/>
    </a:lt1>
    <a:dk2>
      <a:srgbClr val="063DE8"/>
    </a:dk2>
    <a:lt2>
      <a:srgbClr val="FFFFFF"/>
    </a:lt2>
    <a:accent1>
      <a:srgbClr val="FFFF00"/>
    </a:accent1>
    <a:accent2>
      <a:srgbClr val="FF9933"/>
    </a:accent2>
    <a:accent3>
      <a:srgbClr val="AAAFF2"/>
    </a:accent3>
    <a:accent4>
      <a:srgbClr val="DADADA"/>
    </a:accent4>
    <a:accent5>
      <a:srgbClr val="FFFFAA"/>
    </a:accent5>
    <a:accent6>
      <a:srgbClr val="E78A2D"/>
    </a:accent6>
    <a:hlink>
      <a:srgbClr val="FF6600"/>
    </a:hlink>
    <a:folHlink>
      <a:srgbClr val="99C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DRH mayo2bu2002</Template>
  <TotalTime>149</TotalTime>
  <Words>1241</Words>
  <Application>Microsoft Office PowerPoint</Application>
  <PresentationFormat>On-screen Show (4:3)</PresentationFormat>
  <Paragraphs>293</Paragraphs>
  <Slides>25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Times</vt:lpstr>
      <vt:lpstr>Arial</vt:lpstr>
      <vt:lpstr>Times New Roman</vt:lpstr>
      <vt:lpstr>Wingdings</vt:lpstr>
      <vt:lpstr>Arial Narrow</vt:lpstr>
      <vt:lpstr>Symbol</vt:lpstr>
      <vt:lpstr>Helvetica</vt:lpstr>
      <vt:lpstr>ScalaSansLF-Regular</vt:lpstr>
      <vt:lpstr>DRH mayo2bu2002</vt:lpstr>
      <vt:lpstr>1_CG-Mayo2bu (2002)</vt:lpstr>
      <vt:lpstr>Microsoft Graph Chart</vt:lpstr>
      <vt:lpstr>Percutaneous Closure of the Left Atrial Appendage  versus Warfarin Therapy for Prevention of Stroke  in Patients with Atrial Fibrillation:  A Randomized  Non-Inferiority Trial</vt:lpstr>
      <vt:lpstr>Non-Valvular Atrial Fibrillation An EPIDEMIC</vt:lpstr>
      <vt:lpstr>Non-Valvular Atrial Fibrillation An EPIDEMIC</vt:lpstr>
      <vt:lpstr>Non-Valvular Atrial Fibrillation</vt:lpstr>
      <vt:lpstr>Non-Valvular Atrial Fibrillation Stroke Prevention Medical Rx</vt:lpstr>
      <vt:lpstr>Non-Valvular Atrial Fibrillation Stroke Prevention Medical Rx</vt:lpstr>
      <vt:lpstr>Non-Valvular Atrial Fibrillation Warfarin  Use in AF Patients by Age</vt:lpstr>
      <vt:lpstr>Non-Valvular Atrial Fibrillation  Adequacy of Anticoagulation in Clinic</vt:lpstr>
      <vt:lpstr>Non-Valvular Atrial Fibrillation Stroke Pathology</vt:lpstr>
      <vt:lpstr>Non-Valvular Atrial Fibrillation Stroke Pathology</vt:lpstr>
      <vt:lpstr>WATCHMAN® LAA Closure Technology</vt:lpstr>
      <vt:lpstr>PROTECT AF Clinical Trial Design</vt:lpstr>
      <vt:lpstr>Key Participation Criteria</vt:lpstr>
      <vt:lpstr>PROTECT AF Trial Endpoints</vt:lpstr>
      <vt:lpstr>PowerPoint Presentation</vt:lpstr>
      <vt:lpstr>Specific Safety Endpoint Events</vt:lpstr>
      <vt:lpstr>Safety Events Pericardial Effusion</vt:lpstr>
      <vt:lpstr>Pericardial Effusions by Experience</vt:lpstr>
      <vt:lpstr>Effusions in Recent Implant Experience</vt:lpstr>
      <vt:lpstr>PowerPoint Presentation</vt:lpstr>
      <vt:lpstr>PowerPoint Presentation</vt:lpstr>
      <vt:lpstr>PowerPoint Presentation</vt:lpstr>
      <vt:lpstr>PowerPoint Presentation</vt:lpstr>
      <vt:lpstr>Summary</vt:lpstr>
      <vt:lpstr>Conclusion</vt:lpstr>
    </vt:vector>
  </TitlesOfParts>
  <Company>Mayo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Percutaneous Closure of the Left Atrial Appendage  versus Warfarin Therapy for Prevention of Stroke  in Patients with Atrial Fibrillation:  A Randomized  Non-Inferiority Trial</dc:title>
  <dc:creator>Mayo</dc:creator>
  <cp:lastModifiedBy>Halaby,Rim N. (BIDMC - Cardiology)</cp:lastModifiedBy>
  <cp:revision>3</cp:revision>
  <cp:lastPrinted>2000-10-11T22:44:13Z</cp:lastPrinted>
  <dcterms:created xsi:type="dcterms:W3CDTF">2009-08-18T14:28:50Z</dcterms:created>
  <dcterms:modified xsi:type="dcterms:W3CDTF">2014-10-16T12:28:45Z</dcterms:modified>
</cp:coreProperties>
</file>