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0622-C792-4D7B-97B7-BCD3D08CEFD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2B60-3662-43D9-A9CC-E88444B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6994C-F5CD-4A4C-BC71-9064FFD886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6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Harvard Medical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Chairman, PERFUSE Study Group</a:t>
            </a: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Founder and Chairman,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WikiDoc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 &amp;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WikiPatient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33167069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12389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0591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9019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7504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992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99150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57926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6945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88687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48945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822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7EE9B-DCF2-48D2-9A62-93CC3EBE995F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0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6C9D2-9C0E-4159-917C-32DFF8F47685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23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 userDrawn="1"/>
        </p:nvSpPr>
        <p:spPr>
          <a:xfrm>
            <a:off x="685800" y="3363557"/>
            <a:ext cx="7772400" cy="1055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30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82114" y="5961412"/>
            <a:ext cx="594713" cy="644273"/>
          </a:xfrm>
          <a:prstGeom prst="rect">
            <a:avLst/>
          </a:prstGeom>
        </p:spPr>
      </p:pic>
      <p:pic>
        <p:nvPicPr>
          <p:cNvPr id="5" name="Picture 4" descr="HCR_logo_S_4c_CMYK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46" y="6115575"/>
            <a:ext cx="1267942" cy="597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88CD641-46B5-42DE-9CFF-A482AB53A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12" y="6013176"/>
            <a:ext cx="2092132" cy="5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4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19736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6102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4133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3537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3184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176389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26751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74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3" r:id="rId22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190339" y="3126621"/>
            <a:ext cx="5033175" cy="2482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800" dirty="0"/>
              <a:t>Donald E. Cutlip, MD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Professor of Medicine, Harvard Medical School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Beth Israel Deaconess Medical Center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Baim Institute for Clinical Research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1217" y="609600"/>
            <a:ext cx="4854648" cy="2808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2800" b="1" dirty="0"/>
              <a:t>The Role of Academic Research Organizations in </a:t>
            </a:r>
          </a:p>
          <a:p>
            <a:pPr>
              <a:spcBef>
                <a:spcPts val="600"/>
              </a:spcBef>
            </a:pPr>
            <a:r>
              <a:rPr lang="en-US" sz="2800" b="1" dirty="0"/>
              <a:t>Clinical Trial Research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CF0FEE8-51BF-4B47-B673-CC256C8B0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4" y="-37553"/>
            <a:ext cx="4110825" cy="30581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188A259-A7BB-4DFC-98C1-43358C667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3" y="3020603"/>
            <a:ext cx="4121708" cy="292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7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Site Selection and Management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Academic/Clinical affiliations with top performing clinical sites or regional leaders</a:t>
            </a:r>
            <a:endParaRPr lang="en-US" sz="2800" dirty="0"/>
          </a:p>
          <a:p>
            <a:pPr defTabSz="441325">
              <a:spcBef>
                <a:spcPts val="1800"/>
              </a:spcBef>
            </a:pPr>
            <a:r>
              <a:rPr lang="en-US" sz="3200" dirty="0"/>
              <a:t>Established network of clinical site investigators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Manage clinical sites at the site PI level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Assist site monitors regarding protocol/clinical questions</a:t>
            </a:r>
          </a:p>
        </p:txBody>
      </p:sp>
    </p:spTree>
    <p:extLst>
      <p:ext uri="{BB962C8B-B14F-4D97-AF65-F5344CB8AC3E}">
        <p14:creationId xmlns:p14="http://schemas.microsoft.com/office/powerpoint/2010/main" val="3208942836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Safety Reporting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Clinical leaders review adverse event reports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Knowledge of therapeutic area and study treatment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Early recognition of unexpected events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Facilitate function of CEC and DSMB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Identify potential endpoints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Identify potential early safety concerns</a:t>
            </a:r>
          </a:p>
        </p:txBody>
      </p:sp>
    </p:spTree>
    <p:extLst>
      <p:ext uri="{BB962C8B-B14F-4D97-AF65-F5344CB8AC3E}">
        <p14:creationId xmlns:p14="http://schemas.microsoft.com/office/powerpoint/2010/main" val="305611623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Endpoint Adjudication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Academic and clinical leaders serve on CECs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Academic objectives improve endpoint reporting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Standardized endpoint definitions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Assurance of complete reporting of endpoints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Independent and consistent endpoint determination </a:t>
            </a:r>
          </a:p>
        </p:txBody>
      </p:sp>
    </p:spTree>
    <p:extLst>
      <p:ext uri="{BB962C8B-B14F-4D97-AF65-F5344CB8AC3E}">
        <p14:creationId xmlns:p14="http://schemas.microsoft.com/office/powerpoint/2010/main" val="2464244598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519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Statistical Analysis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Initial design and statistical analysis plan  - critical step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Statistician-clinician team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Ask the right questions; provide validated solutions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Statistical guidance throughout the study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Adaptive designs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DSMB analyses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Address regulatory issues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943313789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as a Research Laboratory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4525963"/>
          </a:xfrm>
        </p:spPr>
        <p:txBody>
          <a:bodyPr>
            <a:normAutofit/>
          </a:bodyPr>
          <a:lstStyle/>
          <a:p>
            <a:pPr defTabSz="441325">
              <a:spcBef>
                <a:spcPts val="1200"/>
              </a:spcBef>
            </a:pPr>
            <a:r>
              <a:rPr lang="en-US" sz="3200" dirty="0"/>
              <a:t>Develop future leaders 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Clinical trialists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Clinical trial management experts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Secondary hypothesis testing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Sub studies</a:t>
            </a:r>
          </a:p>
          <a:p>
            <a:pPr lvl="1" defTabSz="441325">
              <a:spcBef>
                <a:spcPts val="600"/>
              </a:spcBef>
            </a:pPr>
            <a:r>
              <a:rPr lang="en-US" sz="2800" dirty="0"/>
              <a:t>Pooled analyses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Dissemination of primary and secondary results</a:t>
            </a:r>
          </a:p>
        </p:txBody>
      </p:sp>
    </p:spTree>
    <p:extLst>
      <p:ext uri="{BB962C8B-B14F-4D97-AF65-F5344CB8AC3E}">
        <p14:creationId xmlns:p14="http://schemas.microsoft.com/office/powerpoint/2010/main" val="3580405897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Trial Design and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What are the options?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Sponsor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Contract research organization 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Academic research organization</a:t>
            </a:r>
          </a:p>
        </p:txBody>
      </p:sp>
    </p:spTree>
    <p:extLst>
      <p:ext uri="{BB962C8B-B14F-4D97-AF65-F5344CB8AC3E}">
        <p14:creationId xmlns:p14="http://schemas.microsoft.com/office/powerpoint/2010/main" val="2279219051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Trial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Sponsor Perspective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Innovation				Regulatory Approval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Market success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Investor approval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DAB20D6-BDDC-461E-89AC-FA51458A0700}"/>
              </a:ext>
            </a:extLst>
          </p:cNvPr>
          <p:cNvSpPr/>
          <p:nvPr/>
        </p:nvSpPr>
        <p:spPr>
          <a:xfrm>
            <a:off x="2667000" y="2136912"/>
            <a:ext cx="890546" cy="1590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233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Trial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CRO Perspective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Efficiency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Cost control - competitive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Customer (sponsor) satisfaction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Borrow academic leadership as needed</a:t>
            </a:r>
          </a:p>
        </p:txBody>
      </p:sp>
    </p:spTree>
    <p:extLst>
      <p:ext uri="{BB962C8B-B14F-4D97-AF65-F5344CB8AC3E}">
        <p14:creationId xmlns:p14="http://schemas.microsoft.com/office/powerpoint/2010/main" val="249634557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Trial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ARO Perspective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Scientific leadership (trial design, stats, clinical)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Meet business objectives (non-profit but going concern)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Academic productivity (mandate publication of results)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Reputation with regulatory authority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Data validity and reproducibility (</a:t>
            </a:r>
            <a:r>
              <a:rPr lang="en-US" sz="3200" u="sng" dirty="0"/>
              <a:t>limit bias</a:t>
            </a:r>
            <a:r>
              <a:rPr lang="en-US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70677480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C9AC9-5EA0-474A-816C-F35ECDD2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821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Clinical Trial Lifecycle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9F96597E-6BC9-4DDE-9C70-015FD6411A3E}"/>
              </a:ext>
            </a:extLst>
          </p:cNvPr>
          <p:cNvSpPr/>
          <p:nvPr/>
        </p:nvSpPr>
        <p:spPr>
          <a:xfrm>
            <a:off x="2276314" y="1688323"/>
            <a:ext cx="4330079" cy="45893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84D0DC4-B25B-4EF4-921D-DE7EA04B30C7}"/>
              </a:ext>
            </a:extLst>
          </p:cNvPr>
          <p:cNvSpPr/>
          <p:nvPr/>
        </p:nvSpPr>
        <p:spPr>
          <a:xfrm>
            <a:off x="3703693" y="1321217"/>
            <a:ext cx="1278259" cy="101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D4DBBC3-C8AF-4ED5-AF39-162F221A7DD2}"/>
              </a:ext>
            </a:extLst>
          </p:cNvPr>
          <p:cNvSpPr/>
          <p:nvPr/>
        </p:nvSpPr>
        <p:spPr>
          <a:xfrm>
            <a:off x="5414990" y="2252984"/>
            <a:ext cx="1606993" cy="101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77F4363-67C2-4039-87C2-CCBB1E0BDA01}"/>
              </a:ext>
            </a:extLst>
          </p:cNvPr>
          <p:cNvSpPr txBox="1"/>
          <p:nvPr/>
        </p:nvSpPr>
        <p:spPr>
          <a:xfrm>
            <a:off x="220697" y="1144989"/>
            <a:ext cx="241284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Unmet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Population of Interest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252AF5C7-117E-444B-8164-704BB265E0E9}"/>
              </a:ext>
            </a:extLst>
          </p:cNvPr>
          <p:cNvSpPr/>
          <p:nvPr/>
        </p:nvSpPr>
        <p:spPr>
          <a:xfrm>
            <a:off x="2723195" y="1552832"/>
            <a:ext cx="670497" cy="260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B9B09E0-D643-47C9-941E-52E5B8F805E1}"/>
              </a:ext>
            </a:extLst>
          </p:cNvPr>
          <p:cNvSpPr txBox="1"/>
          <p:nvPr/>
        </p:nvSpPr>
        <p:spPr>
          <a:xfrm>
            <a:off x="6601267" y="5698305"/>
            <a:ext cx="2443298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Publication of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Regulatory Approval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5E2A6C4E-C3B5-4D35-8135-D5E11D178A2B}"/>
              </a:ext>
            </a:extLst>
          </p:cNvPr>
          <p:cNvSpPr/>
          <p:nvPr/>
        </p:nvSpPr>
        <p:spPr>
          <a:xfrm>
            <a:off x="5778986" y="5957765"/>
            <a:ext cx="670497" cy="260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3C25C218-235B-4EB8-B3CE-C81AD4122B78}"/>
              </a:ext>
            </a:extLst>
          </p:cNvPr>
          <p:cNvSpPr/>
          <p:nvPr/>
        </p:nvSpPr>
        <p:spPr>
          <a:xfrm>
            <a:off x="5539085" y="4380077"/>
            <a:ext cx="1606993" cy="101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AD61CE00-AAD7-4470-AF2E-DE472F273C6C}"/>
              </a:ext>
            </a:extLst>
          </p:cNvPr>
          <p:cNvSpPr/>
          <p:nvPr/>
        </p:nvSpPr>
        <p:spPr>
          <a:xfrm>
            <a:off x="3703693" y="5708859"/>
            <a:ext cx="1606993" cy="101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B0C6897E-F550-4BE2-B9E8-528FC21E35BC}"/>
              </a:ext>
            </a:extLst>
          </p:cNvPr>
          <p:cNvSpPr/>
          <p:nvPr/>
        </p:nvSpPr>
        <p:spPr>
          <a:xfrm>
            <a:off x="1883389" y="4430175"/>
            <a:ext cx="1606993" cy="101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Adjudication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74D35A61-C0A6-4418-ADBC-5D2FCF4A1F89}"/>
              </a:ext>
            </a:extLst>
          </p:cNvPr>
          <p:cNvSpPr/>
          <p:nvPr/>
        </p:nvSpPr>
        <p:spPr>
          <a:xfrm>
            <a:off x="1736531" y="2479037"/>
            <a:ext cx="1606993" cy="101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893728665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Trial Design – Clinical Expertise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Background data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Prior research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Clinical experience and knowledge in therapeutic area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Clinical expertise specific to the intervention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Clinically relevant questions (endpoints, treatment effect)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Appropriate control group and control treatment  </a:t>
            </a:r>
          </a:p>
        </p:txBody>
      </p:sp>
    </p:spTree>
    <p:extLst>
      <p:ext uri="{BB962C8B-B14F-4D97-AF65-F5344CB8AC3E}">
        <p14:creationId xmlns:p14="http://schemas.microsoft.com/office/powerpoint/2010/main" val="3943672468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Trial Design – Statistical Methods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Novel statistical designs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Bayesian approaches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Hierarchical composite endpoint analysis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Adaptive designs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Maintain validity and limit bias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Maximize efficiency – sample size, endpoint assessment</a:t>
            </a:r>
          </a:p>
        </p:txBody>
      </p:sp>
    </p:spTree>
    <p:extLst>
      <p:ext uri="{BB962C8B-B14F-4D97-AF65-F5344CB8AC3E}">
        <p14:creationId xmlns:p14="http://schemas.microsoft.com/office/powerpoint/2010/main" val="360184420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270F-3579-487E-B48E-02B2834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 and Clinical Trial Lifecycle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193A-C29F-4540-AD42-8C81FAAF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538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Trial Design – Academic Clinical Trialists</a:t>
            </a:r>
          </a:p>
          <a:p>
            <a:pPr defTabSz="441325">
              <a:spcBef>
                <a:spcPts val="1200"/>
              </a:spcBef>
            </a:pPr>
            <a:r>
              <a:rPr lang="en-US" sz="3200" dirty="0"/>
              <a:t>Protocol development and management</a:t>
            </a:r>
          </a:p>
          <a:p>
            <a:pPr lvl="1" defTabSz="441325">
              <a:spcBef>
                <a:spcPts val="1200"/>
              </a:spcBef>
            </a:pPr>
            <a:r>
              <a:rPr lang="en-US" sz="2800" dirty="0"/>
              <a:t>Team with biostatistician – speak the language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Regulatory strategy expertise</a:t>
            </a:r>
          </a:p>
          <a:p>
            <a:pPr defTabSz="441325">
              <a:spcBef>
                <a:spcPts val="1800"/>
              </a:spcBef>
            </a:pPr>
            <a:r>
              <a:rPr lang="en-US" sz="3200" dirty="0"/>
              <a:t>Address potential bias during study development</a:t>
            </a:r>
          </a:p>
        </p:txBody>
      </p:sp>
    </p:spTree>
    <p:extLst>
      <p:ext uri="{BB962C8B-B14F-4D97-AF65-F5344CB8AC3E}">
        <p14:creationId xmlns:p14="http://schemas.microsoft.com/office/powerpoint/2010/main" val="167513530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432</Words>
  <Application>Microsoft Office PowerPoint</Application>
  <PresentationFormat>On-screen Show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PERFUSE Slides Template v5</vt:lpstr>
      <vt:lpstr>PowerPoint Presentation</vt:lpstr>
      <vt:lpstr>Clinical Trial Design and Management</vt:lpstr>
      <vt:lpstr>Clinical Trial Objectives</vt:lpstr>
      <vt:lpstr>Clinical Trial Objectives</vt:lpstr>
      <vt:lpstr>Clinical Trial Objectives</vt:lpstr>
      <vt:lpstr>Clinical Trial Lifecycle</vt:lpstr>
      <vt:lpstr>ARO and Clinical Trial Lifecycle </vt:lpstr>
      <vt:lpstr>ARO and Clinical Trial Lifecycle </vt:lpstr>
      <vt:lpstr>ARO and Clinical Trial Lifecycle </vt:lpstr>
      <vt:lpstr>ARO and Clinical Trial Lifecycle </vt:lpstr>
      <vt:lpstr>ARO and Clinical Trial Lifecycle </vt:lpstr>
      <vt:lpstr>ARO and Clinical Trial Lifecycle </vt:lpstr>
      <vt:lpstr>ARO and Clinical Trial Lifecycle </vt:lpstr>
      <vt:lpstr>ARO as a Research Laboratory</vt:lpstr>
    </vt:vector>
  </TitlesOfParts>
  <Company>BIDMC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Fitzgerald</dc:creator>
  <cp:lastModifiedBy>Clara Fitzgerald</cp:lastModifiedBy>
  <cp:revision>4</cp:revision>
  <dcterms:created xsi:type="dcterms:W3CDTF">2021-03-03T22:05:36Z</dcterms:created>
  <dcterms:modified xsi:type="dcterms:W3CDTF">2021-04-15T19:37:50Z</dcterms:modified>
</cp:coreProperties>
</file>