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08" r:id="rId1"/>
  </p:sldMasterIdLst>
  <p:notesMasterIdLst>
    <p:notesMasterId r:id="rId25"/>
  </p:notesMasterIdLst>
  <p:handoutMasterIdLst>
    <p:handoutMasterId r:id="rId26"/>
  </p:handoutMasterIdLst>
  <p:sldIdLst>
    <p:sldId id="950" r:id="rId2"/>
    <p:sldId id="951" r:id="rId3"/>
    <p:sldId id="952" r:id="rId4"/>
    <p:sldId id="953" r:id="rId5"/>
    <p:sldId id="954" r:id="rId6"/>
    <p:sldId id="955" r:id="rId7"/>
    <p:sldId id="956" r:id="rId8"/>
    <p:sldId id="957" r:id="rId9"/>
    <p:sldId id="958" r:id="rId10"/>
    <p:sldId id="959" r:id="rId11"/>
    <p:sldId id="960" r:id="rId12"/>
    <p:sldId id="961" r:id="rId13"/>
    <p:sldId id="962" r:id="rId14"/>
    <p:sldId id="963" r:id="rId15"/>
    <p:sldId id="964" r:id="rId16"/>
    <p:sldId id="965" r:id="rId17"/>
    <p:sldId id="966" r:id="rId18"/>
    <p:sldId id="967" r:id="rId19"/>
    <p:sldId id="968" r:id="rId20"/>
    <p:sldId id="969" r:id="rId21"/>
    <p:sldId id="970" r:id="rId22"/>
    <p:sldId id="971" r:id="rId23"/>
    <p:sldId id="972" r:id="rId24"/>
  </p:sldIdLst>
  <p:sldSz cx="9144000" cy="6858000" type="screen4x3"/>
  <p:notesSz cx="7099300" cy="9398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200" kern="1200">
        <a:solidFill>
          <a:schemeClr val="tx1"/>
        </a:solidFill>
        <a:latin typeface="Times New Roman" pitchFamily="18" charset="0"/>
        <a:ea typeface="+mn-ea"/>
        <a:cs typeface="Arial" charset="0"/>
      </a:defRPr>
    </a:lvl5pPr>
    <a:lvl6pPr marL="2286000" algn="l" defTabSz="914400" rtl="0" eaLnBrk="1" latinLnBrk="0" hangingPunct="1">
      <a:defRPr sz="2200" kern="1200">
        <a:solidFill>
          <a:schemeClr val="tx1"/>
        </a:solidFill>
        <a:latin typeface="Times New Roman" pitchFamily="18" charset="0"/>
        <a:ea typeface="+mn-ea"/>
        <a:cs typeface="Arial" charset="0"/>
      </a:defRPr>
    </a:lvl6pPr>
    <a:lvl7pPr marL="2743200" algn="l" defTabSz="914400" rtl="0" eaLnBrk="1" latinLnBrk="0" hangingPunct="1">
      <a:defRPr sz="2200" kern="1200">
        <a:solidFill>
          <a:schemeClr val="tx1"/>
        </a:solidFill>
        <a:latin typeface="Times New Roman" pitchFamily="18" charset="0"/>
        <a:ea typeface="+mn-ea"/>
        <a:cs typeface="Arial" charset="0"/>
      </a:defRPr>
    </a:lvl7pPr>
    <a:lvl8pPr marL="3200400" algn="l" defTabSz="914400" rtl="0" eaLnBrk="1" latinLnBrk="0" hangingPunct="1">
      <a:defRPr sz="2200" kern="1200">
        <a:solidFill>
          <a:schemeClr val="tx1"/>
        </a:solidFill>
        <a:latin typeface="Times New Roman" pitchFamily="18" charset="0"/>
        <a:ea typeface="+mn-ea"/>
        <a:cs typeface="Arial" charset="0"/>
      </a:defRPr>
    </a:lvl8pPr>
    <a:lvl9pPr marL="3657600" algn="l" defTabSz="914400" rtl="0" eaLnBrk="1" latinLnBrk="0" hangingPunct="1">
      <a:defRPr sz="2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0">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9E91"/>
    <a:srgbClr val="89A8DF"/>
    <a:srgbClr val="5380D1"/>
    <a:srgbClr val="FF9933"/>
    <a:srgbClr val="FF0066"/>
    <a:srgbClr val="FF6600"/>
    <a:srgbClr val="00CCFF"/>
    <a:srgbClr val="FFCC00"/>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ferSingleView="1">
    <p:restoredLeft sz="21490" autoAdjust="0"/>
    <p:restoredTop sz="73981" autoAdjust="0"/>
  </p:normalViewPr>
  <p:slideViewPr>
    <p:cSldViewPr>
      <p:cViewPr varScale="1">
        <p:scale>
          <a:sx n="80" d="100"/>
          <a:sy n="80" d="100"/>
        </p:scale>
        <p:origin x="1720" y="176"/>
      </p:cViewPr>
      <p:guideLst>
        <p:guide orient="horz" pos="2160"/>
        <p:guide pos="2880"/>
      </p:guideLst>
    </p:cSldViewPr>
  </p:slideViewPr>
  <p:outlineViewPr>
    <p:cViewPr>
      <p:scale>
        <a:sx n="33" d="100"/>
        <a:sy n="33" d="100"/>
      </p:scale>
      <p:origin x="0" y="2395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3282" y="-366"/>
      </p:cViewPr>
      <p:guideLst>
        <p:guide orient="horz" pos="2960"/>
        <p:guide pos="2236"/>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76575" cy="4699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lvl1pPr defTabSz="942975">
              <a:defRPr sz="1200">
                <a:cs typeface="+mn-cs"/>
              </a:defRPr>
            </a:lvl1pPr>
          </a:lstStyle>
          <a:p>
            <a:pPr>
              <a:defRPr/>
            </a:pPr>
            <a:endParaRPr lang="en-US"/>
          </a:p>
        </p:txBody>
      </p:sp>
      <p:sp>
        <p:nvSpPr>
          <p:cNvPr id="49155" name="Rectangle 3"/>
          <p:cNvSpPr>
            <a:spLocks noGrp="1" noChangeArrowheads="1"/>
          </p:cNvSpPr>
          <p:nvPr>
            <p:ph type="dt" sz="quarter" idx="1"/>
          </p:nvPr>
        </p:nvSpPr>
        <p:spPr bwMode="auto">
          <a:xfrm>
            <a:off x="4022725" y="0"/>
            <a:ext cx="3076575" cy="4699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lvl1pPr algn="r" defTabSz="942975">
              <a:defRPr sz="1200">
                <a:cs typeface="+mn-cs"/>
              </a:defRPr>
            </a:lvl1pPr>
          </a:lstStyle>
          <a:p>
            <a:pPr>
              <a:defRPr/>
            </a:pPr>
            <a:endParaRPr lang="en-US"/>
          </a:p>
        </p:txBody>
      </p:sp>
      <p:sp>
        <p:nvSpPr>
          <p:cNvPr id="49156" name="Rectangle 4"/>
          <p:cNvSpPr>
            <a:spLocks noGrp="1" noChangeArrowheads="1"/>
          </p:cNvSpPr>
          <p:nvPr>
            <p:ph type="ftr" sz="quarter" idx="2"/>
          </p:nvPr>
        </p:nvSpPr>
        <p:spPr bwMode="auto">
          <a:xfrm>
            <a:off x="0" y="8928100"/>
            <a:ext cx="3076575" cy="469900"/>
          </a:xfrm>
          <a:prstGeom prst="rect">
            <a:avLst/>
          </a:prstGeom>
          <a:noFill/>
          <a:ln w="9525">
            <a:noFill/>
            <a:miter lim="800000"/>
            <a:headEnd/>
            <a:tailEnd/>
          </a:ln>
          <a:effectLst/>
        </p:spPr>
        <p:txBody>
          <a:bodyPr vert="horz" wrap="square" lIns="94253" tIns="47126" rIns="94253" bIns="47126" numCol="1" anchor="b" anchorCtr="0" compatLnSpc="1">
            <a:prstTxWarp prst="textNoShape">
              <a:avLst/>
            </a:prstTxWarp>
          </a:bodyPr>
          <a:lstStyle>
            <a:lvl1pPr defTabSz="942975">
              <a:defRPr sz="1200">
                <a:cs typeface="+mn-cs"/>
              </a:defRPr>
            </a:lvl1pPr>
          </a:lstStyle>
          <a:p>
            <a:pPr>
              <a:defRPr/>
            </a:pPr>
            <a:endParaRPr lang="en-US"/>
          </a:p>
        </p:txBody>
      </p:sp>
      <p:sp>
        <p:nvSpPr>
          <p:cNvPr id="49157" name="Rectangle 5"/>
          <p:cNvSpPr>
            <a:spLocks noGrp="1" noChangeArrowheads="1"/>
          </p:cNvSpPr>
          <p:nvPr>
            <p:ph type="sldNum" sz="quarter" idx="3"/>
          </p:nvPr>
        </p:nvSpPr>
        <p:spPr bwMode="auto">
          <a:xfrm>
            <a:off x="4022725" y="8928100"/>
            <a:ext cx="3076575" cy="469900"/>
          </a:xfrm>
          <a:prstGeom prst="rect">
            <a:avLst/>
          </a:prstGeom>
          <a:noFill/>
          <a:ln w="9525">
            <a:noFill/>
            <a:miter lim="800000"/>
            <a:headEnd/>
            <a:tailEnd/>
          </a:ln>
          <a:effectLst/>
        </p:spPr>
        <p:txBody>
          <a:bodyPr vert="horz" wrap="square" lIns="94253" tIns="47126" rIns="94253" bIns="47126" numCol="1" anchor="b" anchorCtr="0" compatLnSpc="1">
            <a:prstTxWarp prst="textNoShape">
              <a:avLst/>
            </a:prstTxWarp>
          </a:bodyPr>
          <a:lstStyle>
            <a:lvl1pPr algn="r" defTabSz="942975">
              <a:defRPr sz="1200">
                <a:cs typeface="+mn-cs"/>
              </a:defRPr>
            </a:lvl1pPr>
          </a:lstStyle>
          <a:p>
            <a:pPr>
              <a:defRPr/>
            </a:pPr>
            <a:fld id="{45A4379C-31E5-4D03-8C4D-7454F132275D}" type="slidenum">
              <a:rPr lang="en-US"/>
              <a:pPr>
                <a:defRPr/>
              </a:pPr>
              <a:t>‹#›</a:t>
            </a:fld>
            <a:endParaRPr lang="en-US"/>
          </a:p>
        </p:txBody>
      </p:sp>
    </p:spTree>
    <p:extLst>
      <p:ext uri="{BB962C8B-B14F-4D97-AF65-F5344CB8AC3E}">
        <p14:creationId xmlns:p14="http://schemas.microsoft.com/office/powerpoint/2010/main" val="3681347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4699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lvl1pPr defTabSz="942975">
              <a:defRPr sz="1200">
                <a:cs typeface="+mn-cs"/>
              </a:defRPr>
            </a:lvl1pPr>
          </a:lstStyle>
          <a:p>
            <a:pPr>
              <a:defRPr/>
            </a:pPr>
            <a:endParaRPr lang="en-US"/>
          </a:p>
        </p:txBody>
      </p:sp>
      <p:sp>
        <p:nvSpPr>
          <p:cNvPr id="4099" name="Rectangle 3"/>
          <p:cNvSpPr>
            <a:spLocks noGrp="1" noChangeArrowheads="1"/>
          </p:cNvSpPr>
          <p:nvPr>
            <p:ph type="dt" idx="1"/>
          </p:nvPr>
        </p:nvSpPr>
        <p:spPr bwMode="auto">
          <a:xfrm>
            <a:off x="4021138" y="0"/>
            <a:ext cx="3076575" cy="4699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lvl1pPr algn="r" defTabSz="942975">
              <a:defRPr sz="1200">
                <a:cs typeface="+mn-cs"/>
              </a:defRPr>
            </a:lvl1pPr>
          </a:lstStyle>
          <a:p>
            <a:pPr>
              <a:defRPr/>
            </a:pPr>
            <a:endParaRPr lang="en-US"/>
          </a:p>
        </p:txBody>
      </p:sp>
      <p:sp>
        <p:nvSpPr>
          <p:cNvPr id="66564" name="Rectangle 4"/>
          <p:cNvSpPr>
            <a:spLocks noGrp="1" noRot="1" noChangeAspect="1" noChangeArrowheads="1" noTextEdit="1"/>
          </p:cNvSpPr>
          <p:nvPr>
            <p:ph type="sldImg" idx="2"/>
          </p:nvPr>
        </p:nvSpPr>
        <p:spPr bwMode="auto">
          <a:xfrm>
            <a:off x="1200150" y="704850"/>
            <a:ext cx="4699000" cy="3524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3" y="4464050"/>
            <a:ext cx="5680075" cy="42291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926513"/>
            <a:ext cx="3076575" cy="469900"/>
          </a:xfrm>
          <a:prstGeom prst="rect">
            <a:avLst/>
          </a:prstGeom>
          <a:noFill/>
          <a:ln w="9525">
            <a:noFill/>
            <a:miter lim="800000"/>
            <a:headEnd/>
            <a:tailEnd/>
          </a:ln>
          <a:effectLst/>
        </p:spPr>
        <p:txBody>
          <a:bodyPr vert="horz" wrap="square" lIns="94253" tIns="47126" rIns="94253" bIns="47126" numCol="1" anchor="b" anchorCtr="0" compatLnSpc="1">
            <a:prstTxWarp prst="textNoShape">
              <a:avLst/>
            </a:prstTxWarp>
          </a:bodyPr>
          <a:lstStyle>
            <a:lvl1pPr defTabSz="942975">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021138" y="8926513"/>
            <a:ext cx="3076575" cy="469900"/>
          </a:xfrm>
          <a:prstGeom prst="rect">
            <a:avLst/>
          </a:prstGeom>
          <a:noFill/>
          <a:ln w="9525">
            <a:noFill/>
            <a:miter lim="800000"/>
            <a:headEnd/>
            <a:tailEnd/>
          </a:ln>
          <a:effectLst/>
        </p:spPr>
        <p:txBody>
          <a:bodyPr vert="horz" wrap="square" lIns="94253" tIns="47126" rIns="94253" bIns="47126" numCol="1" anchor="b" anchorCtr="0" compatLnSpc="1">
            <a:prstTxWarp prst="textNoShape">
              <a:avLst/>
            </a:prstTxWarp>
          </a:bodyPr>
          <a:lstStyle>
            <a:lvl1pPr algn="r" defTabSz="942975">
              <a:defRPr sz="1200">
                <a:cs typeface="+mn-cs"/>
              </a:defRPr>
            </a:lvl1pPr>
          </a:lstStyle>
          <a:p>
            <a:pPr>
              <a:defRPr/>
            </a:pPr>
            <a:fld id="{CE40889C-79C6-4DB1-9B54-675925FF0B48}" type="slidenum">
              <a:rPr lang="en-US"/>
              <a:pPr>
                <a:defRPr/>
              </a:pPr>
              <a:t>‹#›</a:t>
            </a:fld>
            <a:endParaRPr lang="en-US"/>
          </a:p>
        </p:txBody>
      </p:sp>
    </p:spTree>
    <p:extLst>
      <p:ext uri="{BB962C8B-B14F-4D97-AF65-F5344CB8AC3E}">
        <p14:creationId xmlns:p14="http://schemas.microsoft.com/office/powerpoint/2010/main" val="374361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a:t>
            </a:fld>
            <a:endParaRPr lang="en-US"/>
          </a:p>
        </p:txBody>
      </p:sp>
    </p:spTree>
    <p:extLst>
      <p:ext uri="{BB962C8B-B14F-4D97-AF65-F5344CB8AC3E}">
        <p14:creationId xmlns:p14="http://schemas.microsoft.com/office/powerpoint/2010/main" val="585064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i="0" kern="1200" dirty="0" smtClean="0">
              <a:solidFill>
                <a:schemeClr val="tx1"/>
              </a:solidFill>
              <a:effectLst/>
              <a:latin typeface="Times New Roman" pitchFamily="18" charset="0"/>
              <a:ea typeface="+mn-ea"/>
              <a:cs typeface="+mn-cs"/>
            </a:endParaRPr>
          </a:p>
          <a:p>
            <a:endParaRPr lang="en-US" sz="1400" b="0" i="0" kern="1200" dirty="0" smtClean="0">
              <a:solidFill>
                <a:schemeClr val="tx1"/>
              </a:solidFill>
              <a:effectLst/>
              <a:latin typeface="Times New Roman" pitchFamily="18" charset="0"/>
              <a:ea typeface="+mn-ea"/>
              <a:cs typeface="+mn-cs"/>
            </a:endParaRPr>
          </a:p>
          <a:p>
            <a:endParaRPr lang="en-US" sz="1400" b="0" i="0" kern="1200" dirty="0" smtClean="0">
              <a:solidFill>
                <a:schemeClr val="tx1"/>
              </a:solidFill>
              <a:effectLst/>
              <a:latin typeface="Times New Roman" pitchFamily="18" charset="0"/>
              <a:ea typeface="+mn-ea"/>
              <a:cs typeface="+mn-cs"/>
            </a:endParaRPr>
          </a:p>
          <a:p>
            <a:endParaRPr lang="en-US" sz="1400" b="0" i="0" kern="1200" dirty="0" smtClean="0">
              <a:solidFill>
                <a:schemeClr val="tx1"/>
              </a:solidFill>
              <a:effectLst/>
              <a:latin typeface="Times New Roman" pitchFamily="18" charset="0"/>
              <a:ea typeface="+mn-ea"/>
              <a:cs typeface="+mn-cs"/>
            </a:endParaRPr>
          </a:p>
          <a:p>
            <a:r>
              <a:rPr lang="en-US" sz="1400" b="0" i="0" kern="1200" dirty="0" smtClean="0">
                <a:solidFill>
                  <a:schemeClr val="tx1"/>
                </a:solidFill>
                <a:effectLst/>
                <a:latin typeface="Times New Roman" pitchFamily="18" charset="0"/>
                <a:ea typeface="+mn-ea"/>
                <a:cs typeface="+mn-cs"/>
              </a:rPr>
              <a:t>	</a:t>
            </a:r>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10</a:t>
            </a:fld>
            <a:endParaRPr lang="en-US"/>
          </a:p>
        </p:txBody>
      </p:sp>
    </p:spTree>
    <p:extLst>
      <p:ext uri="{BB962C8B-B14F-4D97-AF65-F5344CB8AC3E}">
        <p14:creationId xmlns:p14="http://schemas.microsoft.com/office/powerpoint/2010/main" val="1749079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11</a:t>
            </a:fld>
            <a:endParaRPr lang="en-US"/>
          </a:p>
        </p:txBody>
      </p:sp>
    </p:spTree>
    <p:extLst>
      <p:ext uri="{BB962C8B-B14F-4D97-AF65-F5344CB8AC3E}">
        <p14:creationId xmlns:p14="http://schemas.microsoft.com/office/powerpoint/2010/main" val="1416395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	</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12</a:t>
            </a:fld>
            <a:endParaRPr lang="en-US"/>
          </a:p>
        </p:txBody>
      </p:sp>
    </p:spTree>
    <p:extLst>
      <p:ext uri="{BB962C8B-B14F-4D97-AF65-F5344CB8AC3E}">
        <p14:creationId xmlns:p14="http://schemas.microsoft.com/office/powerpoint/2010/main" val="78414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13</a:t>
            </a:fld>
            <a:endParaRPr lang="en-US"/>
          </a:p>
        </p:txBody>
      </p:sp>
    </p:spTree>
    <p:extLst>
      <p:ext uri="{BB962C8B-B14F-4D97-AF65-F5344CB8AC3E}">
        <p14:creationId xmlns:p14="http://schemas.microsoft.com/office/powerpoint/2010/main" val="757668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14</a:t>
            </a:fld>
            <a:endParaRPr lang="en-US"/>
          </a:p>
        </p:txBody>
      </p:sp>
    </p:spTree>
    <p:extLst>
      <p:ext uri="{BB962C8B-B14F-4D97-AF65-F5344CB8AC3E}">
        <p14:creationId xmlns:p14="http://schemas.microsoft.com/office/powerpoint/2010/main" val="1089506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15</a:t>
            </a:fld>
            <a:endParaRPr lang="en-US"/>
          </a:p>
        </p:txBody>
      </p:sp>
    </p:spTree>
    <p:extLst>
      <p:ext uri="{BB962C8B-B14F-4D97-AF65-F5344CB8AC3E}">
        <p14:creationId xmlns:p14="http://schemas.microsoft.com/office/powerpoint/2010/main" val="350430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16</a:t>
            </a:fld>
            <a:endParaRPr lang="en-US"/>
          </a:p>
        </p:txBody>
      </p:sp>
    </p:spTree>
    <p:extLst>
      <p:ext uri="{BB962C8B-B14F-4D97-AF65-F5344CB8AC3E}">
        <p14:creationId xmlns:p14="http://schemas.microsoft.com/office/powerpoint/2010/main" val="873096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17</a:t>
            </a:fld>
            <a:endParaRPr lang="en-US"/>
          </a:p>
        </p:txBody>
      </p:sp>
    </p:spTree>
    <p:extLst>
      <p:ext uri="{BB962C8B-B14F-4D97-AF65-F5344CB8AC3E}">
        <p14:creationId xmlns:p14="http://schemas.microsoft.com/office/powerpoint/2010/main" val="987758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18</a:t>
            </a:fld>
            <a:endParaRPr lang="en-US"/>
          </a:p>
        </p:txBody>
      </p:sp>
    </p:spTree>
    <p:extLst>
      <p:ext uri="{BB962C8B-B14F-4D97-AF65-F5344CB8AC3E}">
        <p14:creationId xmlns:p14="http://schemas.microsoft.com/office/powerpoint/2010/main" val="980948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19</a:t>
            </a:fld>
            <a:endParaRPr lang="en-US"/>
          </a:p>
        </p:txBody>
      </p:sp>
    </p:spTree>
    <p:extLst>
      <p:ext uri="{BB962C8B-B14F-4D97-AF65-F5344CB8AC3E}">
        <p14:creationId xmlns:p14="http://schemas.microsoft.com/office/powerpoint/2010/main" val="1084711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2</a:t>
            </a:fld>
            <a:endParaRPr lang="en-US"/>
          </a:p>
        </p:txBody>
      </p:sp>
    </p:spTree>
    <p:extLst>
      <p:ext uri="{BB962C8B-B14F-4D97-AF65-F5344CB8AC3E}">
        <p14:creationId xmlns:p14="http://schemas.microsoft.com/office/powerpoint/2010/main" val="794811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20</a:t>
            </a:fld>
            <a:endParaRPr lang="en-US"/>
          </a:p>
        </p:txBody>
      </p:sp>
    </p:spTree>
    <p:extLst>
      <p:ext uri="{BB962C8B-B14F-4D97-AF65-F5344CB8AC3E}">
        <p14:creationId xmlns:p14="http://schemas.microsoft.com/office/powerpoint/2010/main" val="9945499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21</a:t>
            </a:fld>
            <a:endParaRPr lang="en-US"/>
          </a:p>
        </p:txBody>
      </p:sp>
    </p:spTree>
    <p:extLst>
      <p:ext uri="{BB962C8B-B14F-4D97-AF65-F5344CB8AC3E}">
        <p14:creationId xmlns:p14="http://schemas.microsoft.com/office/powerpoint/2010/main" val="315782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22</a:t>
            </a:fld>
            <a:endParaRPr lang="en-US"/>
          </a:p>
        </p:txBody>
      </p:sp>
    </p:spTree>
    <p:extLst>
      <p:ext uri="{BB962C8B-B14F-4D97-AF65-F5344CB8AC3E}">
        <p14:creationId xmlns:p14="http://schemas.microsoft.com/office/powerpoint/2010/main" val="13025785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23</a:t>
            </a:fld>
            <a:endParaRPr lang="en-US"/>
          </a:p>
        </p:txBody>
      </p:sp>
    </p:spTree>
    <p:extLst>
      <p:ext uri="{BB962C8B-B14F-4D97-AF65-F5344CB8AC3E}">
        <p14:creationId xmlns:p14="http://schemas.microsoft.com/office/powerpoint/2010/main" val="1482793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3</a:t>
            </a:fld>
            <a:endParaRPr lang="en-US"/>
          </a:p>
        </p:txBody>
      </p:sp>
    </p:spTree>
    <p:extLst>
      <p:ext uri="{BB962C8B-B14F-4D97-AF65-F5344CB8AC3E}">
        <p14:creationId xmlns:p14="http://schemas.microsoft.com/office/powerpoint/2010/main" val="214107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4</a:t>
            </a:fld>
            <a:endParaRPr lang="en-US"/>
          </a:p>
        </p:txBody>
      </p:sp>
    </p:spTree>
    <p:extLst>
      <p:ext uri="{BB962C8B-B14F-4D97-AF65-F5344CB8AC3E}">
        <p14:creationId xmlns:p14="http://schemas.microsoft.com/office/powerpoint/2010/main" val="140016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5</a:t>
            </a:fld>
            <a:endParaRPr lang="en-US"/>
          </a:p>
        </p:txBody>
      </p:sp>
    </p:spTree>
    <p:extLst>
      <p:ext uri="{BB962C8B-B14F-4D97-AF65-F5344CB8AC3E}">
        <p14:creationId xmlns:p14="http://schemas.microsoft.com/office/powerpoint/2010/main" val="420784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6</a:t>
            </a:fld>
            <a:endParaRPr lang="en-US"/>
          </a:p>
        </p:txBody>
      </p:sp>
    </p:spTree>
    <p:extLst>
      <p:ext uri="{BB962C8B-B14F-4D97-AF65-F5344CB8AC3E}">
        <p14:creationId xmlns:p14="http://schemas.microsoft.com/office/powerpoint/2010/main" val="1929526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7</a:t>
            </a:fld>
            <a:endParaRPr lang="en-US"/>
          </a:p>
        </p:txBody>
      </p:sp>
    </p:spTree>
    <p:extLst>
      <p:ext uri="{BB962C8B-B14F-4D97-AF65-F5344CB8AC3E}">
        <p14:creationId xmlns:p14="http://schemas.microsoft.com/office/powerpoint/2010/main" val="940050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8</a:t>
            </a:fld>
            <a:endParaRPr lang="en-US"/>
          </a:p>
        </p:txBody>
      </p:sp>
    </p:spTree>
    <p:extLst>
      <p:ext uri="{BB962C8B-B14F-4D97-AF65-F5344CB8AC3E}">
        <p14:creationId xmlns:p14="http://schemas.microsoft.com/office/powerpoint/2010/main" val="223741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40889C-79C6-4DB1-9B54-675925FF0B48}" type="slidenum">
              <a:rPr lang="en-US" smtClean="0"/>
              <a:pPr>
                <a:defRPr/>
              </a:pPr>
              <a:t>9</a:t>
            </a:fld>
            <a:endParaRPr lang="en-US"/>
          </a:p>
        </p:txBody>
      </p:sp>
    </p:spTree>
    <p:extLst>
      <p:ext uri="{BB962C8B-B14F-4D97-AF65-F5344CB8AC3E}">
        <p14:creationId xmlns:p14="http://schemas.microsoft.com/office/powerpoint/2010/main" val="69170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2"/>
          <p:cNvSpPr>
            <a:spLocks noGrp="1" noChangeArrowheads="1"/>
          </p:cNvSpPr>
          <p:nvPr>
            <p:ph type="ctrTitle" hasCustomPrompt="1"/>
          </p:nvPr>
        </p:nvSpPr>
        <p:spPr>
          <a:xfrm>
            <a:off x="2286000" y="1752600"/>
            <a:ext cx="4572000" cy="708024"/>
          </a:xfrm>
          <a:effectLst/>
        </p:spPr>
        <p:txBody>
          <a:bodyPr/>
          <a:lstStyle>
            <a:lvl1pPr marL="0" marR="0" indent="0" defTabSz="914400" rtl="0" eaLnBrk="1" fontAlgn="base" latinLnBrk="0" hangingPunct="1">
              <a:lnSpc>
                <a:spcPct val="100000"/>
              </a:lnSpc>
              <a:spcBef>
                <a:spcPct val="0"/>
              </a:spcBef>
              <a:spcAft>
                <a:spcPct val="0"/>
              </a:spcAft>
              <a:tabLst/>
              <a:defRPr sz="3600" b="1">
                <a:solidFill>
                  <a:schemeClr val="tx1"/>
                </a:solidFill>
                <a:latin typeface="+mj-lt"/>
                <a:cs typeface="Arial" pitchFamily="34" charset="0"/>
              </a:defRPr>
            </a:lvl1pPr>
          </a:lstStyle>
          <a:p>
            <a:pPr marL="0" marR="0" lvl="0" indent="0" defTabSz="914400" rtl="0" eaLnBrk="1" fontAlgn="base" latinLnBrk="0" hangingPunct="1">
              <a:lnSpc>
                <a:spcPct val="100000"/>
              </a:lnSpc>
              <a:spcBef>
                <a:spcPct val="0"/>
              </a:spcBef>
              <a:spcAft>
                <a:spcPct val="0"/>
              </a:spcAft>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Arial" charset="0"/>
              </a:rPr>
              <a:t>Title of Talk</a:t>
            </a:r>
          </a:p>
        </p:txBody>
      </p:sp>
      <p:sp>
        <p:nvSpPr>
          <p:cNvPr id="5" name="TextBox 6"/>
          <p:cNvSpPr txBox="1">
            <a:spLocks noChangeArrowheads="1"/>
          </p:cNvSpPr>
          <p:nvPr userDrawn="1"/>
        </p:nvSpPr>
        <p:spPr bwMode="auto">
          <a:xfrm>
            <a:off x="6959600" y="3505200"/>
            <a:ext cx="2032000" cy="646113"/>
          </a:xfrm>
          <a:prstGeom prst="rect">
            <a:avLst/>
          </a:prstGeom>
          <a:noFill/>
          <a:ln w="9525">
            <a:noFill/>
            <a:miter lim="800000"/>
            <a:headEnd/>
            <a:tailEnd/>
          </a:ln>
        </p:spPr>
        <p:txBody>
          <a:bodyPr wrap="none">
            <a:spAutoFit/>
          </a:bodyPr>
          <a:lstStyle/>
          <a:p>
            <a:pPr algn="ctr" eaLnBrk="0" hangingPunct="0">
              <a:defRPr/>
            </a:pPr>
            <a:r>
              <a:rPr lang="en-US" sz="1800" b="1" dirty="0">
                <a:solidFill>
                  <a:srgbClr val="FFFFFF"/>
                </a:solidFill>
                <a:effectLst>
                  <a:outerShdw blurRad="38100" dist="38100" dir="2700000" algn="tl">
                    <a:srgbClr val="000000">
                      <a:alpha val="43137"/>
                    </a:srgbClr>
                  </a:outerShdw>
                </a:effectLst>
                <a:cs typeface="Times New Roman" pitchFamily="18" charset="0"/>
              </a:rPr>
              <a:t>Harvard Medical </a:t>
            </a:r>
          </a:p>
          <a:p>
            <a:pPr algn="ctr" eaLnBrk="0" hangingPunct="0">
              <a:defRPr/>
            </a:pPr>
            <a:r>
              <a:rPr lang="en-US" sz="1800" b="1" dirty="0">
                <a:solidFill>
                  <a:srgbClr val="FFFFFF"/>
                </a:solidFill>
                <a:effectLst>
                  <a:outerShdw blurRad="38100" dist="38100" dir="2700000" algn="tl">
                    <a:srgbClr val="000000">
                      <a:alpha val="43137"/>
                    </a:srgbClr>
                  </a:outerShdw>
                </a:effectLst>
                <a:cs typeface="Times New Roman" pitchFamily="18" charset="0"/>
              </a:rPr>
              <a:t>School</a:t>
            </a:r>
          </a:p>
        </p:txBody>
      </p:sp>
      <p:pic>
        <p:nvPicPr>
          <p:cNvPr id="6"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7600" y="3417888"/>
            <a:ext cx="7366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519113" y="4724400"/>
            <a:ext cx="8077200" cy="1006475"/>
          </a:xfrm>
          <a:prstGeom prst="rect">
            <a:avLst/>
          </a:prstGeom>
          <a:noFill/>
        </p:spPr>
        <p:txBody>
          <a:bodyPr>
            <a:spAutoFit/>
          </a:bodyPr>
          <a:lstStyle/>
          <a:p>
            <a:pPr algn="ctr" eaLnBrk="0" hangingPunct="0">
              <a:spcBef>
                <a:spcPct val="30000"/>
              </a:spcBef>
              <a:defRPr/>
            </a:pPr>
            <a:r>
              <a:rPr lang="en-US" sz="1800" b="1" dirty="0">
                <a:solidFill>
                  <a:prstClr val="white"/>
                </a:solidFill>
                <a:latin typeface="Arial" pitchFamily="34" charset="0"/>
                <a:cs typeface="+mn-cs"/>
              </a:rPr>
              <a:t>Chairman, PERFUSE Study Group</a:t>
            </a:r>
          </a:p>
          <a:p>
            <a:pPr algn="ctr" eaLnBrk="0" hangingPunct="0">
              <a:spcBef>
                <a:spcPct val="30000"/>
              </a:spcBef>
              <a:defRPr/>
            </a:pPr>
            <a:r>
              <a:rPr lang="en-US" sz="1800" b="1" dirty="0">
                <a:solidFill>
                  <a:prstClr val="white"/>
                </a:solidFill>
                <a:latin typeface="Arial" pitchFamily="34" charset="0"/>
                <a:cs typeface="+mn-cs"/>
              </a:rPr>
              <a:t>Founder and Chairman, </a:t>
            </a:r>
            <a:r>
              <a:rPr lang="en-US" sz="1800" b="1" dirty="0" err="1">
                <a:solidFill>
                  <a:prstClr val="white"/>
                </a:solidFill>
                <a:latin typeface="Arial" pitchFamily="34" charset="0"/>
                <a:cs typeface="+mn-cs"/>
              </a:rPr>
              <a:t>WikiDoc</a:t>
            </a:r>
            <a:r>
              <a:rPr lang="en-US" sz="1800" b="1" dirty="0">
                <a:solidFill>
                  <a:prstClr val="white"/>
                </a:solidFill>
                <a:latin typeface="Arial" pitchFamily="34" charset="0"/>
                <a:cs typeface="+mn-cs"/>
              </a:rPr>
              <a:t> &amp; </a:t>
            </a:r>
            <a:r>
              <a:rPr lang="en-US" sz="1800" b="1" dirty="0" err="1">
                <a:solidFill>
                  <a:prstClr val="white"/>
                </a:solidFill>
                <a:latin typeface="Arial" pitchFamily="34" charset="0"/>
                <a:cs typeface="+mn-cs"/>
              </a:rPr>
              <a:t>WikiPatient</a:t>
            </a:r>
            <a:r>
              <a:rPr lang="en-US" sz="1800" b="1" dirty="0">
                <a:solidFill>
                  <a:prstClr val="white"/>
                </a:solidFill>
                <a:latin typeface="Arial" pitchFamily="34" charset="0"/>
                <a:cs typeface="+mn-cs"/>
              </a:rPr>
              <a:t>, The World’s Open Source Textbook of Medicine Viewed 896 Million Times A Year</a:t>
            </a:r>
          </a:p>
        </p:txBody>
      </p:sp>
      <p:sp>
        <p:nvSpPr>
          <p:cNvPr id="10" name="TextBox 9"/>
          <p:cNvSpPr txBox="1"/>
          <p:nvPr userDrawn="1"/>
        </p:nvSpPr>
        <p:spPr>
          <a:xfrm>
            <a:off x="609600" y="3579346"/>
            <a:ext cx="5492750" cy="523220"/>
          </a:xfrm>
          <a:prstGeom prst="rect">
            <a:avLst/>
          </a:prstGeom>
          <a:noFill/>
          <a:effectLst>
            <a:outerShdw dist="27940" dir="3804000" algn="ctr" rotWithShape="0">
              <a:srgbClr val="000000"/>
            </a:outerShdw>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rgbClr val="FF9021"/>
                </a:solidFill>
                <a:effectLst>
                  <a:outerShdw blurRad="38100" dist="38100" dir="2700000" algn="tl">
                    <a:srgbClr val="000000">
                      <a:alpha val="43137"/>
                    </a:srgbClr>
                  </a:outerShdw>
                </a:effectLst>
                <a:uLnTx/>
                <a:uFillTx/>
                <a:latin typeface="+mj-lt"/>
                <a:ea typeface="+mn-ea"/>
                <a:cs typeface="Arial" charset="0"/>
              </a:rPr>
              <a:t>C. Michael Gibson, M.S., M.D.</a:t>
            </a:r>
          </a:p>
        </p:txBody>
      </p:sp>
    </p:spTree>
    <p:extLst>
      <p:ext uri="{BB962C8B-B14F-4D97-AF65-F5344CB8AC3E}">
        <p14:creationId xmlns:p14="http://schemas.microsoft.com/office/powerpoint/2010/main" val="1633887468"/>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ctr">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0334843"/>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4121898"/>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63513"/>
            <a:ext cx="2151063" cy="56784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7975" y="163513"/>
            <a:ext cx="6302375" cy="5678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9178"/>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990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0"/>
            <a:ext cx="4225925"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86300" y="1447800"/>
            <a:ext cx="4227513"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307975" y="4165600"/>
            <a:ext cx="4225925" cy="231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86300" y="4165600"/>
            <a:ext cx="4227513" cy="231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9933904"/>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22592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Media Placeholder 3"/>
          <p:cNvSpPr>
            <a:spLocks noGrp="1"/>
          </p:cNvSpPr>
          <p:nvPr>
            <p:ph type="media" sz="half" idx="2"/>
          </p:nvPr>
        </p:nvSpPr>
        <p:spPr>
          <a:xfrm>
            <a:off x="4686300" y="1447800"/>
            <a:ext cx="4227513" cy="4114800"/>
          </a:xfrm>
        </p:spPr>
        <p:txBody>
          <a:bodyPr/>
          <a:lstStyle/>
          <a:p>
            <a:pPr lvl="0"/>
            <a:r>
              <a:rPr lang="en-US" noProof="0" smtClean="0"/>
              <a:t>Click icon to add media</a:t>
            </a:r>
            <a:endParaRPr lang="en-US" noProof="0" dirty="0"/>
          </a:p>
        </p:txBody>
      </p:sp>
      <p:pic>
        <p:nvPicPr>
          <p:cNvPr id="5"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0303742"/>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90600"/>
          </a:xfrm>
        </p:spPr>
        <p:txBody>
          <a:bodyPr/>
          <a:lstStyle/>
          <a:p>
            <a:r>
              <a:rPr lang="en-US" smtClean="0"/>
              <a:t>Click to edit Master title style</a:t>
            </a:r>
            <a:endParaRPr lang="en-US" dirty="0"/>
          </a:p>
        </p:txBody>
      </p:sp>
      <p:sp>
        <p:nvSpPr>
          <p:cNvPr id="3" name="Chart Placeholder 2"/>
          <p:cNvSpPr>
            <a:spLocks noGrp="1"/>
          </p:cNvSpPr>
          <p:nvPr>
            <p:ph type="chart" idx="1"/>
          </p:nvPr>
        </p:nvSpPr>
        <p:spPr>
          <a:xfrm>
            <a:off x="307975" y="1447800"/>
            <a:ext cx="8605838" cy="4394200"/>
          </a:xfrm>
        </p:spPr>
        <p:txBody>
          <a:bodyPr/>
          <a:lstStyle/>
          <a:p>
            <a:pPr lvl="0"/>
            <a:r>
              <a:rPr lang="en-US" noProof="0" smtClean="0"/>
              <a:t>Click icon to add chart</a:t>
            </a:r>
            <a:endParaRPr lang="en-US" noProof="0" dirty="0"/>
          </a:p>
        </p:txBody>
      </p:sp>
      <p:pic>
        <p:nvPicPr>
          <p:cNvPr id="4"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8690122"/>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7975" y="1447800"/>
            <a:ext cx="8531226" cy="4775200"/>
          </a:xfrm>
        </p:spPr>
        <p:txBody>
          <a:bodyPr/>
          <a:lstStyle>
            <a:lvl1pPr>
              <a:tabLst>
                <a:tab pos="8404225" algn="l"/>
              </a:tabLs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0262897"/>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7975" y="1447800"/>
            <a:ext cx="8605838" cy="4394200"/>
          </a:xfrm>
        </p:spPr>
        <p:txBody>
          <a:bodyPr/>
          <a:lstStyle/>
          <a:p>
            <a:pPr lvl="0"/>
            <a:r>
              <a:rPr lang="en-US" noProof="0" smtClean="0"/>
              <a:t>Click icon to add table</a:t>
            </a:r>
            <a:endParaRPr lang="en-US" noProof="0"/>
          </a:p>
        </p:txBody>
      </p:sp>
      <p:pic>
        <p:nvPicPr>
          <p:cNvPr id="4"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9473409"/>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7975" y="1447800"/>
            <a:ext cx="4225925"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hart Placeholder 3"/>
          <p:cNvSpPr>
            <a:spLocks noGrp="1"/>
          </p:cNvSpPr>
          <p:nvPr>
            <p:ph type="chart" sz="half" idx="2"/>
          </p:nvPr>
        </p:nvSpPr>
        <p:spPr>
          <a:xfrm>
            <a:off x="4686300" y="1447800"/>
            <a:ext cx="4227513" cy="4724400"/>
          </a:xfrm>
        </p:spPr>
        <p:txBody>
          <a:bodyPr/>
          <a:lstStyle/>
          <a:p>
            <a:pPr lvl="0"/>
            <a:r>
              <a:rPr lang="en-US" noProof="0" smtClean="0"/>
              <a:t>Click icon to add chart</a:t>
            </a:r>
            <a:endParaRPr lang="en-US" noProof="0" dirty="0"/>
          </a:p>
        </p:txBody>
      </p:sp>
      <p:pic>
        <p:nvPicPr>
          <p:cNvPr id="5"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768065"/>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1" cy="9906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307975" y="1447800"/>
            <a:ext cx="4225925" cy="4394200"/>
          </a:xfrm>
        </p:spPr>
        <p:txBody>
          <a:bodyPr/>
          <a:lstStyle>
            <a:lvl1pPr>
              <a:defRPr sz="2400"/>
            </a:lvl1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86300" y="1447800"/>
            <a:ext cx="4227513" cy="2133600"/>
          </a:xfrm>
        </p:spPr>
        <p:txBody>
          <a:bodyPr/>
          <a:lstStyle>
            <a:lvl1pPr>
              <a:defRPr sz="24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4686300" y="3733800"/>
            <a:ext cx="4227513" cy="2108200"/>
          </a:xfrm>
        </p:spPr>
        <p:txBody>
          <a:bodyPr/>
          <a:lstStyle>
            <a:lvl1pPr>
              <a:defRPr sz="24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3917600"/>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1" y="1473200"/>
            <a:ext cx="8534400" cy="4394200"/>
          </a:xfrm>
        </p:spPr>
        <p:txBody>
          <a:bodyPr/>
          <a:lstStyle>
            <a:lvl1pPr>
              <a:spcBef>
                <a:spcPts val="2400"/>
              </a:spcBef>
              <a:spcAft>
                <a:spcPts val="0"/>
              </a:spcAft>
              <a:defRPr/>
            </a:lvl1pPr>
            <a:lvl2pPr>
              <a:spcBef>
                <a:spcPts val="2400"/>
              </a:spcBef>
              <a:spcAft>
                <a:spcPts val="0"/>
              </a:spcAft>
              <a:defRPr/>
            </a:lvl2pPr>
            <a:lvl3pPr>
              <a:spcBef>
                <a:spcPts val="2400"/>
              </a:spcBef>
              <a:spcAft>
                <a:spcPts val="0"/>
              </a:spcAft>
              <a:defRPr/>
            </a:lvl3pPr>
            <a:lvl4pPr>
              <a:spcBef>
                <a:spcPts val="2400"/>
              </a:spcBef>
              <a:spcAft>
                <a:spcPts val="0"/>
              </a:spcAft>
              <a:defRPr/>
            </a:lvl4pPr>
            <a:lvl5pPr>
              <a:spcBef>
                <a:spcPts val="24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23193494"/>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09013" cy="4394200"/>
          </a:xfrm>
        </p:spPr>
        <p:txBody>
          <a:bodyPr/>
          <a:lstStyle>
            <a:lvl1pPr>
              <a:defRPr sz="2400">
                <a:latin typeface="Arial" pitchFamily="34" charset="0"/>
              </a:defRPr>
            </a:lvl1pPr>
            <a:lvl2pPr marL="914400" indent="-457200">
              <a:defRPr sz="2000">
                <a:latin typeface="Arial" pitchFamily="34" charset="0"/>
              </a:defRPr>
            </a:lvl2pPr>
            <a:lvl3pPr marL="1147763" indent="-233363">
              <a:defRPr sz="1800">
                <a:latin typeface="Arial" pitchFamily="34" charset="0"/>
              </a:defRPr>
            </a:lvl3pPr>
            <a:lvl4pPr marL="1368425" indent="-228600">
              <a:buFont typeface="Wingdings" pitchFamily="2" charset="2"/>
              <a:buChar char="§"/>
              <a:defRPr sz="1800">
                <a:latin typeface="Arial" pitchFamily="34" charset="0"/>
              </a:defRPr>
            </a:lvl4pPr>
            <a:lvl5pPr marL="1603375" indent="-228600">
              <a:buFont typeface="Courier New" pitchFamily="49" charset="0"/>
              <a:buChar char="o"/>
              <a:tabLst>
                <a:tab pos="176213" algn="l"/>
                <a:tab pos="1546225" algn="l"/>
              </a:tabLst>
              <a:defRPr sz="1800">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dirty="0"/>
          </a:p>
        </p:txBody>
      </p:sp>
      <p:sp>
        <p:nvSpPr>
          <p:cNvPr id="5" name="Slide Number Placeholder 4"/>
          <p:cNvSpPr>
            <a:spLocks noGrp="1" noChangeArrowheads="1"/>
          </p:cNvSpPr>
          <p:nvPr>
            <p:ph type="sldNum" sz="quarter" idx="11"/>
          </p:nvPr>
        </p:nvSpPr>
        <p:spPr>
          <a:xfrm>
            <a:off x="6553200" y="6248400"/>
            <a:ext cx="1905000" cy="457200"/>
          </a:xfrm>
          <a:prstGeom prst="rect">
            <a:avLst/>
          </a:prstGeom>
        </p:spPr>
        <p:txBody>
          <a:bodyPr/>
          <a:lstStyle>
            <a:lvl1pPr>
              <a:defRPr/>
            </a:lvl1pPr>
          </a:lstStyle>
          <a:p>
            <a:pPr>
              <a:defRPr/>
            </a:pPr>
            <a:fld id="{ED17EE9B-DCF2-48D2-9A62-93CC3EBE995F}" type="slidenum">
              <a:rPr lang="en-US"/>
              <a:pPr>
                <a:defRPr/>
              </a:pPr>
              <a:t>‹#›</a:t>
            </a:fld>
            <a:endParaRPr lang="en-US" dirty="0"/>
          </a:p>
        </p:txBody>
      </p:sp>
      <p:pic>
        <p:nvPicPr>
          <p:cNvPr id="6"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34616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Slide Number Placeholder 4"/>
          <p:cNvSpPr>
            <a:spLocks noGrp="1" noChangeArrowheads="1"/>
          </p:cNvSpPr>
          <p:nvPr>
            <p:ph type="sldNum" sz="quarter" idx="11"/>
          </p:nvPr>
        </p:nvSpPr>
        <p:spPr>
          <a:xfrm>
            <a:off x="6553200" y="6248400"/>
            <a:ext cx="1905000" cy="457200"/>
          </a:xfrm>
          <a:prstGeom prst="rect">
            <a:avLst/>
          </a:prstGeom>
        </p:spPr>
        <p:txBody>
          <a:bodyPr/>
          <a:lstStyle>
            <a:lvl1pPr>
              <a:defRPr/>
            </a:lvl1pPr>
          </a:lstStyle>
          <a:p>
            <a:pPr>
              <a:defRPr/>
            </a:pPr>
            <a:fld id="{FAE6C9D2-9C0E-4159-917C-32DFF8F47685}" type="slidenum">
              <a:rPr lang="en-US"/>
              <a:pPr>
                <a:defRPr/>
              </a:pPr>
              <a:t>‹#›</a:t>
            </a:fld>
            <a:endParaRPr lang="en-US" dirty="0"/>
          </a:p>
        </p:txBody>
      </p:sp>
      <p:pic>
        <p:nvPicPr>
          <p:cNvPr id="6"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330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1" y="1473200"/>
            <a:ext cx="8534400" cy="4394200"/>
          </a:xfrm>
        </p:spPr>
        <p:txBody>
          <a:bodyPr/>
          <a:lstStyle>
            <a:lvl1pPr>
              <a:spcBef>
                <a:spcPts val="2400"/>
              </a:spcBef>
              <a:spcAft>
                <a:spcPts val="0"/>
              </a:spcAft>
              <a:defRPr/>
            </a:lvl1pPr>
            <a:lvl2pPr>
              <a:spcBef>
                <a:spcPts val="2400"/>
              </a:spcBef>
              <a:spcAft>
                <a:spcPts val="0"/>
              </a:spcAft>
              <a:defRPr/>
            </a:lvl2pPr>
            <a:lvl3pPr>
              <a:spcBef>
                <a:spcPts val="2400"/>
              </a:spcBef>
              <a:spcAft>
                <a:spcPts val="0"/>
              </a:spcAft>
              <a:defRPr/>
            </a:lvl3pPr>
            <a:lvl4pPr>
              <a:spcBef>
                <a:spcPts val="2400"/>
              </a:spcBef>
              <a:spcAft>
                <a:spcPts val="0"/>
              </a:spcAft>
              <a:defRPr/>
            </a:lvl4pPr>
            <a:lvl5pPr>
              <a:spcBef>
                <a:spcPts val="24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1242573"/>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lstStyle>
            <a:lvl1pPr algn="ctr">
              <a:defRPr sz="4000" b="1" cap="all"/>
            </a:lvl1pPr>
          </a:lstStyle>
          <a:p>
            <a:r>
              <a:rPr lang="en-US" smtClean="0"/>
              <a:t>Click to edit Master title style</a:t>
            </a:r>
            <a:endParaRPr lang="en-US" dirty="0"/>
          </a:p>
        </p:txBody>
      </p:sp>
      <p:pic>
        <p:nvPicPr>
          <p:cNvPr id="3"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6729393"/>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4111625" cy="41148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86301" y="1524000"/>
            <a:ext cx="4152899" cy="41148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315585"/>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17637"/>
            <a:ext cx="4040188" cy="639762"/>
          </a:xfrm>
        </p:spPr>
        <p:txBody>
          <a:bodyPr anchor="b"/>
          <a:lstStyle>
            <a:lvl1pPr marL="0" indent="0" algn="ctr">
              <a:buNone/>
              <a:defRPr sz="2400" b="1">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03437"/>
            <a:ext cx="4038600" cy="4373563"/>
          </a:xfrm>
        </p:spPr>
        <p:txBody>
          <a:bodyPr/>
          <a:lstStyle>
            <a:lvl1pPr>
              <a:defRPr sz="24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141763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0" y="2103437"/>
            <a:ext cx="4038600" cy="4373563"/>
          </a:xfrm>
        </p:spPr>
        <p:txBody>
          <a:bodyPr/>
          <a:lstStyle>
            <a:lvl1pPr>
              <a:defRPr sz="24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5512300"/>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pic>
        <p:nvPicPr>
          <p:cNvPr id="3"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7717254"/>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39254"/>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990600"/>
          </a:xfrm>
        </p:spPr>
        <p:txBody>
          <a:bodyPr anchor="ctr"/>
          <a:lstStyle>
            <a:lvl1pPr algn="ctr">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2097872"/>
      </p:ext>
    </p:extLst>
  </p:cSld>
  <p:clrMapOvr>
    <a:masterClrMapping/>
  </p:clrMapOvr>
  <p:transition advClick="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chemeClr val="bg2"/>
            </a:gs>
            <a:gs pos="55000">
              <a:srgbClr val="002060"/>
            </a:gs>
            <a:gs pos="75000">
              <a:schemeClr val="bg2"/>
            </a:gs>
          </a:gsLst>
          <a:lin ang="18900000" scaled="1"/>
          <a:tileRect/>
        </a:gradFill>
        <a:effectLst/>
      </p:bgPr>
    </p:bg>
    <p:spTree>
      <p:nvGrpSpPr>
        <p:cNvPr id="1" name=""/>
        <p:cNvGrpSpPr/>
        <p:nvPr/>
      </p:nvGrpSpPr>
      <p:grpSpPr>
        <a:xfrm>
          <a:off x="0" y="0"/>
          <a:ext cx="0" cy="0"/>
          <a:chOff x="0" y="0"/>
          <a:chExt cx="0" cy="0"/>
        </a:xfrm>
      </p:grpSpPr>
      <p:sp>
        <p:nvSpPr>
          <p:cNvPr id="8" name="Rectangle 7"/>
          <p:cNvSpPr/>
          <p:nvPr/>
        </p:nvSpPr>
        <p:spPr bwMode="auto">
          <a:xfrm>
            <a:off x="0" y="0"/>
            <a:ext cx="9144000" cy="997527"/>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5400000" scaled="1"/>
            <a:tileRect/>
          </a:gra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anchor="ctr">
            <a:spAutoFit/>
          </a:bodyPr>
          <a:lstStyle/>
          <a:p>
            <a:pPr eaLnBrk="0" hangingPunct="0">
              <a:spcBef>
                <a:spcPct val="30000"/>
              </a:spcBef>
              <a:defRPr/>
            </a:pPr>
            <a:endParaRPr lang="en-US" sz="1800" b="1">
              <a:solidFill>
                <a:prstClr val="white"/>
              </a:solidFill>
            </a:endParaRPr>
          </a:p>
        </p:txBody>
      </p:sp>
      <p:sp>
        <p:nvSpPr>
          <p:cNvPr id="1026" name="Rectangle 2"/>
          <p:cNvSpPr>
            <a:spLocks noGrp="1" noChangeArrowheads="1"/>
          </p:cNvSpPr>
          <p:nvPr>
            <p:ph type="title"/>
          </p:nvPr>
        </p:nvSpPr>
        <p:spPr bwMode="auto">
          <a:xfrm>
            <a:off x="0" y="0"/>
            <a:ext cx="9143999" cy="997527"/>
          </a:xfrm>
          <a:prstGeom prst="rect">
            <a:avLst/>
          </a:prstGeom>
          <a:noFill/>
          <a:ln>
            <a:noFill/>
          </a:ln>
          <a:effectLst>
            <a:outerShdw dist="28398" dir="3806097"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dirty="0"/>
              <a:t>Click to edit Master title </a:t>
            </a:r>
            <a:br>
              <a:rPr lang="en-GB" dirty="0"/>
            </a:br>
            <a:r>
              <a:rPr lang="en-GB" dirty="0"/>
              <a:t>style</a:t>
            </a:r>
          </a:p>
        </p:txBody>
      </p:sp>
      <p:sp>
        <p:nvSpPr>
          <p:cNvPr id="543747" name="Rectangle 3"/>
          <p:cNvSpPr>
            <a:spLocks noGrp="1" noChangeArrowheads="1"/>
          </p:cNvSpPr>
          <p:nvPr>
            <p:ph type="body" idx="1"/>
          </p:nvPr>
        </p:nvSpPr>
        <p:spPr bwMode="auto">
          <a:xfrm>
            <a:off x="304800" y="1473200"/>
            <a:ext cx="8609013" cy="439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a:t>Click to edit Master text styles </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31" name="Line 4"/>
          <p:cNvSpPr>
            <a:spLocks noChangeShapeType="1"/>
          </p:cNvSpPr>
          <p:nvPr/>
        </p:nvSpPr>
        <p:spPr bwMode="auto">
          <a:xfrm>
            <a:off x="0" y="1003300"/>
            <a:ext cx="9144000"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Tree>
  </p:cSld>
  <p:clrMap bg1="dk2" tx1="lt1" bg2="dk1" tx2="lt2" accent1="accent1" accent2="accent2" accent3="accent3" accent4="accent4" accent5="accent5" accent6="accent6" hlink="hlink" folHlink="folHlink"/>
  <p:sldLayoutIdLst>
    <p:sldLayoutId id="2147487949" r:id="rId1"/>
    <p:sldLayoutId id="2147487950" r:id="rId2"/>
    <p:sldLayoutId id="2147487975" r:id="rId3"/>
    <p:sldLayoutId id="2147487951" r:id="rId4"/>
    <p:sldLayoutId id="2147487952" r:id="rId5"/>
    <p:sldLayoutId id="2147487953" r:id="rId6"/>
    <p:sldLayoutId id="2147487954" r:id="rId7"/>
    <p:sldLayoutId id="2147487955" r:id="rId8"/>
    <p:sldLayoutId id="2147487956" r:id="rId9"/>
    <p:sldLayoutId id="2147487957" r:id="rId10"/>
    <p:sldLayoutId id="2147487958" r:id="rId11"/>
    <p:sldLayoutId id="2147487959" r:id="rId12"/>
    <p:sldLayoutId id="2147487960" r:id="rId13"/>
    <p:sldLayoutId id="2147487961" r:id="rId14"/>
    <p:sldLayoutId id="2147487962" r:id="rId15"/>
    <p:sldLayoutId id="2147487963" r:id="rId16"/>
    <p:sldLayoutId id="2147487964" r:id="rId17"/>
    <p:sldLayoutId id="2147487965" r:id="rId18"/>
    <p:sldLayoutId id="2147487966" r:id="rId19"/>
    <p:sldLayoutId id="2147487969" r:id="rId20"/>
    <p:sldLayoutId id="2147487974" r:id="rId21"/>
  </p:sldLayoutIdLst>
  <p:transition advClick="0"/>
  <p:txStyles>
    <p:titleStyle>
      <a:lvl1pPr algn="ctr" rtl="0" eaLnBrk="1" fontAlgn="base" hangingPunct="1">
        <a:lnSpc>
          <a:spcPct val="85000"/>
        </a:lnSpc>
        <a:spcBef>
          <a:spcPct val="0"/>
        </a:spcBef>
        <a:spcAft>
          <a:spcPct val="0"/>
        </a:spcAft>
        <a:defRPr sz="3200" b="1">
          <a:solidFill>
            <a:srgbClr val="FF9933"/>
          </a:solidFill>
          <a:effectLst>
            <a:outerShdw blurRad="38100" dist="38100" dir="2700000" algn="tl">
              <a:srgbClr val="000000">
                <a:alpha val="43137"/>
              </a:srgbClr>
            </a:outerShdw>
          </a:effectLst>
          <a:latin typeface="+mj-lt"/>
          <a:ea typeface="+mj-ea"/>
          <a:cs typeface="+mj-cs"/>
        </a:defRPr>
      </a:lvl1pPr>
      <a:lvl2pPr algn="ctr" rtl="0" eaLnBrk="1" fontAlgn="base" hangingPunct="1">
        <a:lnSpc>
          <a:spcPct val="85000"/>
        </a:lnSpc>
        <a:spcBef>
          <a:spcPct val="0"/>
        </a:spcBef>
        <a:spcAft>
          <a:spcPct val="0"/>
        </a:spcAft>
        <a:defRPr sz="2400" b="1">
          <a:solidFill>
            <a:srgbClr val="FF9933"/>
          </a:solidFill>
          <a:latin typeface="Arial" charset="0"/>
        </a:defRPr>
      </a:lvl2pPr>
      <a:lvl3pPr algn="ctr" rtl="0" eaLnBrk="1" fontAlgn="base" hangingPunct="1">
        <a:lnSpc>
          <a:spcPct val="85000"/>
        </a:lnSpc>
        <a:spcBef>
          <a:spcPct val="0"/>
        </a:spcBef>
        <a:spcAft>
          <a:spcPct val="0"/>
        </a:spcAft>
        <a:defRPr sz="2400" b="1">
          <a:solidFill>
            <a:srgbClr val="FF9933"/>
          </a:solidFill>
          <a:latin typeface="Arial" charset="0"/>
        </a:defRPr>
      </a:lvl3pPr>
      <a:lvl4pPr algn="ctr" rtl="0" eaLnBrk="1" fontAlgn="base" hangingPunct="1">
        <a:lnSpc>
          <a:spcPct val="85000"/>
        </a:lnSpc>
        <a:spcBef>
          <a:spcPct val="0"/>
        </a:spcBef>
        <a:spcAft>
          <a:spcPct val="0"/>
        </a:spcAft>
        <a:defRPr sz="2400" b="1">
          <a:solidFill>
            <a:srgbClr val="FF9933"/>
          </a:solidFill>
          <a:latin typeface="Arial" charset="0"/>
        </a:defRPr>
      </a:lvl4pPr>
      <a:lvl5pPr algn="ctr" rtl="0" eaLnBrk="1" fontAlgn="base" hangingPunct="1">
        <a:lnSpc>
          <a:spcPct val="85000"/>
        </a:lnSpc>
        <a:spcBef>
          <a:spcPct val="0"/>
        </a:spcBef>
        <a:spcAft>
          <a:spcPct val="0"/>
        </a:spcAft>
        <a:defRPr sz="2400" b="1">
          <a:solidFill>
            <a:srgbClr val="FF9933"/>
          </a:solidFill>
          <a:latin typeface="Arial" charset="0"/>
        </a:defRPr>
      </a:lvl5pPr>
      <a:lvl6pPr marL="457200" algn="ctr" rtl="0" eaLnBrk="1" fontAlgn="base" hangingPunct="1">
        <a:lnSpc>
          <a:spcPct val="85000"/>
        </a:lnSpc>
        <a:spcBef>
          <a:spcPct val="0"/>
        </a:spcBef>
        <a:spcAft>
          <a:spcPct val="0"/>
        </a:spcAft>
        <a:defRPr sz="2400" b="1">
          <a:solidFill>
            <a:srgbClr val="FF9933"/>
          </a:solidFill>
          <a:latin typeface="Arial" charset="0"/>
        </a:defRPr>
      </a:lvl6pPr>
      <a:lvl7pPr marL="914400" algn="ctr" rtl="0" eaLnBrk="1" fontAlgn="base" hangingPunct="1">
        <a:lnSpc>
          <a:spcPct val="85000"/>
        </a:lnSpc>
        <a:spcBef>
          <a:spcPct val="0"/>
        </a:spcBef>
        <a:spcAft>
          <a:spcPct val="0"/>
        </a:spcAft>
        <a:defRPr sz="2400" b="1">
          <a:solidFill>
            <a:srgbClr val="FF9933"/>
          </a:solidFill>
          <a:latin typeface="Arial" charset="0"/>
        </a:defRPr>
      </a:lvl7pPr>
      <a:lvl8pPr marL="1371600" algn="ctr" rtl="0" eaLnBrk="1" fontAlgn="base" hangingPunct="1">
        <a:lnSpc>
          <a:spcPct val="85000"/>
        </a:lnSpc>
        <a:spcBef>
          <a:spcPct val="0"/>
        </a:spcBef>
        <a:spcAft>
          <a:spcPct val="0"/>
        </a:spcAft>
        <a:defRPr sz="2400" b="1">
          <a:solidFill>
            <a:srgbClr val="FF9933"/>
          </a:solidFill>
          <a:latin typeface="Arial" charset="0"/>
        </a:defRPr>
      </a:lvl8pPr>
      <a:lvl9pPr marL="1828800" algn="ctr" rtl="0" eaLnBrk="1" fontAlgn="base" hangingPunct="1">
        <a:lnSpc>
          <a:spcPct val="85000"/>
        </a:lnSpc>
        <a:spcBef>
          <a:spcPct val="0"/>
        </a:spcBef>
        <a:spcAft>
          <a:spcPct val="0"/>
        </a:spcAft>
        <a:defRPr sz="2400" b="1">
          <a:solidFill>
            <a:srgbClr val="FF9933"/>
          </a:solidFill>
          <a:latin typeface="Arial" charset="0"/>
        </a:defRPr>
      </a:lvl9pPr>
    </p:titleStyle>
    <p:bodyStyle>
      <a:lvl1pPr marL="233363" indent="-233363" algn="l" rtl="0" eaLnBrk="1" fontAlgn="base" hangingPunct="1">
        <a:lnSpc>
          <a:spcPct val="80000"/>
        </a:lnSpc>
        <a:spcBef>
          <a:spcPts val="2400"/>
        </a:spcBef>
        <a:spcAft>
          <a:spcPts val="0"/>
        </a:spcAft>
        <a:buClr>
          <a:srgbClr val="FF9900"/>
        </a:buClr>
        <a:buChar char="•"/>
        <a:tabLst/>
        <a:defRPr sz="2400">
          <a:solidFill>
            <a:schemeClr val="tx1"/>
          </a:solidFill>
          <a:effectLst>
            <a:outerShdw blurRad="38100" dist="38100" dir="2700000" algn="tl">
              <a:srgbClr val="000000"/>
            </a:outerShdw>
          </a:effectLst>
          <a:latin typeface="+mn-lt"/>
          <a:ea typeface="+mn-ea"/>
          <a:cs typeface="+mn-cs"/>
        </a:defRPr>
      </a:lvl1pPr>
      <a:lvl2pPr marL="798513" indent="-341313" algn="l" rtl="0" eaLnBrk="1" fontAlgn="base" hangingPunct="1">
        <a:lnSpc>
          <a:spcPct val="80000"/>
        </a:lnSpc>
        <a:spcBef>
          <a:spcPts val="2400"/>
        </a:spcBef>
        <a:spcAft>
          <a:spcPts val="0"/>
        </a:spcAft>
        <a:buClr>
          <a:srgbClr val="FF9900"/>
        </a:buClr>
        <a:buChar char="–"/>
        <a:tabLst>
          <a:tab pos="176213" algn="l"/>
        </a:tabLst>
        <a:defRPr sz="2000">
          <a:solidFill>
            <a:schemeClr val="tx1"/>
          </a:solidFill>
          <a:effectLst>
            <a:outerShdw blurRad="38100" dist="38100" dir="2700000" algn="tl">
              <a:srgbClr val="000000"/>
            </a:outerShdw>
          </a:effectLst>
          <a:latin typeface="+mn-lt"/>
        </a:defRPr>
      </a:lvl2pPr>
      <a:lvl3pPr marL="1030288" indent="-233363"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3pPr>
      <a:lvl4pPr marL="1371600" indent="-280988"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4pPr>
      <a:lvl5pPr marL="1712913" indent="-341313"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5pPr>
      <a:lvl6pPr marL="46291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6pPr>
      <a:lvl7pPr marL="50863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7pPr>
      <a:lvl8pPr marL="55435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8pPr>
      <a:lvl9pPr marL="60007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microsoft.com/office/2007/relationships/hdphoto" Target="../media/hdphoto1.wdp"/><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 y="2006600"/>
            <a:ext cx="9143998" cy="2413000"/>
          </a:xfrm>
        </p:spPr>
        <p:txBody>
          <a:bodyPr anchor="ctr"/>
          <a:lstStyle/>
          <a:p>
            <a:pPr marL="0" indent="0" algn="ctr">
              <a:buNone/>
            </a:pPr>
            <a:r>
              <a:rPr lang="en-US" sz="4000" b="1" dirty="0" smtClean="0">
                <a:latin typeface="+mj-lt"/>
              </a:rPr>
              <a:t>RANDOMIZATION</a:t>
            </a:r>
            <a:endParaRPr lang="en-US" sz="4000" b="1" dirty="0">
              <a:latin typeface="+mj-lt"/>
            </a:endParaRPr>
          </a:p>
        </p:txBody>
      </p:sp>
      <p:sp>
        <p:nvSpPr>
          <p:cNvPr id="4" name="TextBox 3"/>
          <p:cNvSpPr txBox="1"/>
          <p:nvPr/>
        </p:nvSpPr>
        <p:spPr>
          <a:xfrm>
            <a:off x="1" y="4810780"/>
            <a:ext cx="9143998" cy="461665"/>
          </a:xfrm>
          <a:prstGeom prst="rect">
            <a:avLst/>
          </a:prstGeom>
          <a:noFill/>
        </p:spPr>
        <p:txBody>
          <a:bodyPr wrap="square" rtlCol="0">
            <a:spAutoFit/>
          </a:bodyPr>
          <a:lstStyle/>
          <a:p>
            <a:pPr algn="ctr"/>
            <a:r>
              <a:rPr lang="en-US" sz="2400" dirty="0" smtClean="0">
                <a:effectLst>
                  <a:outerShdw blurRad="38100" dist="38100" dir="2700000" algn="tl">
                    <a:srgbClr val="000000">
                      <a:alpha val="43137"/>
                    </a:srgbClr>
                  </a:outerShdw>
                </a:effectLst>
                <a:latin typeface="+mj-lt"/>
              </a:rPr>
              <a:t>Arzu Kalayci, MD</a:t>
            </a:r>
            <a:endParaRPr lang="en-US" sz="24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229140"/>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Randomization Schemes</a:t>
            </a:r>
            <a:endParaRPr lang="en-US" dirty="0"/>
          </a:p>
        </p:txBody>
      </p:sp>
      <p:sp>
        <p:nvSpPr>
          <p:cNvPr id="3" name="Content Placeholder 2"/>
          <p:cNvSpPr>
            <a:spLocks noGrp="1"/>
          </p:cNvSpPr>
          <p:nvPr>
            <p:ph idx="1"/>
          </p:nvPr>
        </p:nvSpPr>
        <p:spPr>
          <a:xfrm>
            <a:off x="2667001" y="2743200"/>
            <a:ext cx="6172200" cy="1828800"/>
          </a:xfrm>
        </p:spPr>
        <p:txBody>
          <a:bodyPr/>
          <a:lstStyle/>
          <a:p>
            <a:r>
              <a:rPr lang="en-US" dirty="0" smtClean="0"/>
              <a:t>Simple randomization</a:t>
            </a:r>
          </a:p>
          <a:p>
            <a:r>
              <a:rPr lang="en-US" dirty="0" smtClean="0"/>
              <a:t>Restricted randomization</a:t>
            </a:r>
          </a:p>
          <a:p>
            <a:r>
              <a:rPr lang="en-US" dirty="0" smtClean="0"/>
              <a:t>Adaptive </a:t>
            </a:r>
            <a:r>
              <a:rPr lang="en-US" dirty="0"/>
              <a:t>randomization</a:t>
            </a:r>
          </a:p>
          <a:p>
            <a:endParaRPr lang="en-US" dirty="0"/>
          </a:p>
          <a:p>
            <a:endParaRPr lang="en-US" dirty="0"/>
          </a:p>
        </p:txBody>
      </p:sp>
    </p:spTree>
    <p:extLst>
      <p:ext uri="{BB962C8B-B14F-4D97-AF65-F5344CB8AC3E}">
        <p14:creationId xmlns:p14="http://schemas.microsoft.com/office/powerpoint/2010/main" val="1118885934"/>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Randomization: Advantages</a:t>
            </a:r>
            <a:endParaRPr lang="en-US" dirty="0"/>
          </a:p>
        </p:txBody>
      </p:sp>
      <p:sp>
        <p:nvSpPr>
          <p:cNvPr id="3" name="Content Placeholder 2"/>
          <p:cNvSpPr>
            <a:spLocks noGrp="1"/>
          </p:cNvSpPr>
          <p:nvPr>
            <p:ph idx="1"/>
          </p:nvPr>
        </p:nvSpPr>
        <p:spPr>
          <a:xfrm>
            <a:off x="304801" y="2057400"/>
            <a:ext cx="8534400" cy="3810000"/>
          </a:xfrm>
        </p:spPr>
        <p:txBody>
          <a:bodyPr/>
          <a:lstStyle/>
          <a:p>
            <a:r>
              <a:rPr lang="en-US" dirty="0" smtClean="0"/>
              <a:t>Complete randomization, e.g., coin toss</a:t>
            </a:r>
          </a:p>
          <a:p>
            <a:pPr lvl="1"/>
            <a:r>
              <a:rPr lang="en-US" dirty="0" smtClean="0"/>
              <a:t>Each new assignment is independent</a:t>
            </a:r>
          </a:p>
          <a:p>
            <a:r>
              <a:rPr lang="en-US" dirty="0" smtClean="0"/>
              <a:t>Advantages</a:t>
            </a:r>
          </a:p>
          <a:p>
            <a:pPr lvl="1"/>
            <a:r>
              <a:rPr lang="en-US" dirty="0" smtClean="0"/>
              <a:t>Each assignment is completely unpredictable</a:t>
            </a:r>
          </a:p>
          <a:p>
            <a:pPr lvl="1"/>
            <a:r>
              <a:rPr lang="en-US" dirty="0" smtClean="0"/>
              <a:t>In the long run, number of patients assigned to each group should be about equal</a:t>
            </a:r>
            <a:endParaRPr lang="en-US" dirty="0"/>
          </a:p>
          <a:p>
            <a:endParaRPr lang="en-US" dirty="0"/>
          </a:p>
        </p:txBody>
      </p:sp>
    </p:spTree>
    <p:extLst>
      <p:ext uri="{BB962C8B-B14F-4D97-AF65-F5344CB8AC3E}">
        <p14:creationId xmlns:p14="http://schemas.microsoft.com/office/powerpoint/2010/main" val="2024777906"/>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Randomization: </a:t>
            </a:r>
            <a:r>
              <a:rPr lang="en-US" dirty="0" smtClean="0"/>
              <a:t>Risks</a:t>
            </a:r>
            <a:endParaRPr lang="en-US" dirty="0"/>
          </a:p>
        </p:txBody>
      </p:sp>
      <p:sp>
        <p:nvSpPr>
          <p:cNvPr id="3" name="Content Placeholder 2"/>
          <p:cNvSpPr>
            <a:spLocks noGrp="1"/>
          </p:cNvSpPr>
          <p:nvPr>
            <p:ph idx="1"/>
          </p:nvPr>
        </p:nvSpPr>
        <p:spPr>
          <a:xfrm>
            <a:off x="304801" y="1676400"/>
            <a:ext cx="8534400" cy="4191000"/>
          </a:xfrm>
        </p:spPr>
        <p:txBody>
          <a:bodyPr/>
          <a:lstStyle/>
          <a:p>
            <a:r>
              <a:rPr lang="en-US" dirty="0" smtClean="0"/>
              <a:t>Risks</a:t>
            </a:r>
          </a:p>
          <a:p>
            <a:pPr lvl="1"/>
            <a:r>
              <a:rPr lang="en-US" dirty="0" smtClean="0"/>
              <a:t>Imbalances</a:t>
            </a:r>
          </a:p>
          <a:p>
            <a:pPr lvl="2">
              <a:buFont typeface="Wingdings" charset="2"/>
              <a:buChar char="Ø"/>
            </a:pPr>
            <a:r>
              <a:rPr lang="en-US" dirty="0"/>
              <a:t>Number of patients assigned / treatment group</a:t>
            </a:r>
          </a:p>
          <a:p>
            <a:pPr lvl="2">
              <a:buFont typeface="Wingdings" charset="2"/>
              <a:buChar char="Ø"/>
            </a:pPr>
            <a:r>
              <a:rPr lang="en-US" dirty="0"/>
              <a:t>Confounding factor by treatment group</a:t>
            </a:r>
          </a:p>
          <a:p>
            <a:pPr lvl="2">
              <a:buFont typeface="Wingdings" charset="2"/>
              <a:buChar char="Ø"/>
            </a:pPr>
            <a:r>
              <a:rPr lang="en-US" dirty="0"/>
              <a:t>Both lower statistical power</a:t>
            </a:r>
          </a:p>
          <a:p>
            <a:pPr lvl="1"/>
            <a:r>
              <a:rPr lang="en-US" dirty="0" smtClean="0"/>
              <a:t>May diminish credibility of results</a:t>
            </a:r>
          </a:p>
          <a:p>
            <a:pPr lvl="1"/>
            <a:r>
              <a:rPr lang="en-US" dirty="0" smtClean="0"/>
              <a:t>Inversely associated with number of participants</a:t>
            </a:r>
          </a:p>
          <a:p>
            <a:pPr lvl="2">
              <a:buFont typeface="Wingdings" charset="2"/>
              <a:buChar char="Ø"/>
            </a:pPr>
            <a:endParaRPr lang="en-US" dirty="0" smtClean="0"/>
          </a:p>
          <a:p>
            <a:endParaRPr lang="en-US" dirty="0"/>
          </a:p>
        </p:txBody>
      </p:sp>
    </p:spTree>
    <p:extLst>
      <p:ext uri="{BB962C8B-B14F-4D97-AF65-F5344CB8AC3E}">
        <p14:creationId xmlns:p14="http://schemas.microsoft.com/office/powerpoint/2010/main" val="507647465"/>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Restricted </a:t>
            </a:r>
            <a:r>
              <a:rPr lang="en-US" dirty="0"/>
              <a:t>Randomization</a:t>
            </a:r>
          </a:p>
        </p:txBody>
      </p:sp>
      <p:sp>
        <p:nvSpPr>
          <p:cNvPr id="3" name="Content Placeholder 2"/>
          <p:cNvSpPr>
            <a:spLocks noGrp="1"/>
          </p:cNvSpPr>
          <p:nvPr>
            <p:ph idx="1"/>
          </p:nvPr>
        </p:nvSpPr>
        <p:spPr>
          <a:xfrm>
            <a:off x="304801" y="2514600"/>
            <a:ext cx="8534400" cy="3352800"/>
          </a:xfrm>
        </p:spPr>
        <p:txBody>
          <a:bodyPr/>
          <a:lstStyle/>
          <a:p>
            <a:r>
              <a:rPr lang="en-US" dirty="0" smtClean="0"/>
              <a:t>Scheme with constrains to produce expected assignment ratio according to time and/or specified covariates</a:t>
            </a:r>
          </a:p>
          <a:p>
            <a:pPr lvl="1"/>
            <a:r>
              <a:rPr lang="en-US" dirty="0" smtClean="0"/>
              <a:t>Blocking</a:t>
            </a:r>
          </a:p>
          <a:p>
            <a:pPr lvl="1"/>
            <a:r>
              <a:rPr lang="en-US" dirty="0" smtClean="0"/>
              <a:t>Stratification</a:t>
            </a:r>
            <a:endParaRPr lang="en-US" dirty="0"/>
          </a:p>
        </p:txBody>
      </p:sp>
    </p:spTree>
    <p:extLst>
      <p:ext uri="{BB962C8B-B14F-4D97-AF65-F5344CB8AC3E}">
        <p14:creationId xmlns:p14="http://schemas.microsoft.com/office/powerpoint/2010/main" val="1508790657"/>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Restricted </a:t>
            </a:r>
            <a:r>
              <a:rPr lang="en-US" dirty="0" smtClean="0"/>
              <a:t>Randomization: Blocking</a:t>
            </a:r>
            <a:endParaRPr lang="en-US" dirty="0"/>
          </a:p>
        </p:txBody>
      </p:sp>
      <p:sp>
        <p:nvSpPr>
          <p:cNvPr id="3" name="Content Placeholder 2"/>
          <p:cNvSpPr>
            <a:spLocks noGrp="1"/>
          </p:cNvSpPr>
          <p:nvPr>
            <p:ph idx="1"/>
          </p:nvPr>
        </p:nvSpPr>
        <p:spPr>
          <a:xfrm>
            <a:off x="-1" y="1219200"/>
            <a:ext cx="9143999" cy="5257800"/>
          </a:xfrm>
        </p:spPr>
        <p:txBody>
          <a:bodyPr/>
          <a:lstStyle/>
          <a:p>
            <a:r>
              <a:rPr lang="en-US" sz="1800" dirty="0" smtClean="0"/>
              <a:t>Block is a list of treatment assignments that achieve the the treatment allocation ratio, e.g., A:B =1:1</a:t>
            </a:r>
          </a:p>
          <a:p>
            <a:pPr lvl="1"/>
            <a:r>
              <a:rPr lang="en-US" sz="1600" dirty="0" smtClean="0"/>
              <a:t>Block of size 4: 2As and 2Bs</a:t>
            </a:r>
          </a:p>
          <a:p>
            <a:pPr lvl="1"/>
            <a:r>
              <a:rPr lang="en-US" sz="1600" dirty="0" smtClean="0"/>
              <a:t>List of possible permutations: AABB</a:t>
            </a:r>
            <a:r>
              <a:rPr lang="en-US" sz="1600" dirty="0"/>
              <a:t>, ABAB, ABBA, BABA, BAAB, BBAA</a:t>
            </a:r>
          </a:p>
          <a:p>
            <a:pPr lvl="1"/>
            <a:r>
              <a:rPr lang="en-US" sz="1800" dirty="0" smtClean="0"/>
              <a:t>Size of the smallest possible block is the sum of the integers defined in treatment allocation ratio</a:t>
            </a:r>
          </a:p>
          <a:p>
            <a:pPr lvl="2"/>
            <a:r>
              <a:rPr lang="en-US" sz="1600" dirty="0" smtClean="0"/>
              <a:t>2 for 1:1 ratio (1+1), 3 for 2:1 ratio (2+1)</a:t>
            </a:r>
          </a:p>
          <a:p>
            <a:pPr lvl="2"/>
            <a:r>
              <a:rPr lang="en-US" sz="1600" dirty="0" smtClean="0"/>
              <a:t>Larger block sizes are multiples of smallest one: 3,6,8,12</a:t>
            </a:r>
          </a:p>
          <a:p>
            <a:pPr lvl="1"/>
            <a:r>
              <a:rPr lang="en-US" sz="1800" dirty="0" smtClean="0"/>
              <a:t>All possible block sequences are randomly permuted (to arrange in all possible ways)</a:t>
            </a:r>
          </a:p>
          <a:p>
            <a:pPr lvl="2"/>
            <a:r>
              <a:rPr lang="en-US" sz="1600" dirty="0" smtClean="0"/>
              <a:t>Randomly chooses one of X permuted blocks</a:t>
            </a:r>
          </a:p>
          <a:p>
            <a:pPr lvl="1"/>
            <a:r>
              <a:rPr lang="en-US" sz="1800" dirty="0" smtClean="0"/>
              <a:t>Ensure balance of treatments over time</a:t>
            </a:r>
          </a:p>
          <a:p>
            <a:pPr lvl="1"/>
            <a:endParaRPr lang="en-US" dirty="0" smtClean="0"/>
          </a:p>
          <a:p>
            <a:pPr marL="457200" lvl="1" indent="0">
              <a:buNone/>
            </a:pPr>
            <a:r>
              <a:rPr lang="en-US" dirty="0"/>
              <a:t> </a:t>
            </a:r>
            <a:r>
              <a:rPr lang="en-US" dirty="0" smtClean="0"/>
              <a:t>    </a:t>
            </a:r>
          </a:p>
          <a:p>
            <a:pPr marL="457200" lvl="1" indent="0">
              <a:buNone/>
            </a:pPr>
            <a:endParaRPr lang="en-US" dirty="0"/>
          </a:p>
        </p:txBody>
      </p:sp>
    </p:spTree>
    <p:extLst>
      <p:ext uri="{BB962C8B-B14F-4D97-AF65-F5344CB8AC3E}">
        <p14:creationId xmlns:p14="http://schemas.microsoft.com/office/powerpoint/2010/main" val="1702642298"/>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Blocks?</a:t>
            </a:r>
            <a:endParaRPr lang="en-US" dirty="0"/>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nvPr>
            </p:nvGraphicFramePr>
            <p:xfrm>
              <a:off x="304800" y="1624965"/>
              <a:ext cx="8534400" cy="3480435"/>
            </p:xfrm>
            <a:graphic>
              <a:graphicData uri="http://schemas.openxmlformats.org/drawingml/2006/table">
                <a:tbl>
                  <a:tblPr firstRow="1" bandRow="1">
                    <a:tableStyleId>{5C22544A-7EE6-4342-B048-85BDC9FD1C3A}</a:tableStyleId>
                  </a:tblPr>
                  <a:tblGrid>
                    <a:gridCol w="990600"/>
                    <a:gridCol w="1371600"/>
                    <a:gridCol w="2514600"/>
                    <a:gridCol w="3657600"/>
                  </a:tblGrid>
                  <a:tr h="370840">
                    <a:tc>
                      <a:txBody>
                        <a:bodyPr/>
                        <a:lstStyle/>
                        <a:p>
                          <a:pPr algn="ctr"/>
                          <a:r>
                            <a:rPr lang="en-US" dirty="0" smtClean="0"/>
                            <a:t>Block Size</a:t>
                          </a:r>
                          <a:endParaRPr lang="en-US" dirty="0"/>
                        </a:p>
                      </a:txBody>
                      <a:tcPr/>
                    </a:tc>
                    <a:tc>
                      <a:txBody>
                        <a:bodyPr/>
                        <a:lstStyle/>
                        <a:p>
                          <a:pPr algn="ctr"/>
                          <a:r>
                            <a:rPr lang="en-US" dirty="0" smtClean="0"/>
                            <a:t>Number of Blocks</a:t>
                          </a:r>
                          <a:endParaRPr lang="en-US" dirty="0"/>
                        </a:p>
                      </a:txBody>
                      <a:tcPr/>
                    </a:tc>
                    <a:tc>
                      <a:txBody>
                        <a:bodyPr/>
                        <a:lstStyle/>
                        <a:p>
                          <a:pPr algn="ctr"/>
                          <a:r>
                            <a:rPr lang="en-US" dirty="0" smtClean="0"/>
                            <a:t>All possible blocks</a:t>
                          </a:r>
                          <a:endParaRPr lang="en-US" dirty="0"/>
                        </a:p>
                      </a:txBody>
                      <a:tcPr/>
                    </a:tc>
                    <a:tc>
                      <a:txBody>
                        <a:bodyPr/>
                        <a:lstStyle/>
                        <a:p>
                          <a:pPr algn="ctr"/>
                          <a:r>
                            <a:rPr lang="en-US" dirty="0" smtClean="0"/>
                            <a:t>Multinomial coefficient</a:t>
                          </a:r>
                          <a:endParaRPr lang="en-US" dirty="0"/>
                        </a:p>
                      </a:txBody>
                      <a:tcPr/>
                    </a:tc>
                  </a:tr>
                  <a:tr h="370840">
                    <a:tc>
                      <a:txBody>
                        <a:bodyPr/>
                        <a:lstStyle/>
                        <a:p>
                          <a:pPr algn="ctr"/>
                          <a:r>
                            <a:rPr lang="en-US" dirty="0" smtClean="0"/>
                            <a:t>2</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AB; BA</a:t>
                          </a:r>
                          <a:endParaRPr lang="en-US" dirty="0"/>
                        </a:p>
                      </a:txBody>
                      <a:tcPr anchor="ctr"/>
                    </a:tc>
                    <a:tc>
                      <a:txBody>
                        <a:bodyPr/>
                        <a:lstStyle/>
                        <a:p>
                          <a:pPr algn="l"/>
                          <a:r>
                            <a:rPr lang="en-US" dirty="0" smtClean="0"/>
                            <a:t>  </a:t>
                          </a:r>
                        </a:p>
                        <a:p>
                          <a:pPr algn="l"/>
                          <a14:m>
                            <m:oMathPara xmlns:m="http://schemas.openxmlformats.org/officeDocument/2006/math">
                              <m:oMathParaPr>
                                <m:jc m:val="centerGroup"/>
                              </m:oMathParaPr>
                              <m:oMath xmlns:m="http://schemas.openxmlformats.org/officeDocument/2006/math">
                                <m:f>
                                  <m:fPr>
                                    <m:ctrlPr>
                                      <a:rPr lang="fi-FI" i="1" smtClean="0">
                                        <a:latin typeface="Cambria Math" charset="0"/>
                                      </a:rPr>
                                    </m:ctrlPr>
                                  </m:fPr>
                                  <m:num>
                                    <m:r>
                                      <a:rPr lang="tr-TR" b="0" i="1" smtClean="0">
                                        <a:latin typeface="Cambria Math" charset="0"/>
                                      </a:rPr>
                                      <m:t>2!</m:t>
                                    </m:r>
                                  </m:num>
                                  <m:den>
                                    <m:r>
                                      <a:rPr lang="fi-FI" i="1" smtClean="0">
                                        <a:latin typeface="Cambria Math" charset="0"/>
                                      </a:rPr>
                                      <m:t>1!</m:t>
                                    </m:r>
                                    <m:r>
                                      <a:rPr lang="tr-TR" b="0" i="1" smtClean="0">
                                        <a:latin typeface="Cambria Math" charset="0"/>
                                      </a:rPr>
                                      <m:t>1!</m:t>
                                    </m:r>
                                  </m:den>
                                </m:f>
                                <m:r>
                                  <a:rPr lang="tr-TR" b="0" i="1" smtClean="0">
                                    <a:latin typeface="Cambria Math" charset="0"/>
                                  </a:rPr>
                                  <m:t>=</m:t>
                                </m:r>
                                <m:f>
                                  <m:fPr>
                                    <m:ctrlPr>
                                      <a:rPr lang="tr-TR" b="0" i="1" smtClean="0">
                                        <a:latin typeface="Cambria Math" charset="0"/>
                                      </a:rPr>
                                    </m:ctrlPr>
                                  </m:fPr>
                                  <m:num>
                                    <m:d>
                                      <m:dPr>
                                        <m:ctrlPr>
                                          <a:rPr lang="tr-TR" b="0" i="1" smtClean="0">
                                            <a:latin typeface="Cambria Math" charset="0"/>
                                          </a:rPr>
                                        </m:ctrlPr>
                                      </m:dPr>
                                      <m:e>
                                        <m:r>
                                          <a:rPr lang="tr-TR" b="0" i="1" smtClean="0">
                                            <a:latin typeface="Cambria Math" charset="0"/>
                                          </a:rPr>
                                          <m:t>2</m:t>
                                        </m:r>
                                        <m:r>
                                          <a:rPr lang="tr-TR" b="0" i="1" smtClean="0">
                                            <a:latin typeface="Cambria Math" charset="0"/>
                                          </a:rPr>
                                          <m:t>𝑥</m:t>
                                        </m:r>
                                        <m:r>
                                          <a:rPr lang="tr-TR" b="0" i="1" smtClean="0">
                                            <a:latin typeface="Cambria Math" charset="0"/>
                                          </a:rPr>
                                          <m:t>1</m:t>
                                        </m:r>
                                      </m:e>
                                    </m:d>
                                  </m:num>
                                  <m:den>
                                    <m:r>
                                      <a:rPr lang="tr-TR" b="0" i="1" smtClean="0">
                                        <a:latin typeface="Cambria Math" charset="0"/>
                                      </a:rPr>
                                      <m:t>(1</m:t>
                                    </m:r>
                                    <m:r>
                                      <a:rPr lang="tr-TR" b="0" i="1" smtClean="0">
                                        <a:latin typeface="Cambria Math" charset="0"/>
                                      </a:rPr>
                                      <m:t>𝑥</m:t>
                                    </m:r>
                                    <m:r>
                                      <a:rPr lang="tr-TR" b="0" i="1" smtClean="0">
                                        <a:latin typeface="Cambria Math" charset="0"/>
                                      </a:rPr>
                                      <m:t>1)</m:t>
                                    </m:r>
                                  </m:den>
                                </m:f>
                                <m:r>
                                  <a:rPr lang="tr-TR" b="0" i="1" smtClean="0">
                                    <a:latin typeface="Cambria Math" charset="0"/>
                                  </a:rPr>
                                  <m:t>=2</m:t>
                                </m:r>
                              </m:oMath>
                            </m:oMathPara>
                          </a14:m>
                          <a:endParaRPr lang="en-US" dirty="0" smtClean="0"/>
                        </a:p>
                      </a:txBody>
                      <a:tcPr anchor="ctr"/>
                    </a:tc>
                  </a:tr>
                  <a:tr h="370840">
                    <a:tc>
                      <a:txBody>
                        <a:bodyPr/>
                        <a:lstStyle/>
                        <a:p>
                          <a:pPr algn="ctr"/>
                          <a:r>
                            <a:rPr lang="en-US" dirty="0" smtClean="0"/>
                            <a:t>4</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AABB; ABAB; ABBA</a:t>
                          </a:r>
                        </a:p>
                        <a:p>
                          <a:pPr algn="ctr"/>
                          <a:r>
                            <a:rPr lang="en-US" dirty="0" smtClean="0"/>
                            <a:t>BABA; BAAB; BBAA</a:t>
                          </a:r>
                          <a:endParaRPr lang="en-US" dirty="0"/>
                        </a:p>
                      </a:txBody>
                      <a:tcPr anchor="ctr"/>
                    </a:tc>
                    <a:tc>
                      <a:txBody>
                        <a:bodyPr/>
                        <a:lstStyle/>
                        <a:p>
                          <a:pPr algn="l"/>
                          <a:endParaRPr lang="fi-FI" i="1" dirty="0" smtClean="0">
                            <a:latin typeface="Cambria Math" charset="0"/>
                          </a:endParaRPr>
                        </a:p>
                        <a:p>
                          <a:pPr algn="l"/>
                          <a14:m>
                            <m:oMathPara xmlns:m="http://schemas.openxmlformats.org/officeDocument/2006/math">
                              <m:oMathParaPr>
                                <m:jc m:val="centerGroup"/>
                              </m:oMathParaPr>
                              <m:oMath xmlns:m="http://schemas.openxmlformats.org/officeDocument/2006/math">
                                <m:f>
                                  <m:fPr>
                                    <m:ctrlPr>
                                      <a:rPr lang="fi-FI" i="1" smtClean="0">
                                        <a:latin typeface="Cambria Math" charset="0"/>
                                      </a:rPr>
                                    </m:ctrlPr>
                                  </m:fPr>
                                  <m:num>
                                    <m:r>
                                      <a:rPr lang="tr-TR" b="0" i="1" smtClean="0">
                                        <a:latin typeface="Cambria Math" charset="0"/>
                                      </a:rPr>
                                      <m:t>4!</m:t>
                                    </m:r>
                                  </m:num>
                                  <m:den>
                                    <m:r>
                                      <a:rPr lang="tr-TR" b="0" i="1" smtClean="0">
                                        <a:latin typeface="Cambria Math" charset="0"/>
                                      </a:rPr>
                                      <m:t>2</m:t>
                                    </m:r>
                                    <m:r>
                                      <a:rPr lang="fi-FI" i="1" smtClean="0">
                                        <a:latin typeface="Cambria Math" charset="0"/>
                                      </a:rPr>
                                      <m:t>!</m:t>
                                    </m:r>
                                    <m:r>
                                      <a:rPr lang="tr-TR" b="0" i="1" smtClean="0">
                                        <a:latin typeface="Cambria Math" charset="0"/>
                                      </a:rPr>
                                      <m:t>2!</m:t>
                                    </m:r>
                                  </m:den>
                                </m:f>
                                <m:r>
                                  <a:rPr lang="tr-TR" b="0" i="1" smtClean="0">
                                    <a:latin typeface="Cambria Math" charset="0"/>
                                  </a:rPr>
                                  <m:t>=</m:t>
                                </m:r>
                                <m:f>
                                  <m:fPr>
                                    <m:ctrlPr>
                                      <a:rPr lang="fi-FI" i="1" smtClean="0">
                                        <a:latin typeface="Cambria Math" charset="0"/>
                                      </a:rPr>
                                    </m:ctrlPr>
                                  </m:fPr>
                                  <m:num>
                                    <m:d>
                                      <m:dPr>
                                        <m:ctrlPr>
                                          <a:rPr lang="fi-FI" i="1" smtClean="0">
                                            <a:latin typeface="Cambria Math" charset="0"/>
                                          </a:rPr>
                                        </m:ctrlPr>
                                      </m:dPr>
                                      <m:e>
                                        <m:r>
                                          <a:rPr lang="tr-TR" b="0" i="1" smtClean="0">
                                            <a:latin typeface="Cambria Math" charset="0"/>
                                          </a:rPr>
                                          <m:t>4</m:t>
                                        </m:r>
                                        <m:r>
                                          <a:rPr lang="tr-TR" b="0" i="1" smtClean="0">
                                            <a:latin typeface="Cambria Math" charset="0"/>
                                          </a:rPr>
                                          <m:t>𝑥</m:t>
                                        </m:r>
                                        <m:r>
                                          <a:rPr lang="tr-TR" b="0" i="1" smtClean="0">
                                            <a:latin typeface="Cambria Math" charset="0"/>
                                          </a:rPr>
                                          <m:t>3</m:t>
                                        </m:r>
                                        <m:r>
                                          <a:rPr lang="tr-TR" b="0" i="1" smtClean="0">
                                            <a:latin typeface="Cambria Math" charset="0"/>
                                          </a:rPr>
                                          <m:t>𝑥</m:t>
                                        </m:r>
                                        <m:r>
                                          <a:rPr lang="tr-TR" b="0" i="1" smtClean="0">
                                            <a:latin typeface="Cambria Math" charset="0"/>
                                          </a:rPr>
                                          <m:t>2</m:t>
                                        </m:r>
                                        <m:r>
                                          <a:rPr lang="tr-TR" b="0" i="1" smtClean="0">
                                            <a:latin typeface="Cambria Math" charset="0"/>
                                          </a:rPr>
                                          <m:t>𝑥</m:t>
                                        </m:r>
                                        <m:r>
                                          <a:rPr lang="tr-TR" b="0" i="1" smtClean="0">
                                            <a:latin typeface="Cambria Math" charset="0"/>
                                          </a:rPr>
                                          <m:t>1</m:t>
                                        </m:r>
                                      </m:e>
                                    </m:d>
                                  </m:num>
                                  <m:den>
                                    <m:r>
                                      <a:rPr lang="tr-TR" b="0" i="1" smtClean="0">
                                        <a:latin typeface="Cambria Math" charset="0"/>
                                      </a:rPr>
                                      <m:t>(2</m:t>
                                    </m:r>
                                    <m:r>
                                      <a:rPr lang="tr-TR" b="0" i="1" smtClean="0">
                                        <a:latin typeface="Cambria Math" charset="0"/>
                                      </a:rPr>
                                      <m:t>𝑥</m:t>
                                    </m:r>
                                    <m:r>
                                      <a:rPr lang="tr-TR" b="0" i="1" smtClean="0">
                                        <a:latin typeface="Cambria Math" charset="0"/>
                                      </a:rPr>
                                      <m:t>1)(2</m:t>
                                    </m:r>
                                    <m:r>
                                      <a:rPr lang="tr-TR" b="0" i="1" smtClean="0">
                                        <a:latin typeface="Cambria Math" charset="0"/>
                                      </a:rPr>
                                      <m:t>𝑥</m:t>
                                    </m:r>
                                    <m:r>
                                      <a:rPr lang="tr-TR" b="0" i="1" smtClean="0">
                                        <a:latin typeface="Cambria Math" charset="0"/>
                                      </a:rPr>
                                      <m:t>1)</m:t>
                                    </m:r>
                                  </m:den>
                                </m:f>
                                <m:r>
                                  <a:rPr lang="tr-TR" b="0" i="1" smtClean="0">
                                    <a:latin typeface="Cambria Math" charset="0"/>
                                  </a:rPr>
                                  <m:t>=6</m:t>
                                </m:r>
                              </m:oMath>
                            </m:oMathPara>
                          </a14:m>
                          <a:endParaRPr lang="en-US" dirty="0" smtClean="0"/>
                        </a:p>
                      </a:txBody>
                      <a:tcPr anchor="ctr"/>
                    </a:tc>
                  </a:tr>
                  <a:tr h="370840">
                    <a:tc>
                      <a:txBody>
                        <a:bodyPr/>
                        <a:lstStyle/>
                        <a:p>
                          <a:pPr algn="ctr"/>
                          <a:r>
                            <a:rPr lang="en-US" dirty="0" smtClean="0"/>
                            <a:t>6</a:t>
                          </a:r>
                          <a:endParaRPr lang="en-US" dirty="0"/>
                        </a:p>
                      </a:txBody>
                      <a:tcPr anchor="ctr"/>
                    </a:tc>
                    <a:tc>
                      <a:txBody>
                        <a:bodyPr/>
                        <a:lstStyle/>
                        <a:p>
                          <a:pPr algn="ctr"/>
                          <a:r>
                            <a:rPr lang="en-US" dirty="0" smtClean="0"/>
                            <a:t>20</a:t>
                          </a:r>
                          <a:endParaRPr lang="en-US" dirty="0"/>
                        </a:p>
                      </a:txBody>
                      <a:tcPr anchor="ctr"/>
                    </a:tc>
                    <a:tc>
                      <a:txBody>
                        <a:bodyPr/>
                        <a:lstStyle/>
                        <a:p>
                          <a:pPr algn="ctr"/>
                          <a:r>
                            <a:rPr lang="en-US" dirty="0" smtClean="0"/>
                            <a:t>AAABBB; AABABB;</a:t>
                          </a:r>
                        </a:p>
                        <a:p>
                          <a:pPr algn="ctr"/>
                          <a:r>
                            <a:rPr lang="en-US" dirty="0" smtClean="0"/>
                            <a:t>ABAABB;</a:t>
                          </a:r>
                          <a:r>
                            <a:rPr lang="en-US" baseline="0" dirty="0" smtClean="0"/>
                            <a:t> </a:t>
                          </a:r>
                          <a:r>
                            <a:rPr lang="is-IS" baseline="0" dirty="0" smtClean="0"/>
                            <a:t>...BBBAAA</a:t>
                          </a:r>
                          <a:endParaRPr lang="en-US" dirty="0"/>
                        </a:p>
                      </a:txBody>
                      <a:tcPr anchor="ctr"/>
                    </a:tc>
                    <a:tc>
                      <a:txBody>
                        <a:bodyPr/>
                        <a:lstStyle/>
                        <a:p>
                          <a:pPr algn="l"/>
                          <a:endParaRPr lang="fi-FI" i="1" dirty="0" smtClean="0">
                            <a:latin typeface="Cambria Math" charset="0"/>
                          </a:endParaRPr>
                        </a:p>
                        <a:p>
                          <a:pPr algn="l"/>
                          <a14:m>
                            <m:oMathPara xmlns:m="http://schemas.openxmlformats.org/officeDocument/2006/math">
                              <m:oMathParaPr>
                                <m:jc m:val="centerGroup"/>
                              </m:oMathParaPr>
                              <m:oMath xmlns:m="http://schemas.openxmlformats.org/officeDocument/2006/math">
                                <m:f>
                                  <m:fPr>
                                    <m:ctrlPr>
                                      <a:rPr lang="fi-FI" i="1" smtClean="0">
                                        <a:latin typeface="Cambria Math" charset="0"/>
                                      </a:rPr>
                                    </m:ctrlPr>
                                  </m:fPr>
                                  <m:num>
                                    <m:r>
                                      <a:rPr lang="tr-TR" b="0" i="1" smtClean="0">
                                        <a:latin typeface="Cambria Math" charset="0"/>
                                      </a:rPr>
                                      <m:t>6!</m:t>
                                    </m:r>
                                  </m:num>
                                  <m:den>
                                    <m:r>
                                      <a:rPr lang="tr-TR" b="0" i="1" smtClean="0">
                                        <a:latin typeface="Cambria Math" charset="0"/>
                                      </a:rPr>
                                      <m:t>3</m:t>
                                    </m:r>
                                    <m:r>
                                      <a:rPr lang="fi-FI" i="1" smtClean="0">
                                        <a:latin typeface="Cambria Math" charset="0"/>
                                      </a:rPr>
                                      <m:t>!</m:t>
                                    </m:r>
                                    <m:r>
                                      <a:rPr lang="tr-TR" b="0" i="1" smtClean="0">
                                        <a:latin typeface="Cambria Math" charset="0"/>
                                      </a:rPr>
                                      <m:t>3!</m:t>
                                    </m:r>
                                  </m:den>
                                </m:f>
                                <m:r>
                                  <a:rPr lang="tr-TR" b="0" i="1" smtClean="0">
                                    <a:latin typeface="Cambria Math" charset="0"/>
                                  </a:rPr>
                                  <m:t>=</m:t>
                                </m:r>
                                <m:f>
                                  <m:fPr>
                                    <m:ctrlPr>
                                      <a:rPr lang="fi-FI" i="1" smtClean="0">
                                        <a:latin typeface="Cambria Math" charset="0"/>
                                      </a:rPr>
                                    </m:ctrlPr>
                                  </m:fPr>
                                  <m:num>
                                    <m:d>
                                      <m:dPr>
                                        <m:ctrlPr>
                                          <a:rPr lang="fi-FI" i="1" smtClean="0">
                                            <a:latin typeface="Cambria Math" charset="0"/>
                                          </a:rPr>
                                        </m:ctrlPr>
                                      </m:dPr>
                                      <m:e>
                                        <m:r>
                                          <a:rPr lang="tr-TR" b="0" i="1" smtClean="0">
                                            <a:latin typeface="Cambria Math" charset="0"/>
                                          </a:rPr>
                                          <m:t>6</m:t>
                                        </m:r>
                                        <m:r>
                                          <a:rPr lang="tr-TR" b="0" i="1" smtClean="0">
                                            <a:latin typeface="Cambria Math" charset="0"/>
                                          </a:rPr>
                                          <m:t>𝑥</m:t>
                                        </m:r>
                                        <m:r>
                                          <a:rPr lang="tr-TR" b="0" i="1" smtClean="0">
                                            <a:latin typeface="Cambria Math" charset="0"/>
                                          </a:rPr>
                                          <m:t>5</m:t>
                                        </m:r>
                                        <m:r>
                                          <a:rPr lang="tr-TR" b="0" i="1" smtClean="0">
                                            <a:latin typeface="Cambria Math" charset="0"/>
                                          </a:rPr>
                                          <m:t>𝑥</m:t>
                                        </m:r>
                                        <m:r>
                                          <a:rPr lang="tr-TR" b="0" i="1" smtClean="0">
                                            <a:latin typeface="Cambria Math" charset="0"/>
                                          </a:rPr>
                                          <m:t>4</m:t>
                                        </m:r>
                                        <m:r>
                                          <a:rPr lang="tr-TR" b="0" i="1" smtClean="0">
                                            <a:latin typeface="Cambria Math" charset="0"/>
                                          </a:rPr>
                                          <m:t>𝑥</m:t>
                                        </m:r>
                                        <m:r>
                                          <a:rPr lang="tr-TR" b="0" i="1" smtClean="0">
                                            <a:latin typeface="Cambria Math" charset="0"/>
                                          </a:rPr>
                                          <m:t>3</m:t>
                                        </m:r>
                                        <m:r>
                                          <a:rPr lang="tr-TR" b="0" i="1" smtClean="0">
                                            <a:latin typeface="Cambria Math" charset="0"/>
                                          </a:rPr>
                                          <m:t>𝑥</m:t>
                                        </m:r>
                                        <m:r>
                                          <a:rPr lang="tr-TR" b="0" i="1" smtClean="0">
                                            <a:latin typeface="Cambria Math" charset="0"/>
                                          </a:rPr>
                                          <m:t>2</m:t>
                                        </m:r>
                                        <m:r>
                                          <a:rPr lang="tr-TR" b="0" i="1" smtClean="0">
                                            <a:latin typeface="Cambria Math" charset="0"/>
                                          </a:rPr>
                                          <m:t>𝑥</m:t>
                                        </m:r>
                                        <m:r>
                                          <a:rPr lang="tr-TR" b="0" i="1" smtClean="0">
                                            <a:latin typeface="Cambria Math" charset="0"/>
                                          </a:rPr>
                                          <m:t>1</m:t>
                                        </m:r>
                                      </m:e>
                                    </m:d>
                                  </m:num>
                                  <m:den>
                                    <m:r>
                                      <a:rPr lang="tr-TR" b="0" i="1" smtClean="0">
                                        <a:latin typeface="Cambria Math" charset="0"/>
                                      </a:rPr>
                                      <m:t>(3</m:t>
                                    </m:r>
                                    <m:r>
                                      <a:rPr lang="tr-TR" b="0" i="1" smtClean="0">
                                        <a:latin typeface="Cambria Math" charset="0"/>
                                      </a:rPr>
                                      <m:t>𝑥</m:t>
                                    </m:r>
                                    <m:r>
                                      <a:rPr lang="tr-TR" b="0" i="1" smtClean="0">
                                        <a:latin typeface="Cambria Math" charset="0"/>
                                      </a:rPr>
                                      <m:t>2</m:t>
                                    </m:r>
                                    <m:r>
                                      <a:rPr lang="tr-TR" b="0" i="1" smtClean="0">
                                        <a:latin typeface="Cambria Math" charset="0"/>
                                      </a:rPr>
                                      <m:t>𝑥</m:t>
                                    </m:r>
                                    <m:r>
                                      <a:rPr lang="tr-TR" b="0" i="1" smtClean="0">
                                        <a:latin typeface="Cambria Math" charset="0"/>
                                      </a:rPr>
                                      <m:t>1)(3</m:t>
                                    </m:r>
                                    <m:r>
                                      <a:rPr lang="tr-TR" b="0" i="1" smtClean="0">
                                        <a:latin typeface="Cambria Math" charset="0"/>
                                      </a:rPr>
                                      <m:t>𝑥</m:t>
                                    </m:r>
                                    <m:r>
                                      <a:rPr lang="tr-TR" b="0" i="1" smtClean="0">
                                        <a:latin typeface="Cambria Math" charset="0"/>
                                      </a:rPr>
                                      <m:t>2</m:t>
                                    </m:r>
                                    <m:r>
                                      <a:rPr lang="tr-TR" b="0" i="1" smtClean="0">
                                        <a:latin typeface="Cambria Math" charset="0"/>
                                      </a:rPr>
                                      <m:t>𝑥</m:t>
                                    </m:r>
                                    <m:r>
                                      <a:rPr lang="tr-TR" b="0" i="1" smtClean="0">
                                        <a:latin typeface="Cambria Math" charset="0"/>
                                      </a:rPr>
                                      <m:t>1)</m:t>
                                    </m:r>
                                  </m:den>
                                </m:f>
                                <m:r>
                                  <a:rPr lang="tr-TR" b="0" i="1" smtClean="0">
                                    <a:latin typeface="Cambria Math" charset="0"/>
                                  </a:rPr>
                                  <m:t>=20</m:t>
                                </m:r>
                              </m:oMath>
                            </m:oMathPara>
                          </a14:m>
                          <a:endParaRPr lang="en-US" dirty="0" smtClean="0"/>
                        </a:p>
                      </a:txBody>
                      <a:tcPr anchor="ctr"/>
                    </a:tc>
                  </a:tr>
                </a:tbl>
              </a:graphicData>
            </a:graphic>
          </p:graphicFrame>
        </mc:Choice>
        <mc:Fallback xmlns="">
          <p:graphicFrame>
            <p:nvGraphicFramePr>
              <p:cNvPr id="4" name="Content Placeholder 3"/>
              <p:cNvGraphicFramePr>
                <a:graphicFrameLocks noGrp="1"/>
              </p:cNvGraphicFramePr>
              <p:nvPr>
                <p:ph idx="1"/>
              </p:nvPr>
            </p:nvGraphicFramePr>
            <p:xfrm>
              <a:off x="304800" y="1624965"/>
              <a:ext cx="8534400" cy="3480435"/>
            </p:xfrm>
            <a:graphic>
              <a:graphicData uri="http://schemas.openxmlformats.org/drawingml/2006/table">
                <a:tbl>
                  <a:tblPr firstRow="1" bandRow="1">
                    <a:tableStyleId>{5C22544A-7EE6-4342-B048-85BDC9FD1C3A}</a:tableStyleId>
                  </a:tblPr>
                  <a:tblGrid>
                    <a:gridCol w="990600"/>
                    <a:gridCol w="1371600"/>
                    <a:gridCol w="2514600"/>
                    <a:gridCol w="3657600"/>
                  </a:tblGrid>
                  <a:tr h="640080">
                    <a:tc>
                      <a:txBody>
                        <a:bodyPr/>
                        <a:lstStyle/>
                        <a:p>
                          <a:pPr algn="ctr"/>
                          <a:r>
                            <a:rPr lang="en-US" dirty="0" smtClean="0"/>
                            <a:t>Block Size</a:t>
                          </a:r>
                          <a:endParaRPr lang="en-US" dirty="0"/>
                        </a:p>
                      </a:txBody>
                      <a:tcPr/>
                    </a:tc>
                    <a:tc>
                      <a:txBody>
                        <a:bodyPr/>
                        <a:lstStyle/>
                        <a:p>
                          <a:pPr algn="ctr"/>
                          <a:r>
                            <a:rPr lang="en-US" dirty="0" smtClean="0"/>
                            <a:t>Number of Blocks</a:t>
                          </a:r>
                          <a:endParaRPr lang="en-US" dirty="0"/>
                        </a:p>
                      </a:txBody>
                      <a:tcPr/>
                    </a:tc>
                    <a:tc>
                      <a:txBody>
                        <a:bodyPr/>
                        <a:lstStyle/>
                        <a:p>
                          <a:pPr algn="ctr"/>
                          <a:r>
                            <a:rPr lang="en-US" dirty="0" smtClean="0"/>
                            <a:t>All possible blocks</a:t>
                          </a:r>
                          <a:endParaRPr lang="en-US" dirty="0"/>
                        </a:p>
                      </a:txBody>
                      <a:tcPr/>
                    </a:tc>
                    <a:tc>
                      <a:txBody>
                        <a:bodyPr/>
                        <a:lstStyle/>
                        <a:p>
                          <a:pPr algn="ctr"/>
                          <a:r>
                            <a:rPr lang="en-US" dirty="0" smtClean="0"/>
                            <a:t>Multinomial coefficient</a:t>
                          </a:r>
                          <a:endParaRPr lang="en-US" dirty="0"/>
                        </a:p>
                      </a:txBody>
                      <a:tcPr/>
                    </a:tc>
                  </a:tr>
                  <a:tr h="946785">
                    <a:tc>
                      <a:txBody>
                        <a:bodyPr/>
                        <a:lstStyle/>
                        <a:p>
                          <a:pPr algn="ctr"/>
                          <a:r>
                            <a:rPr lang="en-US" dirty="0" smtClean="0"/>
                            <a:t>2</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AB; BA</a:t>
                          </a:r>
                          <a:endParaRPr lang="en-US" dirty="0"/>
                        </a:p>
                      </a:txBody>
                      <a:tcPr anchor="ctr"/>
                    </a:tc>
                    <a:tc>
                      <a:txBody>
                        <a:bodyPr/>
                        <a:lstStyle/>
                        <a:p>
                          <a:endParaRPr lang="en-US"/>
                        </a:p>
                      </a:txBody>
                      <a:tcPr anchor="ctr">
                        <a:blipFill rotWithShape="0">
                          <a:blip r:embed="rId3"/>
                          <a:stretch>
                            <a:fillRect l="-133667" t="-70513" r="-833" b="-200641"/>
                          </a:stretch>
                        </a:blipFill>
                      </a:tcPr>
                    </a:tc>
                  </a:tr>
                  <a:tr h="946785">
                    <a:tc>
                      <a:txBody>
                        <a:bodyPr/>
                        <a:lstStyle/>
                        <a:p>
                          <a:pPr algn="ctr"/>
                          <a:r>
                            <a:rPr lang="en-US" dirty="0" smtClean="0"/>
                            <a:t>4</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AABB; ABAB; ABBA</a:t>
                          </a:r>
                        </a:p>
                        <a:p>
                          <a:pPr algn="ctr"/>
                          <a:r>
                            <a:rPr lang="en-US" dirty="0" smtClean="0"/>
                            <a:t>BABA; BAAB; BBAA</a:t>
                          </a:r>
                          <a:endParaRPr lang="en-US" dirty="0"/>
                        </a:p>
                      </a:txBody>
                      <a:tcPr anchor="ctr"/>
                    </a:tc>
                    <a:tc>
                      <a:txBody>
                        <a:bodyPr/>
                        <a:lstStyle/>
                        <a:p>
                          <a:endParaRPr lang="en-US"/>
                        </a:p>
                      </a:txBody>
                      <a:tcPr anchor="ctr">
                        <a:blipFill rotWithShape="0">
                          <a:blip r:embed="rId3"/>
                          <a:stretch>
                            <a:fillRect l="-133667" t="-171613" r="-833" b="-101935"/>
                          </a:stretch>
                        </a:blipFill>
                      </a:tcPr>
                    </a:tc>
                  </a:tr>
                  <a:tr h="946785">
                    <a:tc>
                      <a:txBody>
                        <a:bodyPr/>
                        <a:lstStyle/>
                        <a:p>
                          <a:pPr algn="ctr"/>
                          <a:r>
                            <a:rPr lang="en-US" dirty="0" smtClean="0"/>
                            <a:t>6</a:t>
                          </a:r>
                          <a:endParaRPr lang="en-US" dirty="0"/>
                        </a:p>
                      </a:txBody>
                      <a:tcPr anchor="ctr"/>
                    </a:tc>
                    <a:tc>
                      <a:txBody>
                        <a:bodyPr/>
                        <a:lstStyle/>
                        <a:p>
                          <a:pPr algn="ctr"/>
                          <a:r>
                            <a:rPr lang="en-US" dirty="0" smtClean="0"/>
                            <a:t>20</a:t>
                          </a:r>
                          <a:endParaRPr lang="en-US" dirty="0"/>
                        </a:p>
                      </a:txBody>
                      <a:tcPr anchor="ctr"/>
                    </a:tc>
                    <a:tc>
                      <a:txBody>
                        <a:bodyPr/>
                        <a:lstStyle/>
                        <a:p>
                          <a:pPr algn="ctr"/>
                          <a:r>
                            <a:rPr lang="en-US" dirty="0" smtClean="0"/>
                            <a:t>AAABBB; AABABB;</a:t>
                          </a:r>
                        </a:p>
                        <a:p>
                          <a:pPr algn="ctr"/>
                          <a:r>
                            <a:rPr lang="en-US" dirty="0" smtClean="0"/>
                            <a:t>ABAABB;</a:t>
                          </a:r>
                          <a:r>
                            <a:rPr lang="en-US" baseline="0" dirty="0" smtClean="0"/>
                            <a:t> </a:t>
                          </a:r>
                          <a:r>
                            <a:rPr lang="is-IS" baseline="0" dirty="0" smtClean="0"/>
                            <a:t>...BBBAAA</a:t>
                          </a:r>
                          <a:endParaRPr lang="en-US" dirty="0"/>
                        </a:p>
                      </a:txBody>
                      <a:tcPr anchor="ctr"/>
                    </a:tc>
                    <a:tc>
                      <a:txBody>
                        <a:bodyPr/>
                        <a:lstStyle/>
                        <a:p>
                          <a:endParaRPr lang="en-US"/>
                        </a:p>
                      </a:txBody>
                      <a:tcPr anchor="ctr">
                        <a:blipFill rotWithShape="0">
                          <a:blip r:embed="rId3"/>
                          <a:stretch>
                            <a:fillRect l="-133667" t="-269872" r="-833" b="-1282"/>
                          </a:stretch>
                        </a:blipFill>
                      </a:tcPr>
                    </a:tc>
                  </a:tr>
                </a:tbl>
              </a:graphicData>
            </a:graphic>
          </p:graphicFrame>
        </mc:Fallback>
      </mc:AlternateContent>
      <p:sp>
        <p:nvSpPr>
          <p:cNvPr id="6" name="TextBox 5"/>
          <p:cNvSpPr txBox="1"/>
          <p:nvPr/>
        </p:nvSpPr>
        <p:spPr>
          <a:xfrm>
            <a:off x="304800" y="5297269"/>
            <a:ext cx="8534400" cy="646331"/>
          </a:xfrm>
          <a:prstGeom prst="rect">
            <a:avLst/>
          </a:prstGeom>
          <a:noFill/>
        </p:spPr>
        <p:txBody>
          <a:bodyPr wrap="square" rtlCol="0">
            <a:spAutoFit/>
          </a:bodyPr>
          <a:lstStyle/>
          <a:p>
            <a:pPr algn="just"/>
            <a:r>
              <a:rPr lang="en-US" sz="1800" dirty="0" smtClean="0">
                <a:effectLst>
                  <a:outerShdw blurRad="38100" dist="38100" dir="2700000" algn="tl">
                    <a:srgbClr val="000000">
                      <a:alpha val="43137"/>
                    </a:srgbClr>
                  </a:outerShdw>
                </a:effectLst>
                <a:latin typeface="+mn-lt"/>
              </a:rPr>
              <a:t>Multinomial coefficient is the number of permutations of n things of k kinds, with r</a:t>
            </a:r>
            <a:r>
              <a:rPr lang="en-US" sz="1800" baseline="-25000" dirty="0" smtClean="0">
                <a:effectLst>
                  <a:outerShdw blurRad="38100" dist="38100" dir="2700000" algn="tl">
                    <a:srgbClr val="000000">
                      <a:alpha val="43137"/>
                    </a:srgbClr>
                  </a:outerShdw>
                </a:effectLst>
                <a:latin typeface="+mn-lt"/>
              </a:rPr>
              <a:t>1 </a:t>
            </a:r>
            <a:r>
              <a:rPr lang="en-US" sz="1800" dirty="0" smtClean="0">
                <a:effectLst>
                  <a:outerShdw blurRad="38100" dist="38100" dir="2700000" algn="tl">
                    <a:srgbClr val="000000">
                      <a:alpha val="43137"/>
                    </a:srgbClr>
                  </a:outerShdw>
                </a:effectLst>
                <a:latin typeface="+mn-lt"/>
              </a:rPr>
              <a:t>of the 1</a:t>
            </a:r>
            <a:r>
              <a:rPr lang="en-US" sz="1800" baseline="30000" dirty="0" smtClean="0">
                <a:effectLst>
                  <a:outerShdw blurRad="38100" dist="38100" dir="2700000" algn="tl">
                    <a:srgbClr val="000000">
                      <a:alpha val="43137"/>
                    </a:srgbClr>
                  </a:outerShdw>
                </a:effectLst>
                <a:latin typeface="+mn-lt"/>
              </a:rPr>
              <a:t>st</a:t>
            </a:r>
            <a:r>
              <a:rPr lang="en-US" sz="1800" dirty="0" smtClean="0">
                <a:effectLst>
                  <a:outerShdw blurRad="38100" dist="38100" dir="2700000" algn="tl">
                    <a:srgbClr val="000000">
                      <a:alpha val="43137"/>
                    </a:srgbClr>
                  </a:outerShdw>
                </a:effectLst>
                <a:latin typeface="+mn-lt"/>
              </a:rPr>
              <a:t> kind, r</a:t>
            </a:r>
            <a:r>
              <a:rPr lang="en-US" sz="1800" baseline="-25000" dirty="0">
                <a:effectLst>
                  <a:outerShdw blurRad="38100" dist="38100" dir="2700000" algn="tl">
                    <a:srgbClr val="000000">
                      <a:alpha val="43137"/>
                    </a:srgbClr>
                  </a:outerShdw>
                </a:effectLst>
                <a:latin typeface="+mn-lt"/>
              </a:rPr>
              <a:t>2</a:t>
            </a:r>
            <a:r>
              <a:rPr lang="en-US" sz="1800" baseline="-25000" dirty="0" smtClean="0">
                <a:effectLst>
                  <a:outerShdw blurRad="38100" dist="38100" dir="2700000" algn="tl">
                    <a:srgbClr val="000000">
                      <a:alpha val="43137"/>
                    </a:srgbClr>
                  </a:outerShdw>
                </a:effectLst>
                <a:latin typeface="+mn-lt"/>
              </a:rPr>
              <a:t> </a:t>
            </a:r>
            <a:r>
              <a:rPr lang="en-US" sz="1800" dirty="0">
                <a:effectLst>
                  <a:outerShdw blurRad="38100" dist="38100" dir="2700000" algn="tl">
                    <a:srgbClr val="000000">
                      <a:alpha val="43137"/>
                    </a:srgbClr>
                  </a:outerShdw>
                </a:effectLst>
                <a:latin typeface="+mn-lt"/>
              </a:rPr>
              <a:t>of the </a:t>
            </a:r>
            <a:r>
              <a:rPr lang="en-US" sz="1800" dirty="0" smtClean="0">
                <a:effectLst>
                  <a:outerShdw blurRad="38100" dist="38100" dir="2700000" algn="tl">
                    <a:srgbClr val="000000">
                      <a:alpha val="43137"/>
                    </a:srgbClr>
                  </a:outerShdw>
                </a:effectLst>
                <a:latin typeface="+mn-lt"/>
              </a:rPr>
              <a:t>2</a:t>
            </a:r>
            <a:r>
              <a:rPr lang="en-US" sz="1800" baseline="30000" dirty="0" smtClean="0">
                <a:effectLst>
                  <a:outerShdw blurRad="38100" dist="38100" dir="2700000" algn="tl">
                    <a:srgbClr val="000000">
                      <a:alpha val="43137"/>
                    </a:srgbClr>
                  </a:outerShdw>
                </a:effectLst>
                <a:latin typeface="+mn-lt"/>
              </a:rPr>
              <a:t>nd</a:t>
            </a:r>
            <a:r>
              <a:rPr lang="en-US" sz="1800" dirty="0" smtClean="0">
                <a:effectLst>
                  <a:outerShdw blurRad="38100" dist="38100" dir="2700000" algn="tl">
                    <a:srgbClr val="000000">
                      <a:alpha val="43137"/>
                    </a:srgbClr>
                  </a:outerShdw>
                </a:effectLst>
                <a:latin typeface="+mn-lt"/>
              </a:rPr>
              <a:t> kind, </a:t>
            </a:r>
            <a:r>
              <a:rPr lang="is-IS" sz="1800" dirty="0" smtClean="0">
                <a:effectLst>
                  <a:outerShdw blurRad="38100" dist="38100" dir="2700000" algn="tl">
                    <a:srgbClr val="000000">
                      <a:alpha val="43137"/>
                    </a:srgbClr>
                  </a:outerShdw>
                </a:effectLst>
                <a:latin typeface="+mn-lt"/>
              </a:rPr>
              <a:t>…, r</a:t>
            </a:r>
            <a:r>
              <a:rPr lang="is-IS" sz="1800" baseline="-25000" dirty="0" smtClean="0">
                <a:effectLst>
                  <a:outerShdw blurRad="38100" dist="38100" dir="2700000" algn="tl">
                    <a:srgbClr val="000000">
                      <a:alpha val="43137"/>
                    </a:srgbClr>
                  </a:outerShdw>
                </a:effectLst>
                <a:latin typeface="+mn-lt"/>
              </a:rPr>
              <a:t>k </a:t>
            </a:r>
            <a:r>
              <a:rPr lang="is-IS" sz="1800" dirty="0" smtClean="0">
                <a:effectLst>
                  <a:outerShdw blurRad="38100" dist="38100" dir="2700000" algn="tl">
                    <a:srgbClr val="000000">
                      <a:alpha val="43137"/>
                    </a:srgbClr>
                  </a:outerShdw>
                </a:effectLst>
                <a:latin typeface="+mn-lt"/>
              </a:rPr>
              <a:t>of the kth kind, where </a:t>
            </a:r>
            <a:r>
              <a:rPr lang="en-US" sz="1800" dirty="0" smtClean="0">
                <a:effectLst>
                  <a:outerShdw blurRad="38100" dist="38100" dir="2700000" algn="tl">
                    <a:srgbClr val="000000">
                      <a:alpha val="43137"/>
                    </a:srgbClr>
                  </a:outerShdw>
                </a:effectLst>
                <a:latin typeface="+mn-lt"/>
              </a:rPr>
              <a:t>r</a:t>
            </a:r>
            <a:r>
              <a:rPr lang="en-US" sz="1800" baseline="-25000" dirty="0" smtClean="0">
                <a:effectLst>
                  <a:outerShdw blurRad="38100" dist="38100" dir="2700000" algn="tl">
                    <a:srgbClr val="000000">
                      <a:alpha val="43137"/>
                    </a:srgbClr>
                  </a:outerShdw>
                </a:effectLst>
                <a:latin typeface="+mn-lt"/>
              </a:rPr>
              <a:t>1</a:t>
            </a:r>
            <a:r>
              <a:rPr lang="en-US" sz="1800" dirty="0" smtClean="0">
                <a:effectLst>
                  <a:outerShdw blurRad="38100" dist="38100" dir="2700000" algn="tl">
                    <a:srgbClr val="000000">
                      <a:alpha val="43137"/>
                    </a:srgbClr>
                  </a:outerShdw>
                </a:effectLst>
                <a:latin typeface="+mn-lt"/>
              </a:rPr>
              <a:t>+</a:t>
            </a:r>
            <a:r>
              <a:rPr lang="en-US" sz="1800" dirty="0">
                <a:effectLst>
                  <a:outerShdw blurRad="38100" dist="38100" dir="2700000" algn="tl">
                    <a:srgbClr val="000000">
                      <a:alpha val="43137"/>
                    </a:srgbClr>
                  </a:outerShdw>
                </a:effectLst>
                <a:latin typeface="+mn-lt"/>
              </a:rPr>
              <a:t> </a:t>
            </a:r>
            <a:r>
              <a:rPr lang="en-US" sz="1800" dirty="0" smtClean="0">
                <a:effectLst>
                  <a:outerShdw blurRad="38100" dist="38100" dir="2700000" algn="tl">
                    <a:srgbClr val="000000">
                      <a:alpha val="43137"/>
                    </a:srgbClr>
                  </a:outerShdw>
                </a:effectLst>
                <a:latin typeface="+mn-lt"/>
              </a:rPr>
              <a:t>r</a:t>
            </a:r>
            <a:r>
              <a:rPr lang="en-US" sz="1800" baseline="-25000" dirty="0" smtClean="0">
                <a:effectLst>
                  <a:outerShdw blurRad="38100" dist="38100" dir="2700000" algn="tl">
                    <a:srgbClr val="000000">
                      <a:alpha val="43137"/>
                    </a:srgbClr>
                  </a:outerShdw>
                </a:effectLst>
                <a:latin typeface="+mn-lt"/>
              </a:rPr>
              <a:t>2</a:t>
            </a:r>
            <a:r>
              <a:rPr lang="en-US" sz="1800" dirty="0" smtClean="0">
                <a:effectLst>
                  <a:outerShdw blurRad="38100" dist="38100" dir="2700000" algn="tl">
                    <a:srgbClr val="000000">
                      <a:alpha val="43137"/>
                    </a:srgbClr>
                  </a:outerShdw>
                </a:effectLst>
                <a:latin typeface="+mn-lt"/>
              </a:rPr>
              <a:t>+</a:t>
            </a:r>
            <a:r>
              <a:rPr lang="en-US" sz="1800" dirty="0">
                <a:effectLst>
                  <a:outerShdw blurRad="38100" dist="38100" dir="2700000" algn="tl">
                    <a:srgbClr val="000000">
                      <a:alpha val="43137"/>
                    </a:srgbClr>
                  </a:outerShdw>
                </a:effectLst>
                <a:latin typeface="+mn-lt"/>
              </a:rPr>
              <a:t> </a:t>
            </a:r>
            <a:r>
              <a:rPr lang="en-US" sz="1800" dirty="0" err="1" smtClean="0">
                <a:effectLst>
                  <a:outerShdw blurRad="38100" dist="38100" dir="2700000" algn="tl">
                    <a:srgbClr val="000000">
                      <a:alpha val="43137"/>
                    </a:srgbClr>
                  </a:outerShdw>
                </a:effectLst>
                <a:latin typeface="+mn-lt"/>
              </a:rPr>
              <a:t>r</a:t>
            </a:r>
            <a:r>
              <a:rPr lang="en-US" sz="1800" baseline="-25000" dirty="0" err="1" smtClean="0">
                <a:effectLst>
                  <a:outerShdw blurRad="38100" dist="38100" dir="2700000" algn="tl">
                    <a:srgbClr val="000000">
                      <a:alpha val="43137"/>
                    </a:srgbClr>
                  </a:outerShdw>
                </a:effectLst>
                <a:latin typeface="+mn-lt"/>
              </a:rPr>
              <a:t>k</a:t>
            </a:r>
            <a:r>
              <a:rPr lang="en-US" sz="1800" dirty="0" smtClean="0">
                <a:effectLst>
                  <a:outerShdw blurRad="38100" dist="38100" dir="2700000" algn="tl">
                    <a:srgbClr val="000000">
                      <a:alpha val="43137"/>
                    </a:srgbClr>
                  </a:outerShdw>
                </a:effectLst>
                <a:latin typeface="+mn-lt"/>
              </a:rPr>
              <a:t> = n</a:t>
            </a:r>
            <a:endParaRPr lang="en-US" sz="1800" baseline="-25000" dirty="0">
              <a:effectLst>
                <a:outerShdw blurRad="38100" dist="38100" dir="2700000" algn="tl">
                  <a:srgbClr val="000000">
                    <a:alpha val="43137"/>
                  </a:srgbClr>
                </a:outerShdw>
              </a:effectLst>
              <a:latin typeface="+mn-lt"/>
            </a:endParaRPr>
          </a:p>
        </p:txBody>
      </p:sp>
      <mc:AlternateContent xmlns:mc="http://schemas.openxmlformats.org/markup-compatibility/2006" xmlns:a14="http://schemas.microsoft.com/office/drawing/2010/main">
        <mc:Choice Requires="a14">
          <p:sp>
            <p:nvSpPr>
              <p:cNvPr id="7" name="TextBox 6"/>
              <p:cNvSpPr txBox="1"/>
              <p:nvPr/>
            </p:nvSpPr>
            <p:spPr>
              <a:xfrm>
                <a:off x="381000" y="5957564"/>
                <a:ext cx="8305799" cy="6685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i-FI" sz="2000" i="1" smtClean="0">
                              <a:latin typeface="Cambria Math" charset="0"/>
                            </a:rPr>
                          </m:ctrlPr>
                        </m:fPr>
                        <m:num>
                          <m:r>
                            <a:rPr lang="tr-TR" sz="2000" b="0" i="1" smtClean="0">
                              <a:latin typeface="Cambria Math" charset="0"/>
                            </a:rPr>
                            <m:t>𝑛</m:t>
                          </m:r>
                          <m:r>
                            <a:rPr lang="tr-TR" sz="2000" i="1">
                              <a:latin typeface="Cambria Math" charset="0"/>
                            </a:rPr>
                            <m:t>!</m:t>
                          </m:r>
                        </m:num>
                        <m:den>
                          <m:r>
                            <a:rPr lang="tr-TR" sz="2000" b="0" i="1" smtClean="0">
                              <a:latin typeface="Cambria Math" charset="0"/>
                            </a:rPr>
                            <m:t>𝑟</m:t>
                          </m:r>
                          <m:r>
                            <a:rPr lang="tr-TR" sz="2000" b="0" i="1" baseline="-25000" smtClean="0">
                              <a:latin typeface="Cambria Math" charset="0"/>
                            </a:rPr>
                            <m:t>1</m:t>
                          </m:r>
                          <m:r>
                            <a:rPr lang="fi-FI" sz="2000" i="1">
                              <a:latin typeface="Cambria Math" charset="0"/>
                            </a:rPr>
                            <m:t>!</m:t>
                          </m:r>
                          <m:r>
                            <a:rPr lang="tr-TR" sz="2000" b="0" i="1" smtClean="0">
                              <a:latin typeface="Cambria Math" charset="0"/>
                            </a:rPr>
                            <m:t>𝑟</m:t>
                          </m:r>
                          <m:r>
                            <a:rPr lang="tr-TR" sz="2000" b="0" i="1" baseline="-25000" smtClean="0">
                              <a:latin typeface="Cambria Math" charset="0"/>
                            </a:rPr>
                            <m:t>2</m:t>
                          </m:r>
                          <m:r>
                            <a:rPr lang="tr-TR" sz="2000" i="1">
                              <a:latin typeface="Cambria Math" charset="0"/>
                            </a:rPr>
                            <m:t>!</m:t>
                          </m:r>
                          <m:r>
                            <a:rPr lang="tr-TR" sz="2000" b="0" i="1" smtClean="0">
                              <a:latin typeface="Cambria Math" charset="0"/>
                            </a:rPr>
                            <m:t>…</m:t>
                          </m:r>
                          <m:r>
                            <a:rPr lang="tr-TR" sz="2000" b="0" i="1" smtClean="0">
                              <a:latin typeface="Cambria Math" charset="0"/>
                            </a:rPr>
                            <m:t>𝑟𝑘</m:t>
                          </m:r>
                          <m:r>
                            <a:rPr lang="tr-TR" sz="2000" b="0" i="1" smtClean="0">
                              <a:latin typeface="Cambria Math" charset="0"/>
                            </a:rPr>
                            <m:t>!</m:t>
                          </m:r>
                        </m:den>
                      </m:f>
                    </m:oMath>
                  </m:oMathPara>
                </a14:m>
                <a:endParaRPr lang="en-US" sz="2000" dirty="0">
                  <a:effectLst>
                    <a:outerShdw blurRad="38100" dist="38100" dir="2700000" algn="tl">
                      <a:srgbClr val="000000">
                        <a:alpha val="43137"/>
                      </a:srgbClr>
                    </a:outerShdw>
                  </a:effectLst>
                  <a:latin typeface="+mn-lt"/>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81000" y="5957564"/>
                <a:ext cx="8305799" cy="668516"/>
              </a:xfrm>
              <a:prstGeom prst="rect">
                <a:avLst/>
              </a:prstGeom>
              <a:blipFill rotWithShape="0">
                <a:blip r:embed="rId4"/>
                <a:stretch>
                  <a:fillRect b="-909"/>
                </a:stretch>
              </a:blipFill>
            </p:spPr>
            <p:txBody>
              <a:bodyPr/>
              <a:lstStyle/>
              <a:p>
                <a:r>
                  <a:rPr lang="en-US">
                    <a:noFill/>
                  </a:rPr>
                  <a:t> </a:t>
                </a:r>
              </a:p>
            </p:txBody>
          </p:sp>
        </mc:Fallback>
      </mc:AlternateContent>
      <p:sp>
        <p:nvSpPr>
          <p:cNvPr id="9" name="TextBox 8"/>
          <p:cNvSpPr txBox="1"/>
          <p:nvPr/>
        </p:nvSpPr>
        <p:spPr>
          <a:xfrm>
            <a:off x="228600" y="1128921"/>
            <a:ext cx="53340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mn-lt"/>
              </a:rPr>
              <a:t>Allocation ratio 1:1</a:t>
            </a:r>
            <a:endParaRPr lang="en-US" sz="200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885313955"/>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Blocking Implementation</a:t>
            </a:r>
            <a:endParaRPr lang="en-US" dirty="0"/>
          </a:p>
        </p:txBody>
      </p:sp>
      <p:sp>
        <p:nvSpPr>
          <p:cNvPr id="3" name="Content Placeholder 2"/>
          <p:cNvSpPr>
            <a:spLocks noGrp="1"/>
          </p:cNvSpPr>
          <p:nvPr>
            <p:ph idx="1"/>
          </p:nvPr>
        </p:nvSpPr>
        <p:spPr>
          <a:xfrm>
            <a:off x="304800" y="1778000"/>
            <a:ext cx="8534400" cy="4394200"/>
          </a:xfrm>
        </p:spPr>
        <p:txBody>
          <a:bodyPr/>
          <a:lstStyle/>
          <a:p>
            <a:r>
              <a:rPr lang="en-US" dirty="0" smtClean="0"/>
              <a:t>Fixed allocation ratio throughout trial</a:t>
            </a:r>
          </a:p>
          <a:p>
            <a:r>
              <a:rPr lang="en-US" dirty="0" smtClean="0"/>
              <a:t>It is a secret!</a:t>
            </a:r>
          </a:p>
          <a:p>
            <a:pPr lvl="1"/>
            <a:r>
              <a:rPr lang="en-US" dirty="0" smtClean="0"/>
              <a:t>Block sizes are on a need-to-know basis</a:t>
            </a:r>
          </a:p>
          <a:p>
            <a:r>
              <a:rPr lang="en-US" dirty="0" smtClean="0"/>
              <a:t>Use more than one block size</a:t>
            </a:r>
          </a:p>
          <a:p>
            <a:pPr lvl="1"/>
            <a:r>
              <a:rPr lang="en-US" dirty="0" smtClean="0"/>
              <a:t>Overall sequence appears more random</a:t>
            </a:r>
          </a:p>
          <a:p>
            <a:pPr lvl="1"/>
            <a:r>
              <a:rPr lang="en-US" dirty="0" smtClean="0"/>
              <a:t>Protects against discovery</a:t>
            </a:r>
          </a:p>
          <a:p>
            <a:pPr lvl="2">
              <a:buFont typeface="Wingdings" charset="2"/>
              <a:buChar char="Ø"/>
            </a:pPr>
            <a:r>
              <a:rPr lang="en-US" dirty="0" smtClean="0"/>
              <a:t>Especially in an unmasked trial</a:t>
            </a:r>
            <a:endParaRPr lang="en-US" dirty="0"/>
          </a:p>
        </p:txBody>
      </p:sp>
    </p:spTree>
    <p:extLst>
      <p:ext uri="{BB962C8B-B14F-4D97-AF65-F5344CB8AC3E}">
        <p14:creationId xmlns:p14="http://schemas.microsoft.com/office/powerpoint/2010/main" val="1280211326"/>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75" y="27008"/>
            <a:ext cx="9143999" cy="997527"/>
          </a:xfrm>
        </p:spPr>
        <p:txBody>
          <a:bodyPr anchor="ctr"/>
          <a:lstStyle/>
          <a:p>
            <a:r>
              <a:rPr lang="en-US" dirty="0" smtClean="0"/>
              <a:t>Blocking Pros/Cons</a:t>
            </a:r>
            <a:endParaRPr lang="en-US" dirty="0"/>
          </a:p>
        </p:txBody>
      </p:sp>
      <p:sp>
        <p:nvSpPr>
          <p:cNvPr id="3" name="Content Placeholder 2"/>
          <p:cNvSpPr>
            <a:spLocks noGrp="1"/>
          </p:cNvSpPr>
          <p:nvPr>
            <p:ph idx="1"/>
          </p:nvPr>
        </p:nvSpPr>
        <p:spPr>
          <a:xfrm>
            <a:off x="1219200" y="1066800"/>
            <a:ext cx="7239000" cy="5791200"/>
          </a:xfrm>
        </p:spPr>
        <p:txBody>
          <a:bodyPr/>
          <a:lstStyle/>
          <a:p>
            <a:r>
              <a:rPr lang="en-US" sz="2200" dirty="0" smtClean="0"/>
              <a:t>Advantages</a:t>
            </a:r>
          </a:p>
          <a:p>
            <a:pPr lvl="1"/>
            <a:r>
              <a:rPr lang="en-US" sz="1800" dirty="0" smtClean="0"/>
              <a:t>Overall balance, especially in smaller trials</a:t>
            </a:r>
          </a:p>
          <a:p>
            <a:pPr lvl="1"/>
            <a:r>
              <a:rPr lang="en-US" sz="1800" dirty="0" smtClean="0"/>
              <a:t>Protects against time-related changes</a:t>
            </a:r>
          </a:p>
          <a:p>
            <a:pPr lvl="2">
              <a:buFont typeface="Wingdings" charset="2"/>
              <a:buChar char="Ø"/>
            </a:pPr>
            <a:r>
              <a:rPr lang="en-US" sz="1600" dirty="0"/>
              <a:t>In the composition of study population</a:t>
            </a:r>
          </a:p>
          <a:p>
            <a:pPr lvl="2">
              <a:buFont typeface="Wingdings" charset="2"/>
              <a:buChar char="Ø"/>
            </a:pPr>
            <a:r>
              <a:rPr lang="en-US" sz="1600" dirty="0"/>
              <a:t>Data collection procedures</a:t>
            </a:r>
          </a:p>
          <a:p>
            <a:pPr lvl="2">
              <a:buFont typeface="Wingdings" charset="2"/>
              <a:buChar char="Ø"/>
            </a:pPr>
            <a:r>
              <a:rPr lang="en-US" sz="1600" dirty="0"/>
              <a:t>External forces being differential across treatment groups, i.e., </a:t>
            </a:r>
            <a:r>
              <a:rPr lang="en-US" sz="1600" dirty="0" smtClean="0"/>
              <a:t>secular </a:t>
            </a:r>
            <a:r>
              <a:rPr lang="en-US" sz="1600" dirty="0"/>
              <a:t>trends, chronological bias</a:t>
            </a:r>
          </a:p>
          <a:p>
            <a:pPr lvl="1"/>
            <a:r>
              <a:rPr lang="en-US" sz="1800" dirty="0" smtClean="0"/>
              <a:t>If trial is stopped early, have balanced groups</a:t>
            </a:r>
          </a:p>
          <a:p>
            <a:pPr lvl="1"/>
            <a:r>
              <a:rPr lang="en-US" sz="1800" dirty="0" smtClean="0"/>
              <a:t>Analyses are more powerful</a:t>
            </a:r>
          </a:p>
          <a:p>
            <a:r>
              <a:rPr lang="en-US" sz="2200" dirty="0" smtClean="0"/>
              <a:t>Disadvantages</a:t>
            </a:r>
          </a:p>
          <a:p>
            <a:pPr lvl="1"/>
            <a:r>
              <a:rPr lang="en-US" sz="1800" dirty="0" smtClean="0"/>
              <a:t>Can facilitate prediction of future assignments</a:t>
            </a:r>
          </a:p>
          <a:p>
            <a:pPr lvl="1"/>
            <a:r>
              <a:rPr lang="en-US" sz="1800" dirty="0" smtClean="0"/>
              <a:t>More problematic for unmasked trials or poorly masked trials</a:t>
            </a:r>
          </a:p>
          <a:p>
            <a:pPr lvl="1"/>
            <a:endParaRPr lang="en-US" dirty="0" smtClean="0"/>
          </a:p>
          <a:p>
            <a:pPr lvl="1">
              <a:buFont typeface="Wingdings" charset="2"/>
              <a:buChar char="Ø"/>
            </a:pPr>
            <a:endParaRPr lang="en-US" dirty="0"/>
          </a:p>
        </p:txBody>
      </p:sp>
    </p:spTree>
    <p:extLst>
      <p:ext uri="{BB962C8B-B14F-4D97-AF65-F5344CB8AC3E}">
        <p14:creationId xmlns:p14="http://schemas.microsoft.com/office/powerpoint/2010/main" val="381972772"/>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Restricted Randomization</a:t>
            </a:r>
            <a:r>
              <a:rPr lang="en-US" dirty="0" smtClean="0"/>
              <a:t>: Stratification</a:t>
            </a:r>
            <a:endParaRPr lang="en-US" dirty="0"/>
          </a:p>
        </p:txBody>
      </p:sp>
      <p:sp>
        <p:nvSpPr>
          <p:cNvPr id="3" name="Content Placeholder 2"/>
          <p:cNvSpPr>
            <a:spLocks noGrp="1"/>
          </p:cNvSpPr>
          <p:nvPr>
            <p:ph idx="1"/>
          </p:nvPr>
        </p:nvSpPr>
        <p:spPr>
          <a:xfrm>
            <a:off x="304801" y="1981200"/>
            <a:ext cx="8534400" cy="3810000"/>
          </a:xfrm>
        </p:spPr>
        <p:txBody>
          <a:bodyPr/>
          <a:lstStyle/>
          <a:p>
            <a:r>
              <a:rPr lang="en-US" dirty="0" smtClean="0"/>
              <a:t>Ensure balance in treatment assignments within subgroups defined before randomization</a:t>
            </a:r>
          </a:p>
          <a:p>
            <a:pPr lvl="1"/>
            <a:r>
              <a:rPr lang="en-US" dirty="0" smtClean="0"/>
              <a:t>Clinic, gender, risk level</a:t>
            </a:r>
          </a:p>
          <a:p>
            <a:r>
              <a:rPr lang="en-US" dirty="0" smtClean="0"/>
              <a:t>Subgroup should be related to outcome – strong confounder or effect modifier</a:t>
            </a:r>
          </a:p>
          <a:p>
            <a:r>
              <a:rPr lang="en-US" dirty="0" smtClean="0"/>
              <a:t>Requires a separate set of treatment assignments schedules for each category of each stratum</a:t>
            </a:r>
            <a:endParaRPr lang="en-US" dirty="0"/>
          </a:p>
        </p:txBody>
      </p:sp>
    </p:spTree>
    <p:extLst>
      <p:ext uri="{BB962C8B-B14F-4D97-AF65-F5344CB8AC3E}">
        <p14:creationId xmlns:p14="http://schemas.microsoft.com/office/powerpoint/2010/main" val="1202148337"/>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Stratification and Blocking Example</a:t>
            </a:r>
            <a:endParaRPr lang="en-US" dirty="0"/>
          </a:p>
        </p:txBody>
      </p:sp>
      <p:graphicFrame>
        <p:nvGraphicFramePr>
          <p:cNvPr id="4" name="Content Placeholder 3"/>
          <p:cNvGraphicFramePr>
            <a:graphicFrameLocks noGrp="1"/>
          </p:cNvGraphicFramePr>
          <p:nvPr>
            <p:ph idx="1"/>
          </p:nvPr>
        </p:nvGraphicFramePr>
        <p:xfrm>
          <a:off x="4419600" y="1503680"/>
          <a:ext cx="4267200" cy="4820920"/>
        </p:xfrm>
        <a:graphic>
          <a:graphicData uri="http://schemas.openxmlformats.org/drawingml/2006/table">
            <a:tbl>
              <a:tblPr firstRow="1" bandRow="1">
                <a:tableStyleId>{5C22544A-7EE6-4342-B048-85BDC9FD1C3A}</a:tableStyleId>
              </a:tblPr>
              <a:tblGrid>
                <a:gridCol w="853440"/>
                <a:gridCol w="853440"/>
                <a:gridCol w="853440"/>
                <a:gridCol w="853440"/>
                <a:gridCol w="853440"/>
              </a:tblGrid>
              <a:tr h="370840">
                <a:tc>
                  <a:txBody>
                    <a:bodyPr/>
                    <a:lstStyle/>
                    <a:p>
                      <a:pPr algn="ctr"/>
                      <a:r>
                        <a:rPr lang="en-US" sz="1600" dirty="0" smtClean="0"/>
                        <a:t>Center</a:t>
                      </a:r>
                      <a:endParaRPr lang="en-US" sz="1600" dirty="0"/>
                    </a:p>
                  </a:txBody>
                  <a:tcPr/>
                </a:tc>
                <a:tc gridSpan="2">
                  <a:txBody>
                    <a:bodyPr/>
                    <a:lstStyle/>
                    <a:p>
                      <a:pPr algn="ctr"/>
                      <a:r>
                        <a:rPr lang="en-US" sz="1600" dirty="0" smtClean="0"/>
                        <a:t>X</a:t>
                      </a:r>
                      <a:endParaRPr lang="en-US" sz="1600" dirty="0"/>
                    </a:p>
                  </a:txBody>
                  <a:tcPr/>
                </a:tc>
                <a:tc hMerge="1">
                  <a:txBody>
                    <a:bodyPr/>
                    <a:lstStyle/>
                    <a:p>
                      <a:endParaRPr lang="en-US" dirty="0"/>
                    </a:p>
                  </a:txBody>
                  <a:tcPr/>
                </a:tc>
                <a:tc gridSpan="2">
                  <a:txBody>
                    <a:bodyPr/>
                    <a:lstStyle/>
                    <a:p>
                      <a:pPr algn="ctr"/>
                      <a:r>
                        <a:rPr lang="en-US" sz="1600" dirty="0" smtClean="0"/>
                        <a:t>Y</a:t>
                      </a:r>
                      <a:endParaRPr lang="en-US" sz="1600" dirty="0"/>
                    </a:p>
                  </a:txBody>
                  <a:tcPr/>
                </a:tc>
                <a:tc hMerge="1">
                  <a:txBody>
                    <a:bodyPr/>
                    <a:lstStyle/>
                    <a:p>
                      <a:endParaRPr lang="en-US" dirty="0"/>
                    </a:p>
                  </a:txBody>
                  <a:tcPr/>
                </a:tc>
              </a:tr>
              <a:tr h="370840">
                <a:tc>
                  <a:txBody>
                    <a:bodyPr/>
                    <a:lstStyle/>
                    <a:p>
                      <a:pPr algn="ctr"/>
                      <a:r>
                        <a:rPr lang="en-US" sz="1600" dirty="0" smtClean="0"/>
                        <a:t>Status</a:t>
                      </a:r>
                      <a:endParaRPr lang="en-US" sz="1600" dirty="0"/>
                    </a:p>
                  </a:txBody>
                  <a:tcPr/>
                </a:tc>
                <a:tc>
                  <a:txBody>
                    <a:bodyPr/>
                    <a:lstStyle/>
                    <a:p>
                      <a:pPr algn="ctr"/>
                      <a:r>
                        <a:rPr lang="en-US" sz="1600" dirty="0" smtClean="0"/>
                        <a:t>Post</a:t>
                      </a:r>
                      <a:endParaRPr lang="en-US" sz="1600" dirty="0"/>
                    </a:p>
                  </a:txBody>
                  <a:tcPr/>
                </a:tc>
                <a:tc>
                  <a:txBody>
                    <a:bodyPr/>
                    <a:lstStyle/>
                    <a:p>
                      <a:pPr algn="ctr"/>
                      <a:r>
                        <a:rPr lang="en-US" sz="1600" dirty="0" smtClean="0"/>
                        <a:t>Pre</a:t>
                      </a:r>
                      <a:endParaRPr lang="en-US" sz="1600" dirty="0"/>
                    </a:p>
                  </a:txBody>
                  <a:tcPr/>
                </a:tc>
                <a:tc>
                  <a:txBody>
                    <a:bodyPr/>
                    <a:lstStyle/>
                    <a:p>
                      <a:pPr algn="ctr"/>
                      <a:r>
                        <a:rPr lang="en-US" sz="1600" dirty="0" smtClean="0"/>
                        <a:t>Post</a:t>
                      </a:r>
                      <a:endParaRPr lang="en-US" sz="1600" dirty="0"/>
                    </a:p>
                  </a:txBody>
                  <a:tcPr/>
                </a:tc>
                <a:tc>
                  <a:txBody>
                    <a:bodyPr/>
                    <a:lstStyle/>
                    <a:p>
                      <a:pPr algn="ctr"/>
                      <a:r>
                        <a:rPr lang="en-US" sz="1600" dirty="0" smtClean="0"/>
                        <a:t>Pre</a:t>
                      </a:r>
                      <a:endParaRPr lang="en-US" sz="1600" dirty="0"/>
                    </a:p>
                  </a:txBody>
                  <a:tcPr/>
                </a:tc>
              </a:tr>
              <a:tr h="370840">
                <a:tc>
                  <a:txBody>
                    <a:bodyPr/>
                    <a:lstStyle/>
                    <a:p>
                      <a:pPr algn="ctr"/>
                      <a:r>
                        <a:rPr lang="en-US" sz="1600" dirty="0" smtClean="0"/>
                        <a:t>Blk</a:t>
                      </a:r>
                      <a:endParaRPr lang="en-US" sz="1600" dirty="0"/>
                    </a:p>
                  </a:txBody>
                  <a:tcPr/>
                </a:tc>
                <a:tc gridSpan="4">
                  <a:txBody>
                    <a:bodyPr/>
                    <a:lstStyle/>
                    <a:p>
                      <a:pPr algn="ctr"/>
                      <a:r>
                        <a:rPr lang="en-US" sz="1600" dirty="0" smtClean="0"/>
                        <a:t>Tx Assignments</a:t>
                      </a:r>
                      <a:endParaRPr lang="en-US" sz="1600" dirty="0"/>
                    </a:p>
                  </a:txBody>
                  <a:tcPr/>
                </a:tc>
                <a:tc hMerge="1">
                  <a:txBody>
                    <a:bodyPr/>
                    <a:lstStyle/>
                    <a:p>
                      <a:pPr algn="ctr"/>
                      <a:endParaRPr lang="en-US" sz="1600" dirty="0"/>
                    </a:p>
                  </a:txBody>
                  <a:tcPr/>
                </a:tc>
                <a:tc hMerge="1">
                  <a:txBody>
                    <a:bodyPr/>
                    <a:lstStyle/>
                    <a:p>
                      <a:pPr algn="ctr"/>
                      <a:endParaRPr lang="en-US" sz="1600" dirty="0"/>
                    </a:p>
                  </a:txBody>
                  <a:tcPr/>
                </a:tc>
                <a:tc hMerge="1">
                  <a:txBody>
                    <a:bodyPr/>
                    <a:lstStyle/>
                    <a:p>
                      <a:pPr algn="ctr"/>
                      <a:endParaRPr lang="en-US" sz="1600" dirty="0"/>
                    </a:p>
                  </a:txBody>
                  <a:tcPr/>
                </a:tc>
              </a:tr>
              <a:tr h="370840">
                <a:tc>
                  <a:txBody>
                    <a:bodyPr/>
                    <a:lstStyle/>
                    <a:p>
                      <a:pPr algn="ctr"/>
                      <a:r>
                        <a:rPr lang="en-US" sz="1600" dirty="0" smtClean="0"/>
                        <a:t>1</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B</a:t>
                      </a:r>
                      <a:endParaRPr lang="en-US" sz="1600" dirty="0"/>
                    </a:p>
                  </a:txBody>
                  <a:tcPr/>
                </a:tc>
              </a:tr>
              <a:tr h="370840">
                <a:tc>
                  <a:txBody>
                    <a:bodyPr/>
                    <a:lstStyle/>
                    <a:p>
                      <a:pPr algn="ctr"/>
                      <a:r>
                        <a:rPr lang="en-US" sz="1600" dirty="0" smtClean="0"/>
                        <a:t>1</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A</a:t>
                      </a:r>
                      <a:endParaRPr lang="en-US" sz="1600" dirty="0"/>
                    </a:p>
                  </a:txBody>
                  <a:tcPr/>
                </a:tc>
              </a:tr>
              <a:tr h="370840">
                <a:tc>
                  <a:txBody>
                    <a:bodyPr/>
                    <a:lstStyle/>
                    <a:p>
                      <a:pPr algn="ctr"/>
                      <a:r>
                        <a:rPr lang="en-US" sz="1600" dirty="0" smtClean="0"/>
                        <a:t>1</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A</a:t>
                      </a:r>
                      <a:endParaRPr lang="en-US" sz="1600" dirty="0"/>
                    </a:p>
                  </a:txBody>
                  <a:tcPr/>
                </a:tc>
              </a:tr>
              <a:tr h="370840">
                <a:tc>
                  <a:txBody>
                    <a:bodyPr/>
                    <a:lstStyle/>
                    <a:p>
                      <a:pPr algn="ctr"/>
                      <a:r>
                        <a:rPr lang="en-US" sz="1600" dirty="0" smtClean="0"/>
                        <a:t>1</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B</a:t>
                      </a:r>
                      <a:endParaRPr lang="en-US" sz="1600" dirty="0"/>
                    </a:p>
                  </a:txBody>
                  <a:tcPr/>
                </a:tc>
              </a:tr>
              <a:tr h="370840">
                <a:tc>
                  <a:txBody>
                    <a:bodyPr/>
                    <a:lstStyle/>
                    <a:p>
                      <a:pPr algn="ctr"/>
                      <a:endParaRPr lang="en-US" sz="1600"/>
                    </a:p>
                  </a:txBody>
                  <a:tcPr/>
                </a:tc>
                <a:tc gridSpan="4">
                  <a:txBody>
                    <a:bodyPr/>
                    <a:lstStyle/>
                    <a:p>
                      <a:pPr algn="ctr"/>
                      <a:endParaRPr lang="en-US" sz="1600" dirty="0"/>
                    </a:p>
                  </a:txBody>
                  <a:tcPr/>
                </a:tc>
                <a:tc hMerge="1">
                  <a:txBody>
                    <a:bodyPr/>
                    <a:lstStyle/>
                    <a:p>
                      <a:pPr algn="ctr"/>
                      <a:endParaRPr lang="en-US" sz="1600" dirty="0"/>
                    </a:p>
                  </a:txBody>
                  <a:tcPr/>
                </a:tc>
                <a:tc hMerge="1">
                  <a:txBody>
                    <a:bodyPr/>
                    <a:lstStyle/>
                    <a:p>
                      <a:pPr algn="ctr"/>
                      <a:endParaRPr lang="en-US" sz="1600" dirty="0"/>
                    </a:p>
                  </a:txBody>
                  <a:tcPr/>
                </a:tc>
                <a:tc hMerge="1">
                  <a:txBody>
                    <a:bodyPr/>
                    <a:lstStyle/>
                    <a:p>
                      <a:pPr algn="ctr"/>
                      <a:endParaRPr lang="en-US" sz="1600" dirty="0"/>
                    </a:p>
                  </a:txBody>
                  <a:tcPr/>
                </a:tc>
              </a:tr>
              <a:tr h="370840">
                <a:tc>
                  <a:txBody>
                    <a:bodyPr/>
                    <a:lstStyle/>
                    <a:p>
                      <a:pPr algn="ctr"/>
                      <a:r>
                        <a:rPr lang="en-US" sz="1600" dirty="0" smtClean="0"/>
                        <a:t>2</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A</a:t>
                      </a:r>
                      <a:endParaRPr lang="en-US" sz="1600" dirty="0"/>
                    </a:p>
                  </a:txBody>
                  <a:tcPr/>
                </a:tc>
              </a:tr>
              <a:tr h="370840">
                <a:tc>
                  <a:txBody>
                    <a:bodyPr/>
                    <a:lstStyle/>
                    <a:p>
                      <a:pPr algn="ctr"/>
                      <a:r>
                        <a:rPr lang="en-US" sz="1600" dirty="0" smtClean="0"/>
                        <a:t>2</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B</a:t>
                      </a:r>
                      <a:endParaRPr lang="en-US" sz="1600" dirty="0"/>
                    </a:p>
                  </a:txBody>
                  <a:tcPr/>
                </a:tc>
              </a:tr>
              <a:tr h="370840">
                <a:tc>
                  <a:txBody>
                    <a:bodyPr/>
                    <a:lstStyle/>
                    <a:p>
                      <a:pPr algn="ctr"/>
                      <a:r>
                        <a:rPr lang="en-US" sz="1600" dirty="0" smtClean="0"/>
                        <a:t>2</a:t>
                      </a:r>
                      <a:endParaRPr lang="en-US" sz="1600" dirty="0"/>
                    </a:p>
                  </a:txBody>
                  <a:tcPr/>
                </a:tc>
                <a:tc>
                  <a:txBody>
                    <a:bodyPr/>
                    <a:lstStyle/>
                    <a:p>
                      <a:pPr algn="ctr"/>
                      <a:r>
                        <a:rPr lang="en-US" sz="1600" dirty="0" smtClean="0"/>
                        <a:t>A</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B</a:t>
                      </a:r>
                      <a:endParaRPr lang="en-US" sz="1600" dirty="0"/>
                    </a:p>
                  </a:txBody>
                  <a:tcPr/>
                </a:tc>
              </a:tr>
              <a:tr h="370840">
                <a:tc>
                  <a:txBody>
                    <a:bodyPr/>
                    <a:lstStyle/>
                    <a:p>
                      <a:pPr algn="ctr"/>
                      <a:r>
                        <a:rPr lang="en-US" sz="1600" dirty="0" smtClean="0"/>
                        <a:t>2</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B</a:t>
                      </a:r>
                      <a:endParaRPr lang="en-US" sz="1600" dirty="0"/>
                    </a:p>
                  </a:txBody>
                  <a:tcPr/>
                </a:tc>
                <a:tc>
                  <a:txBody>
                    <a:bodyPr/>
                    <a:lstStyle/>
                    <a:p>
                      <a:pPr algn="ctr"/>
                      <a:r>
                        <a:rPr lang="en-US" sz="1600" dirty="0" smtClean="0"/>
                        <a:t>A</a:t>
                      </a:r>
                      <a:endParaRPr lang="en-US" sz="1600" dirty="0"/>
                    </a:p>
                  </a:txBody>
                  <a:tcPr/>
                </a:tc>
              </a:tr>
              <a:tr h="370840">
                <a:tc>
                  <a:txBody>
                    <a:bodyPr/>
                    <a:lstStyle/>
                    <a:p>
                      <a:pPr algn="ctr"/>
                      <a:r>
                        <a:rPr lang="en-US" sz="1600" dirty="0" smtClean="0"/>
                        <a:t>:</a:t>
                      </a:r>
                      <a:endParaRPr lang="en-US" sz="1600" dirty="0"/>
                    </a:p>
                  </a:txBody>
                  <a:tcPr/>
                </a:tc>
                <a:tc>
                  <a:txBody>
                    <a:bodyPr/>
                    <a:lstStyle/>
                    <a:p>
                      <a:pPr algn="ctr"/>
                      <a:r>
                        <a:rPr lang="en-US" sz="1600" dirty="0" smtClean="0"/>
                        <a:t>:</a:t>
                      </a:r>
                      <a:endParaRPr lang="en-US" sz="1600" dirty="0"/>
                    </a:p>
                  </a:txBody>
                  <a:tcPr/>
                </a:tc>
                <a:tc>
                  <a:txBody>
                    <a:bodyPr/>
                    <a:lstStyle/>
                    <a:p>
                      <a:pPr algn="ctr"/>
                      <a:r>
                        <a:rPr lang="en-US" sz="1600" dirty="0" smtClean="0"/>
                        <a:t>:</a:t>
                      </a:r>
                      <a:endParaRPr lang="en-US" sz="1600" dirty="0"/>
                    </a:p>
                  </a:txBody>
                  <a:tcPr/>
                </a:tc>
                <a:tc>
                  <a:txBody>
                    <a:bodyPr/>
                    <a:lstStyle/>
                    <a:p>
                      <a:pPr algn="ctr"/>
                      <a:r>
                        <a:rPr lang="en-US" sz="1600" dirty="0" smtClean="0"/>
                        <a:t>:</a:t>
                      </a:r>
                      <a:endParaRPr lang="en-US" sz="1600" dirty="0"/>
                    </a:p>
                  </a:txBody>
                  <a:tcPr/>
                </a:tc>
                <a:tc>
                  <a:txBody>
                    <a:bodyPr/>
                    <a:lstStyle/>
                    <a:p>
                      <a:pPr algn="ctr"/>
                      <a:r>
                        <a:rPr lang="en-US" sz="1600" dirty="0" smtClean="0"/>
                        <a:t>:</a:t>
                      </a:r>
                      <a:endParaRPr lang="en-US" sz="1600" dirty="0"/>
                    </a:p>
                  </a:txBody>
                  <a:tcPr/>
                </a:tc>
              </a:tr>
            </a:tbl>
          </a:graphicData>
        </a:graphic>
      </p:graphicFrame>
      <p:sp>
        <p:nvSpPr>
          <p:cNvPr id="5" name="TextBox 4"/>
          <p:cNvSpPr txBox="1"/>
          <p:nvPr/>
        </p:nvSpPr>
        <p:spPr>
          <a:xfrm>
            <a:off x="381000" y="1447800"/>
            <a:ext cx="3733800" cy="4401205"/>
          </a:xfrm>
          <a:prstGeom prst="rect">
            <a:avLst/>
          </a:prstGeom>
          <a:noFill/>
        </p:spPr>
        <p:txBody>
          <a:bodyPr wrap="square" rtlCol="0">
            <a:spAutoFit/>
          </a:bodyPr>
          <a:lstStyle/>
          <a:p>
            <a:pPr marL="571500" indent="-571500">
              <a:buFont typeface="Arial" charset="0"/>
              <a:buChar char="•"/>
            </a:pPr>
            <a:r>
              <a:rPr lang="en-US" sz="2000" dirty="0" smtClean="0">
                <a:effectLst>
                  <a:outerShdw blurRad="38100" dist="38100" dir="2700000" algn="tl">
                    <a:srgbClr val="000000">
                      <a:alpha val="43137"/>
                    </a:srgbClr>
                  </a:outerShdw>
                </a:effectLst>
                <a:latin typeface="+mn-lt"/>
              </a:rPr>
              <a:t>Breast cancer treatment</a:t>
            </a:r>
          </a:p>
          <a:p>
            <a:pPr marL="571500" indent="-571500">
              <a:buFont typeface="Arial" charset="0"/>
              <a:buChar char="•"/>
            </a:pPr>
            <a:endParaRPr lang="en-US" sz="2000" dirty="0" smtClean="0">
              <a:effectLst>
                <a:outerShdw blurRad="38100" dist="38100" dir="2700000" algn="tl">
                  <a:srgbClr val="000000">
                    <a:alpha val="43137"/>
                  </a:srgbClr>
                </a:outerShdw>
              </a:effectLst>
              <a:latin typeface="+mn-lt"/>
            </a:endParaRPr>
          </a:p>
          <a:p>
            <a:pPr marL="571500" indent="-571500">
              <a:buFont typeface="Arial" charset="0"/>
              <a:buChar char="•"/>
            </a:pPr>
            <a:r>
              <a:rPr lang="en-US" sz="2000" dirty="0" smtClean="0">
                <a:effectLst>
                  <a:outerShdw blurRad="38100" dist="38100" dir="2700000" algn="tl">
                    <a:srgbClr val="000000">
                      <a:alpha val="43137"/>
                    </a:srgbClr>
                  </a:outerShdw>
                </a:effectLst>
                <a:latin typeface="+mn-lt"/>
              </a:rPr>
              <a:t>1:1 treatment allocation</a:t>
            </a:r>
          </a:p>
          <a:p>
            <a:pPr marL="1028700" lvl="1" indent="-571500">
              <a:buFont typeface="Wingdings" charset="2"/>
              <a:buChar char="Ø"/>
            </a:pPr>
            <a:r>
              <a:rPr lang="en-US" sz="2000" dirty="0" smtClean="0">
                <a:effectLst>
                  <a:outerShdw blurRad="38100" dist="38100" dir="2700000" algn="tl">
                    <a:srgbClr val="000000">
                      <a:alpha val="43137"/>
                    </a:srgbClr>
                  </a:outerShdw>
                </a:effectLst>
                <a:latin typeface="+mn-lt"/>
              </a:rPr>
              <a:t>A or B</a:t>
            </a:r>
          </a:p>
          <a:p>
            <a:pPr marL="1028700" lvl="1" indent="-571500">
              <a:buFont typeface="Wingdings" charset="2"/>
              <a:buChar char="Ø"/>
            </a:pPr>
            <a:endParaRPr lang="en-US" sz="2000" dirty="0" smtClean="0">
              <a:effectLst>
                <a:outerShdw blurRad="38100" dist="38100" dir="2700000" algn="tl">
                  <a:srgbClr val="000000">
                    <a:alpha val="43137"/>
                  </a:srgbClr>
                </a:outerShdw>
              </a:effectLst>
              <a:latin typeface="+mn-lt"/>
            </a:endParaRPr>
          </a:p>
          <a:p>
            <a:pPr marL="571500" indent="-571500">
              <a:buFont typeface="Arial" charset="0"/>
              <a:buChar char="•"/>
            </a:pPr>
            <a:r>
              <a:rPr lang="en-US" sz="2000" dirty="0" smtClean="0">
                <a:effectLst>
                  <a:outerShdw blurRad="38100" dist="38100" dir="2700000" algn="tl">
                    <a:srgbClr val="000000">
                      <a:alpha val="43137"/>
                    </a:srgbClr>
                  </a:outerShdw>
                </a:effectLst>
                <a:latin typeface="+mn-lt"/>
              </a:rPr>
              <a:t>Stratification</a:t>
            </a:r>
          </a:p>
          <a:p>
            <a:pPr marL="1028700" lvl="1" indent="-571500">
              <a:buFont typeface="Courier New" charset="0"/>
              <a:buChar char="o"/>
            </a:pPr>
            <a:r>
              <a:rPr lang="en-US" sz="2000" dirty="0" smtClean="0">
                <a:effectLst>
                  <a:outerShdw blurRad="38100" dist="38100" dir="2700000" algn="tl">
                    <a:srgbClr val="000000">
                      <a:alpha val="43137"/>
                    </a:srgbClr>
                  </a:outerShdw>
                </a:effectLst>
                <a:latin typeface="+mn-lt"/>
              </a:rPr>
              <a:t>Center</a:t>
            </a:r>
          </a:p>
          <a:p>
            <a:pPr marL="1485900" lvl="2" indent="-571500">
              <a:buFont typeface="Wingdings" charset="2"/>
              <a:buChar char="Ø"/>
            </a:pPr>
            <a:r>
              <a:rPr lang="en-US" sz="2000" dirty="0" smtClean="0">
                <a:effectLst>
                  <a:outerShdw blurRad="38100" dist="38100" dir="2700000" algn="tl">
                    <a:srgbClr val="000000">
                      <a:alpha val="43137"/>
                    </a:srgbClr>
                  </a:outerShdw>
                </a:effectLst>
                <a:latin typeface="+mn-lt"/>
              </a:rPr>
              <a:t>X or Y</a:t>
            </a:r>
          </a:p>
          <a:p>
            <a:pPr marL="1028700" lvl="1" indent="-571500">
              <a:buFont typeface="Courier New" charset="0"/>
              <a:buChar char="o"/>
            </a:pPr>
            <a:r>
              <a:rPr lang="en-US" sz="2000" dirty="0" smtClean="0">
                <a:effectLst>
                  <a:outerShdw blurRad="38100" dist="38100" dir="2700000" algn="tl">
                    <a:srgbClr val="000000">
                      <a:alpha val="43137"/>
                    </a:srgbClr>
                  </a:outerShdw>
                </a:effectLst>
                <a:latin typeface="+mn-lt"/>
              </a:rPr>
              <a:t>Postmenopausal status</a:t>
            </a:r>
          </a:p>
          <a:p>
            <a:pPr marL="1485900" lvl="2" indent="-571500">
              <a:buFont typeface="Wingdings" charset="2"/>
              <a:buChar char="Ø"/>
            </a:pPr>
            <a:r>
              <a:rPr lang="en-US" sz="2000" dirty="0" smtClean="0">
                <a:effectLst>
                  <a:outerShdw blurRad="38100" dist="38100" dir="2700000" algn="tl">
                    <a:srgbClr val="000000">
                      <a:alpha val="43137"/>
                    </a:srgbClr>
                  </a:outerShdw>
                </a:effectLst>
                <a:latin typeface="+mn-lt"/>
              </a:rPr>
              <a:t>Post or pre</a:t>
            </a:r>
          </a:p>
          <a:p>
            <a:pPr marL="1485900" lvl="2" indent="-571500">
              <a:buFont typeface="Wingdings" charset="2"/>
              <a:buChar char="Ø"/>
            </a:pPr>
            <a:endParaRPr lang="en-US" sz="2000" dirty="0" smtClean="0">
              <a:effectLst>
                <a:outerShdw blurRad="38100" dist="38100" dir="2700000" algn="tl">
                  <a:srgbClr val="000000">
                    <a:alpha val="43137"/>
                  </a:srgbClr>
                </a:outerShdw>
              </a:effectLst>
              <a:latin typeface="+mn-lt"/>
            </a:endParaRPr>
          </a:p>
          <a:p>
            <a:pPr marL="571500" indent="-571500">
              <a:buFont typeface="Arial" charset="0"/>
              <a:buChar char="•"/>
            </a:pPr>
            <a:r>
              <a:rPr lang="en-US" sz="2000" dirty="0" smtClean="0">
                <a:effectLst>
                  <a:outerShdw blurRad="38100" dist="38100" dir="2700000" algn="tl">
                    <a:srgbClr val="000000">
                      <a:alpha val="43137"/>
                    </a:srgbClr>
                  </a:outerShdw>
                </a:effectLst>
                <a:latin typeface="+mn-lt"/>
              </a:rPr>
              <a:t>Block size 4</a:t>
            </a:r>
          </a:p>
          <a:p>
            <a:pPr marL="571500" indent="-571500">
              <a:buFont typeface="Arial" charset="0"/>
              <a:buChar char="•"/>
            </a:pPr>
            <a:endParaRPr lang="en-US" sz="200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577599262"/>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Design</a:t>
            </a:r>
            <a:endParaRPr lang="en-US" dirty="0"/>
          </a:p>
        </p:txBody>
      </p:sp>
      <p:sp>
        <p:nvSpPr>
          <p:cNvPr id="3" name="Content Placeholder 2"/>
          <p:cNvSpPr>
            <a:spLocks noGrp="1"/>
          </p:cNvSpPr>
          <p:nvPr>
            <p:ph idx="1"/>
          </p:nvPr>
        </p:nvSpPr>
        <p:spPr>
          <a:xfrm>
            <a:off x="304801" y="1625600"/>
            <a:ext cx="8534400" cy="4394200"/>
          </a:xfrm>
        </p:spPr>
        <p:txBody>
          <a:bodyPr/>
          <a:lstStyle/>
          <a:p>
            <a:r>
              <a:rPr lang="en-US" dirty="0" smtClean="0"/>
              <a:t>Randomization</a:t>
            </a:r>
          </a:p>
          <a:p>
            <a:pPr lvl="1"/>
            <a:r>
              <a:rPr lang="en-US" dirty="0" smtClean="0"/>
              <a:t>Key feature of experiment</a:t>
            </a:r>
          </a:p>
          <a:p>
            <a:r>
              <a:rPr lang="en-US" dirty="0" smtClean="0"/>
              <a:t>Other features</a:t>
            </a:r>
          </a:p>
          <a:p>
            <a:pPr lvl="1"/>
            <a:r>
              <a:rPr lang="en-US" dirty="0" smtClean="0"/>
              <a:t>Standardized treatment</a:t>
            </a:r>
          </a:p>
          <a:p>
            <a:pPr lvl="1"/>
            <a:r>
              <a:rPr lang="en-US" dirty="0" smtClean="0"/>
              <a:t>Prospective plan</a:t>
            </a:r>
          </a:p>
          <a:p>
            <a:pPr lvl="1"/>
            <a:r>
              <a:rPr lang="en-US" dirty="0" smtClean="0"/>
              <a:t>Adverse event reporting</a:t>
            </a:r>
          </a:p>
          <a:p>
            <a:pPr lvl="1"/>
            <a:r>
              <a:rPr lang="en-US" dirty="0" smtClean="0"/>
              <a:t>Regulatory requirements</a:t>
            </a:r>
            <a:endParaRPr lang="en-US" dirty="0"/>
          </a:p>
        </p:txBody>
      </p:sp>
    </p:spTree>
    <p:extLst>
      <p:ext uri="{BB962C8B-B14F-4D97-AF65-F5344CB8AC3E}">
        <p14:creationId xmlns:p14="http://schemas.microsoft.com/office/powerpoint/2010/main" val="2004041669"/>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Aspects of Stratification</a:t>
            </a:r>
            <a:endParaRPr lang="en-US" dirty="0"/>
          </a:p>
        </p:txBody>
      </p:sp>
      <p:sp>
        <p:nvSpPr>
          <p:cNvPr id="3" name="Content Placeholder 2"/>
          <p:cNvSpPr>
            <a:spLocks noGrp="1"/>
          </p:cNvSpPr>
          <p:nvPr>
            <p:ph idx="1"/>
          </p:nvPr>
        </p:nvSpPr>
        <p:spPr>
          <a:xfrm>
            <a:off x="304801" y="1143000"/>
            <a:ext cx="8534400" cy="5232400"/>
          </a:xfrm>
        </p:spPr>
        <p:txBody>
          <a:bodyPr/>
          <a:lstStyle/>
          <a:p>
            <a:r>
              <a:rPr lang="en-US" sz="2200" dirty="0" smtClean="0"/>
              <a:t>Limit to a few (1-2) variables</a:t>
            </a:r>
          </a:p>
          <a:p>
            <a:pPr lvl="1"/>
            <a:r>
              <a:rPr lang="en-US" dirty="0" smtClean="0"/>
              <a:t>Highly related to outcome</a:t>
            </a:r>
          </a:p>
          <a:p>
            <a:pPr lvl="1"/>
            <a:r>
              <a:rPr lang="en-US" dirty="0" smtClean="0"/>
              <a:t>Logistical</a:t>
            </a:r>
          </a:p>
          <a:p>
            <a:r>
              <a:rPr lang="en-US" sz="2200" dirty="0" smtClean="0"/>
              <a:t>Typical ones</a:t>
            </a:r>
          </a:p>
          <a:p>
            <a:pPr lvl="1"/>
            <a:r>
              <a:rPr lang="en-US" dirty="0" smtClean="0"/>
              <a:t>Clinic in a multicenter trial</a:t>
            </a:r>
          </a:p>
          <a:p>
            <a:pPr lvl="1"/>
            <a:r>
              <a:rPr lang="en-US" dirty="0" smtClean="0"/>
              <a:t>Surgeon, interventional cardiologist</a:t>
            </a:r>
          </a:p>
          <a:p>
            <a:pPr lvl="1"/>
            <a:r>
              <a:rPr lang="en-US" dirty="0" smtClean="0"/>
              <a:t>Stage of disease</a:t>
            </a:r>
          </a:p>
          <a:p>
            <a:pPr lvl="1"/>
            <a:r>
              <a:rPr lang="en-US" dirty="0" smtClean="0"/>
              <a:t>Demographic characteristics (gender, age)</a:t>
            </a:r>
          </a:p>
          <a:p>
            <a:r>
              <a:rPr lang="en-US" sz="2200" dirty="0" smtClean="0"/>
              <a:t>Too many strata may lead to imbalances in overall treatment group allocation</a:t>
            </a:r>
            <a:endParaRPr lang="en-US" sz="2200" dirty="0"/>
          </a:p>
        </p:txBody>
      </p:sp>
    </p:spTree>
    <p:extLst>
      <p:ext uri="{BB962C8B-B14F-4D97-AF65-F5344CB8AC3E}">
        <p14:creationId xmlns:p14="http://schemas.microsoft.com/office/powerpoint/2010/main" val="765803775"/>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Randomization - Definition</a:t>
            </a:r>
            <a:endParaRPr lang="en-US" dirty="0"/>
          </a:p>
        </p:txBody>
      </p:sp>
      <p:sp>
        <p:nvSpPr>
          <p:cNvPr id="3" name="Content Placeholder 2"/>
          <p:cNvSpPr>
            <a:spLocks noGrp="1"/>
          </p:cNvSpPr>
          <p:nvPr>
            <p:ph idx="1"/>
          </p:nvPr>
        </p:nvSpPr>
        <p:spPr>
          <a:xfrm>
            <a:off x="304801" y="2819400"/>
            <a:ext cx="8534400" cy="3048000"/>
          </a:xfrm>
        </p:spPr>
        <p:txBody>
          <a:bodyPr/>
          <a:lstStyle/>
          <a:p>
            <a:r>
              <a:rPr lang="en-US" dirty="0" smtClean="0"/>
              <a:t>A process in which the probability of assignment to the treatments</a:t>
            </a:r>
            <a:r>
              <a:rPr lang="is-IS" dirty="0" smtClean="0"/>
              <a:t>… does not remain constant, but is determined by the current balance and/or composition of the groups (Piantadosi, 1997)</a:t>
            </a:r>
            <a:endParaRPr lang="en-US" dirty="0"/>
          </a:p>
        </p:txBody>
      </p:sp>
    </p:spTree>
    <p:extLst>
      <p:ext uri="{BB962C8B-B14F-4D97-AF65-F5344CB8AC3E}">
        <p14:creationId xmlns:p14="http://schemas.microsoft.com/office/powerpoint/2010/main" val="1535852277"/>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Adaptive Randomization</a:t>
            </a:r>
          </a:p>
        </p:txBody>
      </p:sp>
      <p:sp>
        <p:nvSpPr>
          <p:cNvPr id="3" name="Content Placeholder 2"/>
          <p:cNvSpPr>
            <a:spLocks noGrp="1"/>
          </p:cNvSpPr>
          <p:nvPr>
            <p:ph idx="1"/>
          </p:nvPr>
        </p:nvSpPr>
        <p:spPr>
          <a:xfrm>
            <a:off x="304801" y="1219200"/>
            <a:ext cx="8534400" cy="5410200"/>
          </a:xfrm>
        </p:spPr>
        <p:txBody>
          <a:bodyPr/>
          <a:lstStyle/>
          <a:p>
            <a:r>
              <a:rPr lang="en-US" sz="2000" dirty="0"/>
              <a:t>Minimization </a:t>
            </a:r>
            <a:r>
              <a:rPr lang="en-US" sz="2000" dirty="0" smtClean="0"/>
              <a:t>– after randomizing the first patient, the treatment assignment that yields the smallest imbalance is chosen</a:t>
            </a:r>
          </a:p>
          <a:p>
            <a:pPr lvl="1"/>
            <a:r>
              <a:rPr lang="en-US" sz="1800" dirty="0" smtClean="0"/>
              <a:t>Balance marginal treatment totals across prognostic factors</a:t>
            </a:r>
          </a:p>
          <a:p>
            <a:pPr lvl="1"/>
            <a:r>
              <a:rPr lang="en-US" sz="1800" dirty="0" smtClean="0"/>
              <a:t>Handle many more factors than stratification</a:t>
            </a:r>
          </a:p>
          <a:p>
            <a:pPr lvl="2">
              <a:buFont typeface="Wingdings" charset="2"/>
              <a:buChar char="Ø"/>
            </a:pPr>
            <a:r>
              <a:rPr lang="en-US" sz="1600" dirty="0"/>
              <a:t>Need to know their value before </a:t>
            </a:r>
            <a:r>
              <a:rPr lang="en-US" sz="1600" dirty="0" smtClean="0"/>
              <a:t>randomization</a:t>
            </a:r>
          </a:p>
          <a:p>
            <a:pPr lvl="1"/>
            <a:r>
              <a:rPr lang="en-US" sz="1800" dirty="0" smtClean="0"/>
              <a:t>Allocation sequence cannot be determined in advance</a:t>
            </a:r>
          </a:p>
          <a:p>
            <a:r>
              <a:rPr lang="en-US" sz="2000" dirty="0" smtClean="0"/>
              <a:t>Play the winner</a:t>
            </a:r>
            <a:r>
              <a:rPr lang="en-US" sz="2000" dirty="0"/>
              <a:t> – </a:t>
            </a:r>
            <a:r>
              <a:rPr lang="en-US" sz="2000" dirty="0" smtClean="0"/>
              <a:t>change treatment allocation ratio to favor the better treatment based on the primary outcome</a:t>
            </a:r>
          </a:p>
          <a:p>
            <a:pPr lvl="1"/>
            <a:r>
              <a:rPr lang="en-US" sz="1800" dirty="0" smtClean="0"/>
              <a:t>Preferentially assigns patients to better treatment</a:t>
            </a:r>
          </a:p>
          <a:p>
            <a:pPr lvl="1"/>
            <a:r>
              <a:rPr lang="en-US" sz="1800" dirty="0" smtClean="0"/>
              <a:t>Need to evaluate outcome relatively quickly</a:t>
            </a:r>
          </a:p>
          <a:p>
            <a:r>
              <a:rPr lang="en-US" sz="2000" dirty="0" smtClean="0"/>
              <a:t>May implement in stages</a:t>
            </a:r>
          </a:p>
          <a:p>
            <a:pPr lvl="1"/>
            <a:endParaRPr lang="en-US" dirty="0" smtClean="0"/>
          </a:p>
          <a:p>
            <a:endParaRPr lang="en-US" dirty="0"/>
          </a:p>
          <a:p>
            <a:pPr lvl="1"/>
            <a:endParaRPr lang="en-US" dirty="0" smtClean="0"/>
          </a:p>
          <a:p>
            <a:pPr lvl="1"/>
            <a:endParaRPr lang="en-US" dirty="0" smtClean="0"/>
          </a:p>
          <a:p>
            <a:pPr lvl="1">
              <a:buFont typeface="Wingdings" charset="2"/>
              <a:buChar char="Ø"/>
            </a:pPr>
            <a:endParaRPr lang="en-US" dirty="0"/>
          </a:p>
        </p:txBody>
      </p:sp>
    </p:spTree>
    <p:extLst>
      <p:ext uri="{BB962C8B-B14F-4D97-AF65-F5344CB8AC3E}">
        <p14:creationId xmlns:p14="http://schemas.microsoft.com/office/powerpoint/2010/main" val="926049656"/>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667000"/>
            <a:ext cx="9143999" cy="2362200"/>
          </a:xfrm>
        </p:spPr>
        <p:txBody>
          <a:bodyPr anchor="ctr"/>
          <a:lstStyle/>
          <a:p>
            <a:pPr marL="0" indent="0" algn="ctr">
              <a:buNone/>
            </a:pPr>
            <a:r>
              <a:rPr lang="en-US" sz="4400" b="1" dirty="0" smtClean="0">
                <a:latin typeface="+mj-lt"/>
                <a:ea typeface="Abadi MT Condensed Extra Bold" charset="0"/>
                <a:cs typeface="Abadi MT Condensed Extra Bold" charset="0"/>
              </a:rPr>
              <a:t>THANK YOU</a:t>
            </a:r>
            <a:endParaRPr lang="en-US" sz="4400" b="1" dirty="0">
              <a:latin typeface="+mj-lt"/>
              <a:ea typeface="Abadi MT Condensed Extra Bold" charset="0"/>
              <a:cs typeface="Abadi MT Condensed Extra Bold" charset="0"/>
            </a:endParaRPr>
          </a:p>
        </p:txBody>
      </p:sp>
    </p:spTree>
    <p:extLst>
      <p:ext uri="{BB962C8B-B14F-4D97-AF65-F5344CB8AC3E}">
        <p14:creationId xmlns:p14="http://schemas.microsoft.com/office/powerpoint/2010/main" val="989946963"/>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Allocation in Health Care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371600"/>
            <a:ext cx="3048000" cy="4404917"/>
          </a:xfrm>
        </p:spPr>
      </p:pic>
      <p:sp>
        <p:nvSpPr>
          <p:cNvPr id="5" name="TextBox 4"/>
          <p:cNvSpPr txBox="1"/>
          <p:nvPr/>
        </p:nvSpPr>
        <p:spPr>
          <a:xfrm>
            <a:off x="3810000" y="1219200"/>
            <a:ext cx="4953000" cy="5632311"/>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latin typeface="+mj-lt"/>
              </a:rPr>
              <a:t>“Let us take out of the hospitals</a:t>
            </a:r>
            <a:r>
              <a:rPr lang="is-IS" sz="2400" dirty="0" smtClean="0">
                <a:effectLst>
                  <a:outerShdw blurRad="38100" dist="38100" dir="2700000" algn="tl">
                    <a:srgbClr val="000000">
                      <a:alpha val="43137"/>
                    </a:srgbClr>
                  </a:outerShdw>
                </a:effectLst>
                <a:latin typeface="+mj-lt"/>
              </a:rPr>
              <a:t>… 200 or 500 poor people, that have fevers, plurisies. Let us divide them into halves, let us cast lots, that one half of them may fall to my share, and the other to yours; I will cure them without bloodletting and sensible evacuation; but you do, as you know... We shall see how many funerals both of us shall have.” </a:t>
            </a:r>
          </a:p>
          <a:p>
            <a:r>
              <a:rPr lang="is-IS" sz="2400" dirty="0">
                <a:effectLst>
                  <a:outerShdw blurRad="38100" dist="38100" dir="2700000" algn="tl">
                    <a:srgbClr val="000000">
                      <a:alpha val="43137"/>
                    </a:srgbClr>
                  </a:outerShdw>
                </a:effectLst>
                <a:latin typeface="+mj-lt"/>
              </a:rPr>
              <a:t> </a:t>
            </a:r>
            <a:r>
              <a:rPr lang="is-IS" sz="2400" dirty="0" smtClean="0">
                <a:effectLst>
                  <a:outerShdw blurRad="38100" dist="38100" dir="2700000" algn="tl">
                    <a:srgbClr val="000000">
                      <a:alpha val="43137"/>
                    </a:srgbClr>
                  </a:outerShdw>
                </a:effectLst>
                <a:latin typeface="+mj-lt"/>
              </a:rPr>
              <a:t>         </a:t>
            </a:r>
          </a:p>
          <a:p>
            <a:r>
              <a:rPr lang="is-IS" sz="2400" dirty="0">
                <a:effectLst>
                  <a:outerShdw blurRad="38100" dist="38100" dir="2700000" algn="tl">
                    <a:srgbClr val="000000">
                      <a:alpha val="43137"/>
                    </a:srgbClr>
                  </a:outerShdw>
                </a:effectLst>
                <a:latin typeface="+mj-lt"/>
              </a:rPr>
              <a:t> </a:t>
            </a:r>
            <a:r>
              <a:rPr lang="is-IS" sz="2400" dirty="0" smtClean="0">
                <a:effectLst>
                  <a:outerShdw blurRad="38100" dist="38100" dir="2700000" algn="tl">
                    <a:srgbClr val="000000">
                      <a:alpha val="43137"/>
                    </a:srgbClr>
                  </a:outerShdw>
                </a:effectLst>
                <a:latin typeface="+mj-lt"/>
              </a:rPr>
              <a:t>   </a:t>
            </a:r>
            <a:r>
              <a:rPr lang="en-US" sz="2400" dirty="0" smtClean="0"/>
              <a:t>– </a:t>
            </a:r>
            <a:r>
              <a:rPr lang="is-IS" sz="2400" i="1" dirty="0" smtClean="0">
                <a:effectLst>
                  <a:outerShdw blurRad="38100" dist="38100" dir="2700000" algn="tl">
                    <a:srgbClr val="000000">
                      <a:alpha val="43137"/>
                    </a:srgbClr>
                  </a:outerShdw>
                </a:effectLst>
                <a:latin typeface="+mj-lt"/>
              </a:rPr>
              <a:t>Van Helmont, 1662</a:t>
            </a:r>
          </a:p>
          <a:p>
            <a:r>
              <a:rPr lang="is-IS" sz="2400" dirty="0">
                <a:effectLst>
                  <a:outerShdw blurRad="38100" dist="38100" dir="2700000" algn="tl">
                    <a:srgbClr val="000000">
                      <a:alpha val="43137"/>
                    </a:srgbClr>
                  </a:outerShdw>
                </a:effectLst>
                <a:latin typeface="+mj-lt"/>
              </a:rPr>
              <a:t> </a:t>
            </a:r>
            <a:r>
              <a:rPr lang="is-IS" sz="2400" dirty="0" smtClean="0">
                <a:effectLst>
                  <a:outerShdw blurRad="38100" dist="38100" dir="2700000" algn="tl">
                    <a:srgbClr val="000000">
                      <a:alpha val="43137"/>
                    </a:srgbClr>
                  </a:outerShdw>
                </a:effectLst>
                <a:latin typeface="+mj-lt"/>
              </a:rPr>
              <a:t> </a:t>
            </a:r>
          </a:p>
          <a:p>
            <a:r>
              <a:rPr lang="is-IS" sz="2400" dirty="0">
                <a:effectLst>
                  <a:outerShdw blurRad="38100" dist="38100" dir="2700000" algn="tl">
                    <a:srgbClr val="000000">
                      <a:alpha val="43137"/>
                    </a:srgbClr>
                  </a:outerShdw>
                </a:effectLst>
                <a:latin typeface="+mj-lt"/>
              </a:rPr>
              <a:t> </a:t>
            </a:r>
            <a:r>
              <a:rPr lang="is-IS" sz="2400" dirty="0" smtClean="0">
                <a:effectLst>
                  <a:outerShdw blurRad="38100" dist="38100" dir="2700000" algn="tl">
                    <a:srgbClr val="000000">
                      <a:alpha val="43137"/>
                    </a:srgbClr>
                  </a:outerShdw>
                </a:effectLst>
                <a:latin typeface="+mj-lt"/>
              </a:rPr>
              <a:t>    </a:t>
            </a:r>
            <a:endParaRPr lang="en-US" sz="2400" dirty="0">
              <a:effectLst>
                <a:outerShdw blurRad="38100" dist="38100" dir="2700000" algn="tl">
                  <a:srgbClr val="000000">
                    <a:alpha val="43137"/>
                  </a:srgbClr>
                </a:outerShdw>
              </a:effectLst>
              <a:latin typeface="+mj-lt"/>
            </a:endParaRPr>
          </a:p>
        </p:txBody>
      </p:sp>
      <p:sp>
        <p:nvSpPr>
          <p:cNvPr id="6" name="TextBox 5"/>
          <p:cNvSpPr txBox="1"/>
          <p:nvPr/>
        </p:nvSpPr>
        <p:spPr>
          <a:xfrm>
            <a:off x="3882623" y="6520190"/>
            <a:ext cx="5261377" cy="261610"/>
          </a:xfrm>
          <a:prstGeom prst="rect">
            <a:avLst/>
          </a:prstGeom>
          <a:noFill/>
        </p:spPr>
        <p:txBody>
          <a:bodyPr wrap="none" rtlCol="0">
            <a:spAutoFit/>
          </a:bodyPr>
          <a:lstStyle/>
          <a:p>
            <a:r>
              <a:rPr lang="en-US" sz="1100" dirty="0" smtClean="0">
                <a:effectLst>
                  <a:outerShdw blurRad="38100" dist="38100" dir="2700000" algn="tl">
                    <a:srgbClr val="000000">
                      <a:alpha val="43137"/>
                    </a:srgbClr>
                  </a:outerShdw>
                </a:effectLst>
                <a:latin typeface="+mj-lt"/>
              </a:rPr>
              <a:t>Source: Silverman and Chalmers. (2001). </a:t>
            </a:r>
            <a:r>
              <a:rPr lang="en-US" sz="1100" i="1" dirty="0" smtClean="0">
                <a:effectLst>
                  <a:outerShdw blurRad="38100" dist="38100" dir="2700000" algn="tl">
                    <a:srgbClr val="000000">
                      <a:alpha val="43137"/>
                    </a:srgbClr>
                  </a:outerShdw>
                </a:effectLst>
                <a:latin typeface="+mj-lt"/>
              </a:rPr>
              <a:t>British Medical Journal</a:t>
            </a:r>
            <a:r>
              <a:rPr lang="en-US" sz="1100" dirty="0" smtClean="0">
                <a:effectLst>
                  <a:outerShdw blurRad="38100" dist="38100" dir="2700000" algn="tl">
                    <a:srgbClr val="000000">
                      <a:alpha val="43137"/>
                    </a:srgbClr>
                  </a:outerShdw>
                </a:effectLst>
                <a:latin typeface="+mj-lt"/>
              </a:rPr>
              <a:t>,323,1467-1468.</a:t>
            </a:r>
            <a:endParaRPr lang="en-US" sz="1100" dirty="0">
              <a:effectLst>
                <a:outerShdw blurRad="38100" dist="38100" dir="2700000" algn="tl">
                  <a:srgbClr val="000000">
                    <a:alpha val="43137"/>
                  </a:srgbClr>
                </a:outerShdw>
              </a:effectLst>
              <a:latin typeface="+mj-lt"/>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1400" y="5029200"/>
            <a:ext cx="1198242" cy="1358900"/>
          </a:xfrm>
          <a:prstGeom prst="rect">
            <a:avLst/>
          </a:prstGeom>
        </p:spPr>
      </p:pic>
    </p:spTree>
    <p:extLst>
      <p:ext uri="{BB962C8B-B14F-4D97-AF65-F5344CB8AC3E}">
        <p14:creationId xmlns:p14="http://schemas.microsoft.com/office/powerpoint/2010/main" val="1045823005"/>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304801" y="1600200"/>
            <a:ext cx="8534400" cy="4267200"/>
          </a:xfrm>
        </p:spPr>
        <p:txBody>
          <a:bodyPr/>
          <a:lstStyle/>
          <a:p>
            <a:r>
              <a:rPr lang="en-US" dirty="0" smtClean="0"/>
              <a:t>Random (lay)</a:t>
            </a:r>
          </a:p>
          <a:p>
            <a:pPr lvl="1"/>
            <a:r>
              <a:rPr lang="en-US" dirty="0" smtClean="0"/>
              <a:t>Having no specific pattern; lacking causal relationship; haphazard (e.g., random acts of nature)</a:t>
            </a:r>
          </a:p>
          <a:p>
            <a:pPr lvl="1"/>
            <a:endParaRPr lang="en-US" dirty="0"/>
          </a:p>
          <a:p>
            <a:r>
              <a:rPr lang="en-US" dirty="0" smtClean="0"/>
              <a:t>Random (scientific)</a:t>
            </a:r>
          </a:p>
          <a:p>
            <a:pPr lvl="1"/>
            <a:r>
              <a:rPr lang="en-US" dirty="0" smtClean="0"/>
              <a:t>Process in which there is </a:t>
            </a:r>
            <a:r>
              <a:rPr lang="en-US" dirty="0"/>
              <a:t>a probability associated </a:t>
            </a:r>
            <a:r>
              <a:rPr lang="en-US" dirty="0" smtClean="0"/>
              <a:t>with every legitimate outcome </a:t>
            </a:r>
            <a:r>
              <a:rPr lang="en-US" dirty="0" smtClean="0"/>
              <a:t>(</a:t>
            </a:r>
            <a:r>
              <a:rPr lang="en-US" dirty="0" smtClean="0"/>
              <a:t>e.g., coin-toss, dice throw, draw pocer)</a:t>
            </a:r>
            <a:endParaRPr lang="en-US" dirty="0"/>
          </a:p>
        </p:txBody>
      </p:sp>
    </p:spTree>
    <p:extLst>
      <p:ext uri="{BB962C8B-B14F-4D97-AF65-F5344CB8AC3E}">
        <p14:creationId xmlns:p14="http://schemas.microsoft.com/office/powerpoint/2010/main" val="1861738377"/>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Theory</a:t>
            </a:r>
            <a:endParaRPr lang="en-US" dirty="0"/>
          </a:p>
        </p:txBody>
      </p:sp>
      <p:sp>
        <p:nvSpPr>
          <p:cNvPr id="3" name="Content Placeholder 2"/>
          <p:cNvSpPr>
            <a:spLocks noGrp="1"/>
          </p:cNvSpPr>
          <p:nvPr>
            <p:ph idx="1"/>
          </p:nvPr>
        </p:nvSpPr>
        <p:spPr>
          <a:xfrm>
            <a:off x="304801" y="1219200"/>
            <a:ext cx="8534400" cy="5029200"/>
          </a:xfrm>
        </p:spPr>
        <p:txBody>
          <a:bodyPr/>
          <a:lstStyle/>
          <a:p>
            <a:r>
              <a:rPr lang="en-US" sz="2200" dirty="0" smtClean="0"/>
              <a:t>Ronald A. Fisher (1890 – 1962)</a:t>
            </a:r>
          </a:p>
          <a:p>
            <a:pPr lvl="1"/>
            <a:r>
              <a:rPr lang="en-US" dirty="0" smtClean="0"/>
              <a:t>Question was how to allocate plots, not whether</a:t>
            </a:r>
          </a:p>
          <a:p>
            <a:pPr marL="457200" lvl="1" indent="0">
              <a:buNone/>
            </a:pPr>
            <a:r>
              <a:rPr lang="en-US" dirty="0" smtClean="0"/>
              <a:t>     controls </a:t>
            </a:r>
            <a:r>
              <a:rPr lang="en-US" dirty="0"/>
              <a:t>were needed</a:t>
            </a:r>
          </a:p>
          <a:p>
            <a:pPr lvl="1"/>
            <a:r>
              <a:rPr lang="en-US" dirty="0" smtClean="0"/>
              <a:t>A measurement error issue</a:t>
            </a:r>
          </a:p>
          <a:p>
            <a:pPr lvl="2">
              <a:buFont typeface="Wingdings" charset="2"/>
              <a:buChar char="Ø"/>
            </a:pPr>
            <a:r>
              <a:rPr lang="en-US" dirty="0"/>
              <a:t>“One way of making sure that a valid estimate of error will be obtained is to arrange the plots deliberately at random</a:t>
            </a:r>
            <a:r>
              <a:rPr lang="is-IS" dirty="0"/>
              <a:t>…” (1926)</a:t>
            </a:r>
          </a:p>
          <a:p>
            <a:pPr lvl="2">
              <a:buFont typeface="Wingdings" charset="2"/>
              <a:buChar char="Ø"/>
            </a:pPr>
            <a:r>
              <a:rPr lang="is-IS" dirty="0"/>
              <a:t>“The purpose of randomization... </a:t>
            </a:r>
            <a:r>
              <a:rPr lang="en-US" dirty="0"/>
              <a:t>I</a:t>
            </a:r>
            <a:r>
              <a:rPr lang="is-IS" dirty="0"/>
              <a:t>s to guarantee the validity of the test of significance, this test being based on an estimate of error made possible by replication” (1951)</a:t>
            </a:r>
          </a:p>
          <a:p>
            <a:pPr lvl="2">
              <a:buFont typeface="Wingdings" charset="2"/>
              <a:buChar char="Ø"/>
            </a:pPr>
            <a:r>
              <a:rPr lang="is-IS" dirty="0"/>
              <a:t>Other methods of allocation would either over-estimate or underestimate the random error</a:t>
            </a:r>
          </a:p>
          <a:p>
            <a:pPr lvl="1"/>
            <a:r>
              <a:rPr lang="en-US" dirty="0" smtClean="0"/>
              <a:t>Some safeguard against non-normality</a:t>
            </a:r>
          </a:p>
          <a:p>
            <a:pPr lvl="1"/>
            <a:endParaRPr lang="en-US" dirty="0" smtClean="0"/>
          </a:p>
          <a:p>
            <a:pPr lvl="1">
              <a:buFont typeface="Wingdings" charset="2"/>
              <a:buChar char="Ø"/>
            </a:pPr>
            <a:endParaRPr lang="is-IS" dirty="0" smtClean="0"/>
          </a:p>
          <a:p>
            <a:pPr lvl="2">
              <a:buFont typeface="Wingdings" charset="2"/>
              <a:buChar char="Ø"/>
            </a:pPr>
            <a:endParaRPr lang="is-IS" dirty="0" smtClean="0"/>
          </a:p>
          <a:p>
            <a:pPr lvl="2">
              <a:buFont typeface="Wingdings" charset="2"/>
              <a:buChar char="Ø"/>
            </a:pPr>
            <a:endParaRPr lang="is-IS" dirty="0" smtClean="0"/>
          </a:p>
          <a:p>
            <a:pPr lvl="2">
              <a:buFont typeface="Wingdings" charset="2"/>
              <a:buChar char="Ø"/>
            </a:pPr>
            <a:endParaRPr lang="en-US" dirty="0" smtClean="0"/>
          </a:p>
          <a:p>
            <a:pPr lvl="1"/>
            <a:endParaRPr lang="en-US" dirty="0" smtClean="0"/>
          </a:p>
          <a:p>
            <a:pPr marL="457200" lvl="1" indent="0">
              <a:buNone/>
            </a:pPr>
            <a:r>
              <a:rPr lang="en-US" dirty="0"/>
              <a:t> </a:t>
            </a:r>
            <a:r>
              <a:rPr lang="en-US" dirty="0" smtClean="0"/>
              <a:t>    </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6934200" y="1219199"/>
            <a:ext cx="1480052" cy="1828801"/>
          </a:xfrm>
          <a:prstGeom prst="rect">
            <a:avLst/>
          </a:prstGeom>
        </p:spPr>
      </p:pic>
    </p:spTree>
    <p:extLst>
      <p:ext uri="{BB962C8B-B14F-4D97-AF65-F5344CB8AC3E}">
        <p14:creationId xmlns:p14="http://schemas.microsoft.com/office/powerpoint/2010/main" val="45489751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First Properly Randomized and Documented Trial</a:t>
            </a:r>
            <a:endParaRPr lang="en-US" sz="300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35767" y="3358485"/>
            <a:ext cx="4472464" cy="3042315"/>
          </a:xfrm>
        </p:spPr>
      </p:pic>
      <p:sp>
        <p:nvSpPr>
          <p:cNvPr id="7" name="TextBox 6"/>
          <p:cNvSpPr txBox="1"/>
          <p:nvPr/>
        </p:nvSpPr>
        <p:spPr>
          <a:xfrm>
            <a:off x="0" y="1371600"/>
            <a:ext cx="9144000" cy="1569660"/>
          </a:xfrm>
          <a:prstGeom prst="rect">
            <a:avLst/>
          </a:prstGeom>
          <a:noFill/>
        </p:spPr>
        <p:txBody>
          <a:bodyPr wrap="square" rtlCol="0">
            <a:spAutoFit/>
          </a:bodyPr>
          <a:lstStyle/>
          <a:p>
            <a:pPr marL="342900" indent="-342900">
              <a:buClr>
                <a:schemeClr val="accent1"/>
              </a:buClr>
              <a:buFont typeface="Arial" charset="0"/>
              <a:buChar char="•"/>
            </a:pPr>
            <a:r>
              <a:rPr lang="en-US" sz="2400" dirty="0" smtClean="0">
                <a:effectLst>
                  <a:outerShdw blurRad="38100" dist="38100" dir="2700000" algn="tl">
                    <a:srgbClr val="000000">
                      <a:alpha val="43137"/>
                    </a:srgbClr>
                  </a:outerShdw>
                </a:effectLst>
                <a:latin typeface="+mn-lt"/>
              </a:rPr>
              <a:t>First properly randomized and DOCUMENTED trial</a:t>
            </a:r>
          </a:p>
          <a:p>
            <a:pPr marL="800100" lvl="1" indent="-342900">
              <a:buClr>
                <a:schemeClr val="accent1"/>
              </a:buClr>
              <a:buFont typeface="Arial" charset="0"/>
              <a:buChar char="•"/>
            </a:pPr>
            <a:r>
              <a:rPr lang="en-US" sz="2400" dirty="0" smtClean="0">
                <a:effectLst>
                  <a:outerShdw blurRad="38100" dist="38100" dir="2700000" algn="tl">
                    <a:srgbClr val="000000">
                      <a:alpha val="43137"/>
                    </a:srgbClr>
                  </a:outerShdw>
                </a:effectLst>
                <a:latin typeface="+mn-lt"/>
              </a:rPr>
              <a:t>Trial of streptomycin for TB in 1946</a:t>
            </a:r>
          </a:p>
          <a:p>
            <a:pPr marL="1257300" lvl="2" indent="-342900">
              <a:buClr>
                <a:schemeClr val="accent1"/>
              </a:buClr>
              <a:buFont typeface="Wingdings" charset="2"/>
              <a:buChar char="Ø"/>
            </a:pPr>
            <a:r>
              <a:rPr lang="en-US" sz="2400" dirty="0" smtClean="0">
                <a:effectLst>
                  <a:outerShdw blurRad="38100" dist="38100" dir="2700000" algn="tl">
                    <a:srgbClr val="000000">
                      <a:alpha val="43137"/>
                    </a:srgbClr>
                  </a:outerShdw>
                </a:effectLst>
                <a:latin typeface="+mn-lt"/>
              </a:rPr>
              <a:t>Fair distribution of risk/benefits</a:t>
            </a:r>
          </a:p>
          <a:p>
            <a:pPr marL="1257300" lvl="2" indent="-342900">
              <a:buClr>
                <a:schemeClr val="accent1"/>
              </a:buClr>
              <a:buFont typeface="Wingdings" charset="2"/>
              <a:buChar char="Ø"/>
            </a:pPr>
            <a:r>
              <a:rPr lang="en-US" sz="2400" dirty="0" smtClean="0">
                <a:effectLst>
                  <a:outerShdw blurRad="38100" dist="38100" dir="2700000" algn="tl">
                    <a:srgbClr val="000000">
                      <a:alpha val="43137"/>
                    </a:srgbClr>
                  </a:outerShdw>
                </a:effectLst>
                <a:latin typeface="+mn-lt"/>
              </a:rPr>
              <a:t>Fair allocation of a limited resource</a:t>
            </a:r>
            <a:endParaRPr lang="en-US" sz="240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46814792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Randomization</a:t>
            </a:r>
            <a:endParaRPr lang="en-US" dirty="0"/>
          </a:p>
        </p:txBody>
      </p:sp>
      <p:sp>
        <p:nvSpPr>
          <p:cNvPr id="3" name="Content Placeholder 2"/>
          <p:cNvSpPr>
            <a:spLocks noGrp="1"/>
          </p:cNvSpPr>
          <p:nvPr>
            <p:ph idx="1"/>
          </p:nvPr>
        </p:nvSpPr>
        <p:spPr>
          <a:xfrm>
            <a:off x="304801" y="1143000"/>
            <a:ext cx="8534400" cy="5029200"/>
          </a:xfrm>
        </p:spPr>
        <p:txBody>
          <a:bodyPr/>
          <a:lstStyle/>
          <a:p>
            <a:r>
              <a:rPr lang="en-US" dirty="0" smtClean="0"/>
              <a:t>Avoids selection bias</a:t>
            </a:r>
          </a:p>
          <a:p>
            <a:pPr lvl="1"/>
            <a:r>
              <a:rPr lang="en-US" dirty="0" smtClean="0"/>
              <a:t>Prognostic factors related to treatment assignment </a:t>
            </a:r>
          </a:p>
          <a:p>
            <a:pPr lvl="2">
              <a:buFont typeface="Wingdings" charset="2"/>
              <a:buChar char="Ø"/>
            </a:pPr>
            <a:r>
              <a:rPr lang="en-US" dirty="0"/>
              <a:t>Confounding by indication</a:t>
            </a:r>
          </a:p>
          <a:p>
            <a:pPr lvl="1"/>
            <a:r>
              <a:rPr lang="en-US" dirty="0" smtClean="0"/>
              <a:t>Can influence outcomes as strongly as or more strongly than treatments</a:t>
            </a:r>
          </a:p>
          <a:p>
            <a:r>
              <a:rPr lang="en-US" dirty="0" smtClean="0"/>
              <a:t>Tends to produce comparable treatment groups</a:t>
            </a:r>
          </a:p>
          <a:p>
            <a:pPr lvl="1"/>
            <a:r>
              <a:rPr lang="en-US" dirty="0" smtClean="0"/>
              <a:t>Known and unknown confounders</a:t>
            </a:r>
          </a:p>
          <a:p>
            <a:r>
              <a:rPr lang="en-US" dirty="0" smtClean="0"/>
              <a:t>Assures statistical tests (e.g., t-test, chi-square) will have valid significance levels (e.g., p = 0.03)</a:t>
            </a:r>
          </a:p>
          <a:p>
            <a:r>
              <a:rPr lang="en-US" dirty="0" smtClean="0"/>
              <a:t>Defined time-point for trial entry</a:t>
            </a:r>
          </a:p>
          <a:p>
            <a:pPr lvl="1"/>
            <a:endParaRPr lang="en-US" dirty="0" smtClean="0"/>
          </a:p>
          <a:p>
            <a:pPr lvl="2">
              <a:buFont typeface="Wingdings" charset="2"/>
              <a:buChar char="Ø"/>
            </a:pPr>
            <a:endParaRPr lang="en-US" dirty="0"/>
          </a:p>
        </p:txBody>
      </p:sp>
    </p:spTree>
    <p:extLst>
      <p:ext uri="{BB962C8B-B14F-4D97-AF65-F5344CB8AC3E}">
        <p14:creationId xmlns:p14="http://schemas.microsoft.com/office/powerpoint/2010/main" val="394491704"/>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Unequal Randomization</a:t>
            </a:r>
            <a:endParaRPr lang="en-US" dirty="0"/>
          </a:p>
        </p:txBody>
      </p:sp>
      <p:sp>
        <p:nvSpPr>
          <p:cNvPr id="3" name="Content Placeholder 2"/>
          <p:cNvSpPr>
            <a:spLocks noGrp="1"/>
          </p:cNvSpPr>
          <p:nvPr>
            <p:ph idx="1"/>
          </p:nvPr>
        </p:nvSpPr>
        <p:spPr>
          <a:xfrm>
            <a:off x="304801" y="1524000"/>
            <a:ext cx="8534400" cy="4394200"/>
          </a:xfrm>
        </p:spPr>
        <p:txBody>
          <a:bodyPr/>
          <a:lstStyle/>
          <a:p>
            <a:r>
              <a:rPr lang="en-US" dirty="0" smtClean="0"/>
              <a:t>Example 1:1 with 95% power, 2:1 with 92%, 4:1 with 82%</a:t>
            </a:r>
          </a:p>
          <a:p>
            <a:pPr lvl="1"/>
            <a:r>
              <a:rPr lang="en-US" dirty="0" smtClean="0"/>
              <a:t>Typically less powerful</a:t>
            </a:r>
          </a:p>
          <a:p>
            <a:r>
              <a:rPr lang="en-US" dirty="0" smtClean="0"/>
              <a:t>Important to acquire as much </a:t>
            </a:r>
            <a:r>
              <a:rPr lang="en-US" dirty="0" err="1" smtClean="0"/>
              <a:t>experince</a:t>
            </a:r>
            <a:r>
              <a:rPr lang="en-US" dirty="0" smtClean="0"/>
              <a:t> with new treatment as possible including adverse events and toxicity</a:t>
            </a:r>
          </a:p>
          <a:p>
            <a:r>
              <a:rPr lang="en-US" dirty="0" smtClean="0"/>
              <a:t>Incentive for recruitment, e.g., 2:1 patients have a 67% chance of getting new treatment.</a:t>
            </a:r>
          </a:p>
          <a:p>
            <a:r>
              <a:rPr lang="en-US" dirty="0" smtClean="0"/>
              <a:t>Cost issues</a:t>
            </a:r>
          </a:p>
          <a:p>
            <a:r>
              <a:rPr lang="en-US" dirty="0" smtClean="0"/>
              <a:t>Variance in treatment effect may be different, to optimize power more patients in group with larger variance</a:t>
            </a:r>
            <a:endParaRPr lang="en-US" dirty="0"/>
          </a:p>
        </p:txBody>
      </p:sp>
    </p:spTree>
    <p:extLst>
      <p:ext uri="{BB962C8B-B14F-4D97-AF65-F5344CB8AC3E}">
        <p14:creationId xmlns:p14="http://schemas.microsoft.com/office/powerpoint/2010/main" val="397260094"/>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Selection Bias</a:t>
            </a:r>
            <a:endParaRPr lang="en-US" dirty="0"/>
          </a:p>
        </p:txBody>
      </p:sp>
      <p:sp>
        <p:nvSpPr>
          <p:cNvPr id="3" name="Content Placeholder 2"/>
          <p:cNvSpPr>
            <a:spLocks noGrp="1"/>
          </p:cNvSpPr>
          <p:nvPr>
            <p:ph idx="1"/>
          </p:nvPr>
        </p:nvSpPr>
        <p:spPr>
          <a:xfrm>
            <a:off x="304801" y="1905000"/>
            <a:ext cx="8534400" cy="3962400"/>
          </a:xfrm>
        </p:spPr>
        <p:txBody>
          <a:bodyPr/>
          <a:lstStyle/>
          <a:p>
            <a:r>
              <a:rPr lang="en-US" dirty="0" smtClean="0"/>
              <a:t>Epidemiologic definitions</a:t>
            </a:r>
          </a:p>
          <a:p>
            <a:pPr lvl="1"/>
            <a:r>
              <a:rPr lang="en-US" dirty="0" smtClean="0"/>
              <a:t>Study group associations between intervention and outcome different than </a:t>
            </a:r>
            <a:r>
              <a:rPr lang="en-US" dirty="0" err="1" smtClean="0"/>
              <a:t>asociation</a:t>
            </a:r>
            <a:r>
              <a:rPr lang="en-US" dirty="0" smtClean="0"/>
              <a:t> in target population</a:t>
            </a:r>
          </a:p>
          <a:p>
            <a:r>
              <a:rPr lang="en-US" dirty="0" smtClean="0"/>
              <a:t>Trial definition</a:t>
            </a:r>
          </a:p>
          <a:p>
            <a:pPr lvl="1"/>
            <a:r>
              <a:rPr lang="en-US" dirty="0" smtClean="0"/>
              <a:t>Treatment associated with prognosis</a:t>
            </a:r>
          </a:p>
          <a:p>
            <a:pPr lvl="1"/>
            <a:r>
              <a:rPr lang="en-US" dirty="0" smtClean="0"/>
              <a:t>Link broken with randomization</a:t>
            </a:r>
            <a:endParaRPr lang="en-US" dirty="0"/>
          </a:p>
        </p:txBody>
      </p:sp>
    </p:spTree>
    <p:extLst>
      <p:ext uri="{BB962C8B-B14F-4D97-AF65-F5344CB8AC3E}">
        <p14:creationId xmlns:p14="http://schemas.microsoft.com/office/powerpoint/2010/main" val="176751448"/>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PERFUSE Slides Template v5">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itles 145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txDef>
      <a:spPr>
        <a:noFill/>
      </a:spPr>
      <a:bodyPr wrap="none">
        <a:spAutoFit/>
      </a:bodyPr>
      <a:lstStyle>
        <a:defPPr>
          <a:defRPr sz="4000" dirty="0">
            <a:effectLst>
              <a:outerShdw blurRad="38100" dist="38100" dir="2700000" algn="tl">
                <a:srgbClr val="000000">
                  <a:alpha val="43137"/>
                </a:srgbClr>
              </a:outerShdw>
            </a:effectLst>
            <a:latin typeface="+mj-lt"/>
          </a:defRPr>
        </a:defPPr>
      </a:lstStyle>
    </a:txDef>
  </a:objectDefaults>
  <a:extraClrSchemeLst>
    <a:extraClrScheme>
      <a:clrScheme name="Titles 145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s 145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s 145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s 145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s 145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s 145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s 145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s 1451 8">
        <a:dk1>
          <a:srgbClr val="000000"/>
        </a:dk1>
        <a:lt1>
          <a:srgbClr val="FFFFFF"/>
        </a:lt1>
        <a:dk2>
          <a:srgbClr val="000000"/>
        </a:dk2>
        <a:lt2>
          <a:srgbClr val="000000"/>
        </a:lt2>
        <a:accent1>
          <a:srgbClr val="FF0000"/>
        </a:accent1>
        <a:accent2>
          <a:srgbClr val="3333CC"/>
        </a:accent2>
        <a:accent3>
          <a:srgbClr val="AAAAAA"/>
        </a:accent3>
        <a:accent4>
          <a:srgbClr val="DADADA"/>
        </a:accent4>
        <a:accent5>
          <a:srgbClr val="FFAAAA"/>
        </a:accent5>
        <a:accent6>
          <a:srgbClr val="2D2DB9"/>
        </a:accent6>
        <a:hlink>
          <a:srgbClr val="9900FF"/>
        </a:hlink>
        <a:folHlink>
          <a:srgbClr val="FFCC66"/>
        </a:folHlink>
      </a:clrScheme>
      <a:clrMap bg1="dk2" tx1="lt1" bg2="dk1" tx2="lt2" accent1="accent1" accent2="accent2" accent3="accent3" accent4="accent4" accent5="accent5" accent6="accent6" hlink="hlink" folHlink="folHlink"/>
    </a:extraClrScheme>
    <a:extraClrScheme>
      <a:clrScheme name="Titles 1451 9">
        <a:dk1>
          <a:srgbClr val="000000"/>
        </a:dk1>
        <a:lt1>
          <a:srgbClr val="FFFFFF"/>
        </a:lt1>
        <a:dk2>
          <a:srgbClr val="000000"/>
        </a:dk2>
        <a:lt2>
          <a:srgbClr val="000000"/>
        </a:lt2>
        <a:accent1>
          <a:srgbClr val="FF6600"/>
        </a:accent1>
        <a:accent2>
          <a:srgbClr val="6699FF"/>
        </a:accent2>
        <a:accent3>
          <a:srgbClr val="AAAAAA"/>
        </a:accent3>
        <a:accent4>
          <a:srgbClr val="DADADA"/>
        </a:accent4>
        <a:accent5>
          <a:srgbClr val="FFB8AA"/>
        </a:accent5>
        <a:accent6>
          <a:srgbClr val="5C8AE7"/>
        </a:accent6>
        <a:hlink>
          <a:srgbClr val="CC66FF"/>
        </a:hlink>
        <a:folHlink>
          <a:srgbClr val="FFCC6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4" id="{D9FE9157-B9A0-A646-A74A-EFBC0C02D2D4}" vid="{46563D71-A3C9-6E4F-BC6F-87496E89664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Presentation14</Template>
  <TotalTime>199</TotalTime>
  <Words>1216</Words>
  <Application>Microsoft Macintosh PowerPoint</Application>
  <PresentationFormat>On-screen Show (4:3)</PresentationFormat>
  <Paragraphs>275</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Abadi MT Condensed Extra Bold</vt:lpstr>
      <vt:lpstr>Cambria Math</vt:lpstr>
      <vt:lpstr>Courier New</vt:lpstr>
      <vt:lpstr>Times New Roman</vt:lpstr>
      <vt:lpstr>Wingdings</vt:lpstr>
      <vt:lpstr>Arial</vt:lpstr>
      <vt:lpstr>PERFUSE Slides Template v5</vt:lpstr>
      <vt:lpstr>PowerPoint Presentation</vt:lpstr>
      <vt:lpstr>Experimental Design</vt:lpstr>
      <vt:lpstr>Fair Allocation in Health Care</vt:lpstr>
      <vt:lpstr>Definitions</vt:lpstr>
      <vt:lpstr>Introduction of Theory</vt:lpstr>
      <vt:lpstr>First Properly Randomized and Documented Trial</vt:lpstr>
      <vt:lpstr>Rationale for Randomization</vt:lpstr>
      <vt:lpstr>Rationale for Unequal Randomization</vt:lpstr>
      <vt:lpstr>Types of Selection Bias</vt:lpstr>
      <vt:lpstr>Types of Randomization Schemes</vt:lpstr>
      <vt:lpstr>Simple Randomization: Advantages</vt:lpstr>
      <vt:lpstr>Simple Randomization: Risks</vt:lpstr>
      <vt:lpstr>Restricted Randomization</vt:lpstr>
      <vt:lpstr>Restricted Randomization: Blocking</vt:lpstr>
      <vt:lpstr>How Many Blocks?</vt:lpstr>
      <vt:lpstr>Blocking Implementation</vt:lpstr>
      <vt:lpstr>Blocking Pros/Cons</vt:lpstr>
      <vt:lpstr>Restricted Randomization: Stratification</vt:lpstr>
      <vt:lpstr>Stratification and Blocking Example</vt:lpstr>
      <vt:lpstr>Practical Aspects of Stratification</vt:lpstr>
      <vt:lpstr>Adaptive Randomization - Definition</vt:lpstr>
      <vt:lpstr>Adaptive Randomization</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Arzu Kalayci</dc:creator>
  <cp:lastModifiedBy>Arzu Kalayci</cp:lastModifiedBy>
  <cp:revision>3</cp:revision>
  <dcterms:created xsi:type="dcterms:W3CDTF">2021-01-07T11:42:30Z</dcterms:created>
  <dcterms:modified xsi:type="dcterms:W3CDTF">2021-01-07T15:03:09Z</dcterms:modified>
</cp:coreProperties>
</file>