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0" r:id="rId4"/>
    <p:sldId id="262" r:id="rId5"/>
    <p:sldId id="261" r:id="rId6"/>
    <p:sldId id="263" r:id="rId7"/>
    <p:sldId id="266" r:id="rId8"/>
    <p:sldId id="267" r:id="rId9"/>
    <p:sldId id="268" r:id="rId10"/>
    <p:sldId id="269" r:id="rId11"/>
    <p:sldId id="265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73" autoAdjust="0"/>
  </p:normalViewPr>
  <p:slideViewPr>
    <p:cSldViewPr>
      <p:cViewPr varScale="1">
        <p:scale>
          <a:sx n="62" d="100"/>
          <a:sy n="62" d="100"/>
        </p:scale>
        <p:origin x="-140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0622-C792-4D7B-97B7-BCD3D08CEFDE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2B60-3662-43D9-A9CC-E88444B45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/downloads/AboutFDA/ReportsManualsForms/Forms/UCM074728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AF1-D86B-437F-A44A-6A87E41BA73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324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88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23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Control</a:t>
            </a:r>
            <a:r>
              <a:rPr lang="en-US" sz="1200" spc="5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993366"/>
                </a:solidFill>
                <a:latin typeface="Arial"/>
                <a:cs typeface="Arial"/>
              </a:rPr>
              <a:t>of </a:t>
            </a: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drugs</a:t>
            </a:r>
            <a:r>
              <a:rPr lang="en-US" sz="1200" spc="10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under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investigation</a:t>
            </a:r>
            <a:endParaRPr lang="en-US" sz="1200" dirty="0" smtClean="0">
              <a:latin typeface="Arial"/>
              <a:cs typeface="Arial"/>
            </a:endParaRPr>
          </a:p>
          <a:p>
            <a:pPr marL="12700" marR="193040">
              <a:lnSpc>
                <a:spcPts val="2590"/>
              </a:lnSpc>
              <a:spcBef>
                <a:spcPts val="615"/>
              </a:spcBef>
            </a:pPr>
            <a:r>
              <a:rPr lang="en-US" sz="1200" spc="-5" dirty="0" smtClean="0">
                <a:latin typeface="Arial"/>
                <a:cs typeface="Arial"/>
              </a:rPr>
              <a:t>Ensuring</a:t>
            </a:r>
            <a:r>
              <a:rPr lang="en-US" sz="1200" spc="2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that </a:t>
            </a: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informed</a:t>
            </a:r>
            <a:r>
              <a:rPr lang="en-US" sz="1200" spc="20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consent</a:t>
            </a:r>
            <a:r>
              <a:rPr lang="en-US" sz="1200" spc="15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is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adequately</a:t>
            </a:r>
            <a:r>
              <a:rPr lang="en-US" sz="1200" spc="3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obtained </a:t>
            </a:r>
            <a:r>
              <a:rPr lang="en-US" sz="1200" spc="-65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according</a:t>
            </a:r>
            <a:r>
              <a:rPr lang="en-US" sz="1200" spc="15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to </a:t>
            </a:r>
            <a:r>
              <a:rPr lang="en-US" sz="1200" spc="-10" dirty="0" smtClean="0">
                <a:latin typeface="Arial"/>
                <a:cs typeface="Arial"/>
              </a:rPr>
              <a:t>21</a:t>
            </a:r>
            <a:r>
              <a:rPr lang="en-US" sz="1200" dirty="0" smtClean="0">
                <a:latin typeface="Arial"/>
                <a:cs typeface="Arial"/>
              </a:rPr>
              <a:t> CFR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50</a:t>
            </a:r>
            <a:endParaRPr lang="en-US" sz="1200" dirty="0" smtClean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254"/>
              </a:spcBef>
            </a:pPr>
            <a:r>
              <a:rPr lang="en-US" sz="1200" spc="-5" dirty="0" smtClean="0">
                <a:latin typeface="Arial"/>
                <a:cs typeface="Arial"/>
              </a:rPr>
              <a:t>Ensuring</a:t>
            </a:r>
            <a:r>
              <a:rPr lang="en-US" sz="1200" spc="3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rgbClr val="993366"/>
                </a:solidFill>
                <a:latin typeface="Arial"/>
                <a:cs typeface="Arial"/>
              </a:rPr>
              <a:t>IRB</a:t>
            </a:r>
            <a:r>
              <a:rPr lang="en-US" sz="1200" spc="-15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review,</a:t>
            </a:r>
            <a:r>
              <a:rPr lang="en-US" sz="1200" spc="15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solidFill>
                  <a:srgbClr val="993366"/>
                </a:solidFill>
                <a:latin typeface="Arial"/>
                <a:cs typeface="Arial"/>
              </a:rPr>
              <a:t>approval</a:t>
            </a:r>
            <a:r>
              <a:rPr lang="en-US" sz="1200" spc="35" dirty="0" smtClean="0">
                <a:solidFill>
                  <a:srgbClr val="993366"/>
                </a:solidFill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and</a:t>
            </a:r>
            <a:r>
              <a:rPr lang="en-US" sz="1200" spc="1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reporting</a:t>
            </a:r>
            <a:endParaRPr lang="en-US" sz="1200" dirty="0" smtClean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lang="en-US" sz="1200" spc="-5" dirty="0" smtClean="0">
                <a:latin typeface="Arial"/>
                <a:cs typeface="Arial"/>
              </a:rPr>
              <a:t>requirements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are </a:t>
            </a:r>
            <a:r>
              <a:rPr lang="en-US" sz="1200" dirty="0" smtClean="0">
                <a:latin typeface="Arial"/>
                <a:cs typeface="Arial"/>
              </a:rPr>
              <a:t>met</a:t>
            </a:r>
            <a:r>
              <a:rPr lang="en-US" sz="1200" spc="-2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per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21</a:t>
            </a:r>
            <a:r>
              <a:rPr lang="en-US" sz="1200" dirty="0" smtClean="0">
                <a:latin typeface="Arial"/>
                <a:cs typeface="Arial"/>
              </a:rPr>
              <a:t> CFR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56</a:t>
            </a:r>
            <a:endParaRPr lang="en-US" sz="1200" dirty="0" smtClean="0">
              <a:latin typeface="Arial"/>
              <a:cs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 smtClean="0">
                <a:latin typeface="Arial"/>
                <a:cs typeface="Arial"/>
              </a:rPr>
              <a:t>Control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of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investigational</a:t>
            </a:r>
            <a:r>
              <a:rPr lang="en-US" sz="1200" spc="4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drug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(312.61) </a:t>
            </a:r>
            <a:r>
              <a:rPr lang="en-US" sz="1200" spc="-650" dirty="0" smtClean="0">
                <a:latin typeface="Arial"/>
                <a:cs typeface="Arial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 smtClean="0">
                <a:latin typeface="Arial"/>
                <a:cs typeface="Arial"/>
              </a:rPr>
              <a:t>Record</a:t>
            </a:r>
            <a:r>
              <a:rPr lang="en-US" sz="1200" spc="1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keeping</a:t>
            </a:r>
            <a:r>
              <a:rPr lang="en-US" sz="1200" spc="2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and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retention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(312.62)</a:t>
            </a: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45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spc="-10" dirty="0" smtClean="0">
                <a:solidFill>
                  <a:srgbClr val="58B7DD"/>
                </a:solidFill>
                <a:uFill>
                  <a:solidFill>
                    <a:srgbClr val="58B7DD"/>
                  </a:solidFill>
                </a:uFill>
                <a:latin typeface="Trebuchet MS"/>
                <a:cs typeface="Trebuchet MS"/>
                <a:hlinkClick r:id="rId3"/>
              </a:rPr>
              <a:t>http://www.fda.gov/downloads/AboutFDA/ReportsM </a:t>
            </a:r>
            <a:r>
              <a:rPr lang="en-US" sz="1200" spc="-470" dirty="0" smtClean="0">
                <a:solidFill>
                  <a:srgbClr val="58B7DD"/>
                </a:solidFill>
                <a:latin typeface="Trebuchet MS"/>
                <a:cs typeface="Trebuchet MS"/>
              </a:rPr>
              <a:t> </a:t>
            </a:r>
            <a:r>
              <a:rPr lang="en-US" sz="1200" u="sng" spc="-5" dirty="0" err="1" smtClean="0">
                <a:solidFill>
                  <a:srgbClr val="58B7DD"/>
                </a:solidFill>
                <a:uFill>
                  <a:solidFill>
                    <a:srgbClr val="58B7DD"/>
                  </a:solidFill>
                </a:uFill>
                <a:latin typeface="Trebuchet MS"/>
                <a:cs typeface="Trebuchet MS"/>
                <a:hlinkClick r:id="rId3"/>
              </a:rPr>
              <a:t>anualsForms</a:t>
            </a:r>
            <a:r>
              <a:rPr lang="en-US" sz="1200" u="sng" spc="-5" dirty="0" smtClean="0">
                <a:solidFill>
                  <a:srgbClr val="58B7DD"/>
                </a:solidFill>
                <a:uFill>
                  <a:solidFill>
                    <a:srgbClr val="58B7DD"/>
                  </a:solidFill>
                </a:uFill>
                <a:latin typeface="Trebuchet MS"/>
                <a:cs typeface="Trebuchet MS"/>
                <a:hlinkClick r:id="rId3"/>
              </a:rPr>
              <a:t>/Forms/UCM074728.pdf</a:t>
            </a:r>
            <a:endParaRPr lang="en-US" sz="1200" dirty="0" smtClean="0">
              <a:latin typeface="Trebuchet MS"/>
              <a:cs typeface="Trebuchet M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74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8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Arial"/>
                <a:cs typeface="Arial"/>
              </a:rPr>
              <a:t>“The </a:t>
            </a:r>
            <a:r>
              <a:rPr lang="en-US" sz="1200" spc="-5" dirty="0" smtClean="0">
                <a:latin typeface="Arial"/>
                <a:cs typeface="Arial"/>
              </a:rPr>
              <a:t>objective of </a:t>
            </a:r>
            <a:r>
              <a:rPr lang="en-US" sz="1200" dirty="0" smtClean="0">
                <a:latin typeface="Arial"/>
                <a:cs typeface="Arial"/>
              </a:rPr>
              <a:t>this ICH </a:t>
            </a:r>
            <a:r>
              <a:rPr lang="en-US" sz="1200" spc="-5" dirty="0" smtClean="0">
                <a:latin typeface="Arial"/>
                <a:cs typeface="Arial"/>
              </a:rPr>
              <a:t>GCP 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guidance</a:t>
            </a:r>
            <a:r>
              <a:rPr lang="en-US" sz="1200" spc="2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is </a:t>
            </a:r>
            <a:r>
              <a:rPr lang="en-US" sz="1200" dirty="0" smtClean="0">
                <a:latin typeface="Arial"/>
                <a:cs typeface="Arial"/>
              </a:rPr>
              <a:t>to</a:t>
            </a:r>
            <a:r>
              <a:rPr lang="en-US" sz="1200" spc="-5" dirty="0" smtClean="0">
                <a:latin typeface="Arial"/>
                <a:cs typeface="Arial"/>
              </a:rPr>
              <a:t> provide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b="1" dirty="0" smtClean="0">
                <a:latin typeface="Arial"/>
                <a:cs typeface="Arial"/>
              </a:rPr>
              <a:t>unified </a:t>
            </a:r>
            <a:r>
              <a:rPr lang="en-US" sz="1200" b="1" spc="5" dirty="0" smtClean="0">
                <a:latin typeface="Arial"/>
                <a:cs typeface="Arial"/>
              </a:rPr>
              <a:t> </a:t>
            </a:r>
            <a:r>
              <a:rPr lang="en-US" sz="1200" b="1" spc="-5" dirty="0" smtClean="0">
                <a:latin typeface="Arial"/>
                <a:cs typeface="Arial"/>
              </a:rPr>
              <a:t>standard</a:t>
            </a:r>
            <a:r>
              <a:rPr lang="en-US" sz="1200" b="1" spc="45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for</a:t>
            </a:r>
            <a:r>
              <a:rPr lang="en-US" sz="1200" spc="4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the</a:t>
            </a:r>
            <a:r>
              <a:rPr lang="en-US" sz="1200" spc="4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European 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Union</a:t>
            </a:r>
            <a:r>
              <a:rPr lang="en-US" sz="1200" spc="10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(EU),</a:t>
            </a:r>
            <a:r>
              <a:rPr lang="en-US" sz="1200" spc="-5" dirty="0" smtClean="0">
                <a:latin typeface="Arial"/>
                <a:cs typeface="Arial"/>
              </a:rPr>
              <a:t> Japan,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and</a:t>
            </a:r>
            <a:r>
              <a:rPr lang="en-US" sz="1200" dirty="0" smtClean="0">
                <a:latin typeface="Arial"/>
                <a:cs typeface="Arial"/>
              </a:rPr>
              <a:t> the 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United </a:t>
            </a:r>
            <a:r>
              <a:rPr lang="en-US" sz="1200" dirty="0" smtClean="0">
                <a:latin typeface="Arial"/>
                <a:cs typeface="Arial"/>
              </a:rPr>
              <a:t>States to </a:t>
            </a:r>
            <a:r>
              <a:rPr lang="en-US" sz="1200" spc="-5" dirty="0" smtClean="0">
                <a:latin typeface="Arial"/>
                <a:cs typeface="Arial"/>
              </a:rPr>
              <a:t>facilitate </a:t>
            </a:r>
            <a:r>
              <a:rPr lang="en-US" sz="1200" dirty="0" smtClean="0">
                <a:latin typeface="Arial"/>
                <a:cs typeface="Arial"/>
              </a:rPr>
              <a:t>the 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dirty="0" smtClean="0">
                <a:latin typeface="Arial"/>
                <a:cs typeface="Arial"/>
              </a:rPr>
              <a:t>mutual acceptance of </a:t>
            </a:r>
            <a:r>
              <a:rPr lang="en-US" sz="1200" spc="-5" dirty="0" smtClean="0">
                <a:latin typeface="Arial"/>
                <a:cs typeface="Arial"/>
              </a:rPr>
              <a:t>clinical 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data</a:t>
            </a:r>
            <a:r>
              <a:rPr lang="en-US" sz="120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by </a:t>
            </a:r>
            <a:r>
              <a:rPr lang="en-US" sz="1200" dirty="0" smtClean="0">
                <a:latin typeface="Arial"/>
                <a:cs typeface="Arial"/>
              </a:rPr>
              <a:t>the</a:t>
            </a:r>
            <a:r>
              <a:rPr lang="en-US" sz="1200" spc="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regulatory</a:t>
            </a:r>
            <a:r>
              <a:rPr lang="en-US" sz="1200" spc="2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authorities </a:t>
            </a:r>
            <a:r>
              <a:rPr lang="en-US" sz="1200" spc="-65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in</a:t>
            </a:r>
            <a:r>
              <a:rPr lang="en-US" sz="1200" spc="-15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these</a:t>
            </a:r>
            <a:r>
              <a:rPr lang="en-US" sz="1200" spc="-10" dirty="0" smtClean="0">
                <a:latin typeface="Arial"/>
                <a:cs typeface="Arial"/>
              </a:rPr>
              <a:t> </a:t>
            </a:r>
            <a:r>
              <a:rPr lang="en-US" sz="1200" spc="-5" dirty="0" smtClean="0">
                <a:latin typeface="Arial"/>
                <a:cs typeface="Arial"/>
              </a:rPr>
              <a:t>jurisdictions”.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spc="-5" dirty="0" smtClean="0">
              <a:latin typeface="Arial"/>
              <a:cs typeface="Arial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pc="-5" dirty="0" smtClean="0">
                <a:latin typeface="Arial"/>
                <a:cs typeface="Arial"/>
              </a:rPr>
              <a:t>In</a:t>
            </a:r>
            <a:r>
              <a:rPr lang="en-US" sz="1200" spc="-5" baseline="0" dirty="0" smtClean="0">
                <a:latin typeface="Arial"/>
                <a:cs typeface="Arial"/>
              </a:rPr>
              <a:t> general the E6 is more detailed guidance, however the FDA regulations are more explicit in the IRB sections</a:t>
            </a:r>
            <a:endParaRPr lang="en-US" sz="1200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83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32B60-3662-43D9-A9CC-E88444B45F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286000" y="1752600"/>
            <a:ext cx="4572000" cy="708024"/>
          </a:xfrm>
          <a:effectLst/>
        </p:spPr>
        <p:txBody>
          <a:bodyPr/>
          <a:lstStyle>
            <a:lvl1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sz="3600" b="1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charset="0"/>
              </a:rPr>
              <a:t>Title of Talk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959600" y="350520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Harvard Medical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600" y="3417888"/>
            <a:ext cx="7366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519113" y="4724400"/>
            <a:ext cx="8077200" cy="1006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Chairman, PERFUSE Study Group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  <a:cs typeface="Arial" charset="0"/>
              </a:rPr>
              <a:t>Founder and Chairman,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WikiDoc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 &amp; </a:t>
            </a:r>
            <a:r>
              <a:rPr lang="en-US" b="1" dirty="0" err="1">
                <a:solidFill>
                  <a:prstClr val="white"/>
                </a:solidFill>
                <a:cs typeface="Arial" charset="0"/>
              </a:rPr>
              <a:t>WikiPatient</a:t>
            </a:r>
            <a:r>
              <a:rPr lang="en-US" b="1" dirty="0">
                <a:solidFill>
                  <a:prstClr val="white"/>
                </a:solidFill>
                <a:cs typeface="Arial" charset="0"/>
              </a:rPr>
              <a:t>, The World’s Open Source Textbook of Medicine Viewed 896 Million Times A Year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09600" y="3579346"/>
            <a:ext cx="5492750" cy="523220"/>
          </a:xfrm>
          <a:prstGeom prst="rect">
            <a:avLst/>
          </a:prstGeom>
          <a:noFill/>
          <a:effectLst>
            <a:outerShdw dist="27940" dir="3804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FF9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C. Michael Gibson, M.S., M.D.</a:t>
            </a:r>
          </a:p>
        </p:txBody>
      </p:sp>
    </p:spTree>
    <p:extLst>
      <p:ext uri="{BB962C8B-B14F-4D97-AF65-F5344CB8AC3E}">
        <p14:creationId xmlns:p14="http://schemas.microsoft.com/office/powerpoint/2010/main" val="1331670695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12389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05913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63513"/>
            <a:ext cx="2151063" cy="5678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3513"/>
            <a:ext cx="6302375" cy="5678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90193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225925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7975" y="4165600"/>
            <a:ext cx="4225925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4165600"/>
            <a:ext cx="4227513" cy="231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5750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86300" y="1447800"/>
            <a:ext cx="4227513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3992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9991500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7975" y="1447800"/>
            <a:ext cx="8531226" cy="4775200"/>
          </a:xfrm>
        </p:spPr>
        <p:txBody>
          <a:bodyPr/>
          <a:lstStyle>
            <a:lvl1pPr>
              <a:tabLst>
                <a:tab pos="8404225" algn="l"/>
              </a:tabLs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557926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7975" y="1447800"/>
            <a:ext cx="8605838" cy="4394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6945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447800"/>
            <a:ext cx="4227513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188687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9144001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</p:spPr>
        <p:txBody>
          <a:bodyPr/>
          <a:lstStyle>
            <a:lvl1pPr>
              <a:defRPr sz="2400"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447800"/>
            <a:ext cx="4227513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733800"/>
            <a:ext cx="4227513" cy="2108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489451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7822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09013" cy="4394200"/>
          </a:xfr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 marL="914400" indent="-457200">
              <a:defRPr sz="2000">
                <a:latin typeface="Arial" pitchFamily="34" charset="0"/>
              </a:defRPr>
            </a:lvl2pPr>
            <a:lvl3pPr marL="1147763" indent="-233363">
              <a:defRPr sz="1800">
                <a:latin typeface="Arial" pitchFamily="34" charset="0"/>
              </a:defRPr>
            </a:lvl3pPr>
            <a:lvl4pPr marL="1368425" indent="-228600">
              <a:buFont typeface="Wingdings" pitchFamily="2" charset="2"/>
              <a:buChar char="§"/>
              <a:defRPr sz="1800">
                <a:latin typeface="Arial" pitchFamily="34" charset="0"/>
              </a:defRPr>
            </a:lvl4pPr>
            <a:lvl5pPr marL="1603375" indent="-228600">
              <a:buFont typeface="Courier New" pitchFamily="49" charset="0"/>
              <a:buChar char="o"/>
              <a:tabLst>
                <a:tab pos="176213" algn="l"/>
                <a:tab pos="1546225" algn="l"/>
              </a:tabLst>
              <a:defRPr sz="1800"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17EE9B-DCF2-48D2-9A62-93CC3EBE995F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750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E6C9D2-9C0E-4159-917C-32DFF8F47685}" type="slidenum">
              <a:rPr lang="en-US" sz="2200">
                <a:solidFill>
                  <a:prstClr val="white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200" dirty="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  <p:pic>
        <p:nvPicPr>
          <p:cNvPr id="6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72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473200"/>
            <a:ext cx="8534400" cy="4394200"/>
          </a:xfrm>
        </p:spPr>
        <p:txBody>
          <a:bodyPr/>
          <a:lstStyle>
            <a:lvl1pPr>
              <a:spcBef>
                <a:spcPts val="2400"/>
              </a:spcBef>
              <a:spcAft>
                <a:spcPts val="0"/>
              </a:spcAft>
              <a:defRPr/>
            </a:lvl1pPr>
            <a:lvl2pPr>
              <a:spcBef>
                <a:spcPts val="2400"/>
              </a:spcBef>
              <a:spcAft>
                <a:spcPts val="0"/>
              </a:spcAft>
              <a:defRPr/>
            </a:lvl2pPr>
            <a:lvl3pPr>
              <a:spcBef>
                <a:spcPts val="2400"/>
              </a:spcBef>
              <a:spcAft>
                <a:spcPts val="0"/>
              </a:spcAft>
              <a:defRPr/>
            </a:lvl3pPr>
            <a:lvl4pPr>
              <a:spcBef>
                <a:spcPts val="2400"/>
              </a:spcBef>
              <a:spcAft>
                <a:spcPts val="0"/>
              </a:spcAft>
              <a:defRPr/>
            </a:lvl4pPr>
            <a:lvl5pPr>
              <a:spcBef>
                <a:spcPts val="2400"/>
              </a:spcBef>
              <a:spcAft>
                <a:spcPts val="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197360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>
            <a:lvl1pPr algn="ct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1029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111625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1" y="1524000"/>
            <a:ext cx="4152899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341330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1763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03437"/>
            <a:ext cx="4038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03537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1831846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176389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90600"/>
          </a:xfrm>
        </p:spPr>
        <p:txBody>
          <a:bodyPr anchor="ctr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8" descr="Harvard cres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6307138"/>
            <a:ext cx="396875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348413"/>
            <a:ext cx="790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226751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chemeClr val="bg2"/>
            </a:gs>
            <a:gs pos="55000">
              <a:srgbClr val="002060"/>
            </a:gs>
            <a:gs pos="75000">
              <a:schemeClr val="bg2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99752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3999" cy="997527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</a:t>
            </a:r>
            <a:br>
              <a:rPr lang="en-GB" dirty="0"/>
            </a:br>
            <a:r>
              <a:rPr lang="en-GB" dirty="0"/>
              <a:t>style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73200"/>
            <a:ext cx="8609013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31" name="Line 4"/>
          <p:cNvSpPr>
            <a:spLocks noChangeShapeType="1"/>
          </p:cNvSpPr>
          <p:nvPr/>
        </p:nvSpPr>
        <p:spPr bwMode="auto">
          <a:xfrm>
            <a:off x="0" y="1003300"/>
            <a:ext cx="9144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200">
              <a:solidFill>
                <a:prstClr val="white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574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ransition advClick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99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FF9933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985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030288" indent="-23336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•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71600" indent="-280988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–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12913" indent="-341313" algn="l" rtl="0" eaLnBrk="1" fontAlgn="base" hangingPunct="1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Char char="»"/>
        <a:tabLst>
          <a:tab pos="176213" algn="l"/>
        </a:tabLst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46291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50863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55435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6000750" indent="-228600" algn="l" rtl="0" eaLnBrk="1" fontAlgn="base" hangingPunct="1">
        <a:lnSpc>
          <a:spcPct val="80000"/>
        </a:lnSpc>
        <a:spcBef>
          <a:spcPct val="20000"/>
        </a:spcBef>
        <a:spcAft>
          <a:spcPct val="5000"/>
        </a:spcAft>
        <a:buClr>
          <a:srgbClr val="FF9900"/>
        </a:buClr>
        <a:buChar char="»"/>
        <a:tabLst>
          <a:tab pos="176213" algn="l"/>
        </a:tabLst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1362075"/>
          </a:xfrm>
        </p:spPr>
        <p:txBody>
          <a:bodyPr/>
          <a:lstStyle/>
          <a:p>
            <a:r>
              <a:rPr lang="en-US" dirty="0" smtClean="0"/>
              <a:t>The role of the principal investigator in Clinical Trials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4680228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Clara Fitzgerald, MPH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9168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 Documents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66800"/>
            <a:ext cx="3509918" cy="439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2590800"/>
            <a:ext cx="84074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905000"/>
            <a:ext cx="312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FDA Information Sheet</a:t>
            </a:r>
          </a:p>
          <a:p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E6 Good Clinical Practice Consolidated Guidance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2027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Sub-investigator</a:t>
            </a:r>
          </a:p>
          <a:p>
            <a:pPr lvl="1"/>
            <a:r>
              <a:rPr lang="en-US" dirty="0" smtClean="0"/>
              <a:t>Designated and supervised by the PI to perform study-related procedures and make study-related decisions</a:t>
            </a:r>
          </a:p>
          <a:p>
            <a:r>
              <a:rPr lang="en-US" dirty="0" smtClean="0"/>
              <a:t>Clinical Research Nurse Coordinator / Clinical Research Coordinator</a:t>
            </a:r>
          </a:p>
          <a:p>
            <a:pPr lvl="1"/>
            <a:r>
              <a:rPr lang="en-US" dirty="0" smtClean="0"/>
              <a:t>Supports clinical research as needed</a:t>
            </a:r>
          </a:p>
          <a:p>
            <a:r>
              <a:rPr lang="en-US" dirty="0" smtClean="0"/>
              <a:t>Regulatory Coordinator </a:t>
            </a:r>
          </a:p>
          <a:p>
            <a:pPr lvl="1"/>
            <a:r>
              <a:rPr lang="en-US" dirty="0" smtClean="0"/>
              <a:t>Maintains IRB submissions and all regulatory approval documents </a:t>
            </a:r>
          </a:p>
        </p:txBody>
      </p:sp>
    </p:spTree>
    <p:extLst>
      <p:ext uri="{BB962C8B-B14F-4D97-AF65-F5344CB8AC3E}">
        <p14:creationId xmlns:p14="http://schemas.microsoft.com/office/powerpoint/2010/main" val="31728579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FDA ‘Investigator Responsibilities- Regulation and </a:t>
            </a:r>
            <a:r>
              <a:rPr lang="en-US" dirty="0" err="1" smtClean="0"/>
              <a:t>Clinial</a:t>
            </a:r>
            <a:r>
              <a:rPr lang="en-US" dirty="0" smtClean="0"/>
              <a:t> Trials’ Cynthia F. </a:t>
            </a:r>
            <a:r>
              <a:rPr lang="en-US" dirty="0" err="1" smtClean="0"/>
              <a:t>Kleppinger</a:t>
            </a:r>
            <a:r>
              <a:rPr lang="en-US" dirty="0" smtClean="0"/>
              <a:t>, M.D</a:t>
            </a:r>
            <a:r>
              <a:rPr lang="en-US" dirty="0"/>
              <a:t>. &lt;https://www.fda.gov/files/science%20%26%20research/published/9-45---11-00-Investigator-Responsibilities-%</a:t>
            </a:r>
            <a:r>
              <a:rPr lang="en-US" dirty="0" smtClean="0"/>
              <a:t>E2%80%93-Regulation-and-Clinical-Trials.pdf&gt;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27644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 bwMode="auto">
          <a:xfrm>
            <a:off x="2209800" y="3974853"/>
            <a:ext cx="0" cy="342971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Management Structure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66800" y="2057400"/>
            <a:ext cx="1905000" cy="838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743200" y="3733800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762000" y="2057400"/>
            <a:ext cx="1905000" cy="8382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0" y="2133600"/>
            <a:ext cx="1524000" cy="6096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lowchart: Process 7"/>
          <p:cNvSpPr/>
          <p:nvPr/>
        </p:nvSpPr>
        <p:spPr bwMode="auto">
          <a:xfrm>
            <a:off x="3962400" y="2895600"/>
            <a:ext cx="2133600" cy="762000"/>
          </a:xfrm>
          <a:prstGeom prst="flowChartProcess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2133600"/>
            <a:ext cx="1905000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1832" y="2176272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Steering Committee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171253"/>
            <a:ext cx="1905000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Industry sponsor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77000" y="2171253"/>
            <a:ext cx="1905000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Regulatory Agencies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19300" y="3259764"/>
            <a:ext cx="1905000" cy="71508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Independent Data Monitoring Committee (DSMB)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5884" y="4215526"/>
            <a:ext cx="1905000" cy="95345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Statistical Analysis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Center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1212" y="4215526"/>
            <a:ext cx="1905000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Site &amp; Data Management Center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4215526"/>
            <a:ext cx="1905000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Central Units Core Labs 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CEC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2202" y="5638800"/>
            <a:ext cx="1905000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Clinical Investigators</a:t>
            </a:r>
            <a:endParaRPr lang="en-US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19" name="Straight Connector 18"/>
          <p:cNvCxnSpPr>
            <a:stCxn id="9" idx="3"/>
            <a:endCxn id="11" idx="1"/>
          </p:cNvCxnSpPr>
          <p:nvPr/>
        </p:nvCxnSpPr>
        <p:spPr bwMode="auto">
          <a:xfrm>
            <a:off x="2667000" y="2525197"/>
            <a:ext cx="914400" cy="3601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3"/>
            <a:endCxn id="12" idx="1"/>
          </p:cNvCxnSpPr>
          <p:nvPr/>
        </p:nvCxnSpPr>
        <p:spPr bwMode="auto">
          <a:xfrm>
            <a:off x="5486400" y="2528798"/>
            <a:ext cx="990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4" idx="3"/>
            <a:endCxn id="15" idx="1"/>
          </p:cNvCxnSpPr>
          <p:nvPr/>
        </p:nvCxnSpPr>
        <p:spPr bwMode="auto">
          <a:xfrm flipV="1">
            <a:off x="2500884" y="4675227"/>
            <a:ext cx="1100328" cy="17026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5" idx="3"/>
            <a:endCxn id="16" idx="1"/>
          </p:cNvCxnSpPr>
          <p:nvPr/>
        </p:nvCxnSpPr>
        <p:spPr bwMode="auto">
          <a:xfrm>
            <a:off x="5506212" y="4675227"/>
            <a:ext cx="818388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511119" y="6596390"/>
            <a:ext cx="47179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Adapted from M. Fisher, E. Roecker, D.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Demets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Drug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Inf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J. 2001;35:115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438400" y="2916793"/>
            <a:ext cx="0" cy="342971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733800" y="2886342"/>
            <a:ext cx="0" cy="342971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endCxn id="15" idx="0"/>
          </p:cNvCxnSpPr>
          <p:nvPr/>
        </p:nvCxnSpPr>
        <p:spPr bwMode="auto">
          <a:xfrm>
            <a:off x="4553712" y="2916793"/>
            <a:ext cx="0" cy="1298733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605684" y="5176835"/>
            <a:ext cx="0" cy="469821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373024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Research Team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Principal Investigator (PI)</a:t>
            </a:r>
          </a:p>
          <a:p>
            <a:r>
              <a:rPr lang="en-US" dirty="0" smtClean="0"/>
              <a:t>Sub Investigator (Sub I)</a:t>
            </a:r>
          </a:p>
          <a:p>
            <a:r>
              <a:rPr lang="en-US" dirty="0" smtClean="0"/>
              <a:t>Clinical research Nurse Coordinator (CRNC)</a:t>
            </a:r>
          </a:p>
          <a:p>
            <a:r>
              <a:rPr lang="en-US" dirty="0" smtClean="0"/>
              <a:t>Clinical research Coordinator (CRC)</a:t>
            </a:r>
          </a:p>
          <a:p>
            <a:r>
              <a:rPr lang="en-US" dirty="0" smtClean="0"/>
              <a:t>Regulatory Coordinator </a:t>
            </a:r>
          </a:p>
          <a:p>
            <a:r>
              <a:rPr lang="en-US" dirty="0" smtClean="0"/>
              <a:t>Other personnel as needed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356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70" dirty="0"/>
              <a:t>P</a:t>
            </a:r>
            <a:r>
              <a:rPr lang="en-US" spc="-95" dirty="0"/>
              <a:t>ri</a:t>
            </a:r>
            <a:r>
              <a:rPr lang="en-US" spc="-100" dirty="0"/>
              <a:t>n</a:t>
            </a:r>
            <a:r>
              <a:rPr lang="en-US" spc="-95" dirty="0"/>
              <a:t>ci</a:t>
            </a:r>
            <a:r>
              <a:rPr lang="en-US" spc="-114" dirty="0"/>
              <a:t>p</a:t>
            </a:r>
            <a:r>
              <a:rPr lang="en-US" spc="-110" dirty="0"/>
              <a:t>a</a:t>
            </a:r>
            <a:r>
              <a:rPr lang="en-US" dirty="0"/>
              <a:t>l</a:t>
            </a:r>
            <a:r>
              <a:rPr lang="en-US" spc="-240" dirty="0"/>
              <a:t> </a:t>
            </a:r>
            <a:r>
              <a:rPr lang="en-US" spc="-110" dirty="0" smtClean="0"/>
              <a:t>I</a:t>
            </a:r>
            <a:r>
              <a:rPr lang="en-US" spc="-100" dirty="0" smtClean="0"/>
              <a:t>n</a:t>
            </a:r>
            <a:r>
              <a:rPr lang="en-US" spc="-105" dirty="0" smtClean="0"/>
              <a:t>v</a:t>
            </a:r>
            <a:r>
              <a:rPr lang="en-US" spc="-95" dirty="0" smtClean="0"/>
              <a:t>e</a:t>
            </a:r>
            <a:r>
              <a:rPr lang="en-US" spc="-105" dirty="0" smtClean="0"/>
              <a:t>s</a:t>
            </a:r>
            <a:r>
              <a:rPr lang="en-US" spc="-100" dirty="0" smtClean="0"/>
              <a:t>t</a:t>
            </a:r>
            <a:r>
              <a:rPr lang="en-US" spc="-95" dirty="0" smtClean="0"/>
              <a:t>i</a:t>
            </a:r>
            <a:r>
              <a:rPr lang="en-US" spc="-90" dirty="0" smtClean="0"/>
              <a:t>g</a:t>
            </a:r>
            <a:r>
              <a:rPr lang="en-US" spc="-110" dirty="0" smtClean="0"/>
              <a:t>a</a:t>
            </a:r>
            <a:r>
              <a:rPr lang="en-US" spc="-100" dirty="0" smtClean="0"/>
              <a:t>t</a:t>
            </a:r>
            <a:r>
              <a:rPr lang="en-US" spc="-105" dirty="0" smtClean="0"/>
              <a:t>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114800"/>
          </a:xfrm>
        </p:spPr>
        <p:txBody>
          <a:bodyPr/>
          <a:lstStyle/>
          <a:p>
            <a:r>
              <a:rPr lang="en-US" sz="3200" spc="-50" dirty="0" smtClean="0"/>
              <a:t>“A physician</a:t>
            </a:r>
            <a:r>
              <a:rPr lang="en-US" sz="3200" spc="-240" dirty="0" smtClean="0"/>
              <a:t> </a:t>
            </a:r>
            <a:r>
              <a:rPr lang="en-US" sz="3200" spc="-65" dirty="0"/>
              <a:t>who</a:t>
            </a:r>
            <a:r>
              <a:rPr lang="en-US" sz="3200" spc="-185" dirty="0"/>
              <a:t> </a:t>
            </a:r>
            <a:r>
              <a:rPr lang="en-US" sz="3200" spc="-185" dirty="0" smtClean="0"/>
              <a:t>leads the </a:t>
            </a:r>
            <a:r>
              <a:rPr lang="en-US" sz="3200" spc="-90" dirty="0" smtClean="0"/>
              <a:t>conducts</a:t>
            </a:r>
            <a:r>
              <a:rPr lang="en-US" sz="3200" spc="-200" dirty="0" smtClean="0"/>
              <a:t> of </a:t>
            </a:r>
            <a:r>
              <a:rPr lang="en-US" sz="3200" dirty="0" smtClean="0"/>
              <a:t>a</a:t>
            </a:r>
            <a:r>
              <a:rPr lang="en-US" sz="3200" spc="-225" dirty="0" smtClean="0"/>
              <a:t> </a:t>
            </a:r>
            <a:r>
              <a:rPr lang="en-US" sz="3200" spc="-90" dirty="0"/>
              <a:t>clinical</a:t>
            </a:r>
            <a:r>
              <a:rPr lang="en-US" sz="3200" spc="-204" dirty="0"/>
              <a:t> </a:t>
            </a:r>
            <a:r>
              <a:rPr lang="en-US" sz="3200" spc="-100" dirty="0" smtClean="0"/>
              <a:t>investigation at a study site</a:t>
            </a:r>
            <a:r>
              <a:rPr lang="en-US" sz="3200" spc="-225" dirty="0" smtClean="0"/>
              <a:t> </a:t>
            </a:r>
            <a:r>
              <a:rPr lang="en-US" sz="3200" spc="-195" dirty="0"/>
              <a:t>or,</a:t>
            </a:r>
            <a:r>
              <a:rPr lang="en-US" sz="3200" spc="-185" dirty="0"/>
              <a:t> </a:t>
            </a:r>
            <a:r>
              <a:rPr lang="en-US" sz="3200" spc="-50" dirty="0"/>
              <a:t>in </a:t>
            </a:r>
            <a:r>
              <a:rPr lang="en-US" sz="3200" spc="-765" dirty="0"/>
              <a:t> </a:t>
            </a:r>
            <a:r>
              <a:rPr lang="en-US" sz="3200" spc="-100" dirty="0"/>
              <a:t>t</a:t>
            </a:r>
            <a:r>
              <a:rPr lang="en-US" sz="3200" spc="-90" dirty="0"/>
              <a:t>h</a:t>
            </a:r>
            <a:r>
              <a:rPr lang="en-US" sz="3200" dirty="0"/>
              <a:t>e</a:t>
            </a:r>
            <a:r>
              <a:rPr lang="en-US" sz="3200" spc="-225" dirty="0"/>
              <a:t> </a:t>
            </a:r>
            <a:r>
              <a:rPr lang="en-US" sz="3200" spc="-100" dirty="0"/>
              <a:t>eve</a:t>
            </a:r>
            <a:r>
              <a:rPr lang="en-US" sz="3200" spc="-90" dirty="0"/>
              <a:t>n</a:t>
            </a:r>
            <a:r>
              <a:rPr lang="en-US" sz="3200" dirty="0"/>
              <a:t>t</a:t>
            </a:r>
            <a:r>
              <a:rPr lang="en-US" sz="3200" spc="-225" dirty="0"/>
              <a:t> </a:t>
            </a:r>
            <a:r>
              <a:rPr lang="en-US" sz="3200" spc="-105" dirty="0"/>
              <a:t>o</a:t>
            </a:r>
            <a:r>
              <a:rPr lang="en-US" sz="3200" dirty="0"/>
              <a:t>f</a:t>
            </a:r>
            <a:r>
              <a:rPr lang="en-US" sz="3200" spc="-200" dirty="0"/>
              <a:t> </a:t>
            </a:r>
            <a:r>
              <a:rPr lang="en-US" sz="3200" spc="-100" dirty="0"/>
              <a:t>a</a:t>
            </a:r>
            <a:r>
              <a:rPr lang="en-US" sz="3200" dirty="0"/>
              <a:t>n</a:t>
            </a:r>
            <a:r>
              <a:rPr lang="en-US" sz="3200" spc="-204" dirty="0"/>
              <a:t> </a:t>
            </a:r>
            <a:r>
              <a:rPr lang="en-US" sz="3200" spc="-95" dirty="0"/>
              <a:t>in</a:t>
            </a:r>
            <a:r>
              <a:rPr lang="en-US" sz="3200" spc="-100" dirty="0"/>
              <a:t>ve</a:t>
            </a:r>
            <a:r>
              <a:rPr lang="en-US" sz="3200" spc="-95" dirty="0"/>
              <a:t>s</a:t>
            </a:r>
            <a:r>
              <a:rPr lang="en-US" sz="3200" spc="-110" dirty="0"/>
              <a:t>tiga</a:t>
            </a:r>
            <a:r>
              <a:rPr lang="en-US" sz="3200" spc="-100" dirty="0"/>
              <a:t>t</a:t>
            </a:r>
            <a:r>
              <a:rPr lang="en-US" sz="3200" spc="-110" dirty="0"/>
              <a:t>i</a:t>
            </a:r>
            <a:r>
              <a:rPr lang="en-US" sz="3200" spc="-105" dirty="0"/>
              <a:t>o</a:t>
            </a:r>
            <a:r>
              <a:rPr lang="en-US" sz="3200" dirty="0"/>
              <a:t>n</a:t>
            </a:r>
            <a:r>
              <a:rPr lang="en-US" sz="3200" spc="-200" dirty="0"/>
              <a:t> </a:t>
            </a:r>
            <a:r>
              <a:rPr lang="en-US" sz="3200" spc="-105" dirty="0"/>
              <a:t>co</a:t>
            </a:r>
            <a:r>
              <a:rPr lang="en-US" sz="3200" spc="-95" dirty="0"/>
              <a:t>nd</a:t>
            </a:r>
            <a:r>
              <a:rPr lang="en-US" sz="3200" spc="-105" dirty="0"/>
              <a:t>uc</a:t>
            </a:r>
            <a:r>
              <a:rPr lang="en-US" sz="3200" spc="-110" dirty="0"/>
              <a:t>t</a:t>
            </a:r>
            <a:r>
              <a:rPr lang="en-US" sz="3200" spc="-100" dirty="0"/>
              <a:t>e</a:t>
            </a:r>
            <a:r>
              <a:rPr lang="en-US" sz="3200" dirty="0"/>
              <a:t>d</a:t>
            </a:r>
            <a:r>
              <a:rPr lang="en-US" sz="3200" spc="-210" dirty="0"/>
              <a:t> </a:t>
            </a:r>
            <a:r>
              <a:rPr lang="en-US" sz="3200" spc="-95" dirty="0"/>
              <a:t>b</a:t>
            </a:r>
            <a:r>
              <a:rPr lang="en-US" sz="3200" dirty="0"/>
              <a:t>y</a:t>
            </a:r>
            <a:r>
              <a:rPr lang="en-US" sz="3200" spc="-235" dirty="0"/>
              <a:t> </a:t>
            </a:r>
            <a:r>
              <a:rPr lang="en-US" sz="3200" dirty="0"/>
              <a:t>a</a:t>
            </a:r>
            <a:r>
              <a:rPr lang="en-US" sz="3200" spc="-195" dirty="0"/>
              <a:t> </a:t>
            </a:r>
            <a:r>
              <a:rPr lang="en-US" sz="3200" spc="-100" dirty="0"/>
              <a:t>tea</a:t>
            </a:r>
            <a:r>
              <a:rPr lang="en-US" sz="3200" dirty="0"/>
              <a:t>m</a:t>
            </a:r>
            <a:r>
              <a:rPr lang="en-US" sz="3200" spc="-225" dirty="0"/>
              <a:t> </a:t>
            </a:r>
            <a:r>
              <a:rPr lang="en-US" sz="3200" spc="-105" dirty="0"/>
              <a:t>o</a:t>
            </a:r>
            <a:r>
              <a:rPr lang="en-US" sz="3200" dirty="0"/>
              <a:t>f  </a:t>
            </a:r>
            <a:r>
              <a:rPr lang="en-US" sz="3200" spc="-95" dirty="0"/>
              <a:t>individuals,</a:t>
            </a:r>
            <a:r>
              <a:rPr lang="en-US" sz="3200" spc="-240" dirty="0"/>
              <a:t> </a:t>
            </a:r>
            <a:r>
              <a:rPr lang="en-US" sz="3200" spc="-50" dirty="0"/>
              <a:t>is</a:t>
            </a:r>
            <a:r>
              <a:rPr lang="en-US" sz="3200" spc="-215" dirty="0"/>
              <a:t> </a:t>
            </a:r>
            <a:r>
              <a:rPr lang="en-US" sz="3200" spc="-65" dirty="0"/>
              <a:t>the</a:t>
            </a:r>
            <a:r>
              <a:rPr lang="en-US" sz="3200" spc="-215" dirty="0"/>
              <a:t> </a:t>
            </a:r>
            <a:r>
              <a:rPr lang="en-US" sz="3200" spc="-95" dirty="0">
                <a:solidFill>
                  <a:srgbClr val="FFC000"/>
                </a:solidFill>
              </a:rPr>
              <a:t>responsible</a:t>
            </a:r>
            <a:r>
              <a:rPr lang="en-US" sz="3200" spc="-229" dirty="0">
                <a:solidFill>
                  <a:srgbClr val="FFC000"/>
                </a:solidFill>
              </a:rPr>
              <a:t> </a:t>
            </a:r>
            <a:r>
              <a:rPr lang="en-US" sz="3200" spc="-85" dirty="0">
                <a:solidFill>
                  <a:srgbClr val="FFC000"/>
                </a:solidFill>
              </a:rPr>
              <a:t>leader</a:t>
            </a:r>
            <a:r>
              <a:rPr lang="en-US" sz="3200" spc="-240" dirty="0">
                <a:solidFill>
                  <a:srgbClr val="FFC000"/>
                </a:solidFill>
              </a:rPr>
              <a:t> </a:t>
            </a:r>
            <a:r>
              <a:rPr lang="en-US" sz="3200" spc="-55" dirty="0">
                <a:solidFill>
                  <a:srgbClr val="FFC000"/>
                </a:solidFill>
              </a:rPr>
              <a:t>of</a:t>
            </a:r>
            <a:r>
              <a:rPr lang="en-US" sz="3200" spc="-185" dirty="0">
                <a:solidFill>
                  <a:srgbClr val="FFC000"/>
                </a:solidFill>
              </a:rPr>
              <a:t> </a:t>
            </a:r>
            <a:r>
              <a:rPr lang="en-US" sz="3200" spc="-65" dirty="0">
                <a:solidFill>
                  <a:srgbClr val="FFC000"/>
                </a:solidFill>
              </a:rPr>
              <a:t>the</a:t>
            </a:r>
            <a:r>
              <a:rPr lang="en-US" sz="3200" spc="-225" dirty="0">
                <a:solidFill>
                  <a:srgbClr val="FFC000"/>
                </a:solidFill>
              </a:rPr>
              <a:t> </a:t>
            </a:r>
            <a:r>
              <a:rPr lang="en-US" sz="3200" spc="-80" dirty="0" smtClean="0">
                <a:solidFill>
                  <a:srgbClr val="FFC000"/>
                </a:solidFill>
              </a:rPr>
              <a:t>team</a:t>
            </a:r>
            <a:r>
              <a:rPr lang="en-US" sz="3200" spc="-80" dirty="0" smtClean="0"/>
              <a:t>”</a:t>
            </a:r>
          </a:p>
          <a:p>
            <a:r>
              <a:rPr lang="en-US" sz="3200" spc="-80" dirty="0" smtClean="0"/>
              <a:t>Responsible for ensuring: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spc="-80" dirty="0" smtClean="0"/>
              <a:t>Study is conducted in accordance with Good Clinical Practice (GCP)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spc="-80" dirty="0" smtClean="0"/>
              <a:t>The rights, safety and well-being of trial participants is protected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spc="-80" dirty="0" smtClean="0"/>
              <a:t>Results of the trial are accurate and credible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755062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563180" y="224166"/>
            <a:ext cx="80054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2pPr>
            <a:lvl3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3pPr>
            <a:lvl4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4pPr>
            <a:lvl5pPr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5pPr>
            <a:lvl6pPr marL="4572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6pPr>
            <a:lvl7pPr marL="9144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7pPr>
            <a:lvl8pPr marL="13716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8pPr>
            <a:lvl9pPr marL="1828800" algn="ctr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9933"/>
                </a:solidFill>
                <a:latin typeface="Arial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kern="0" spc="-295" smtClean="0"/>
              <a:t>P</a:t>
            </a:r>
            <a:r>
              <a:rPr lang="en-US" kern="0" spc="-110" smtClean="0"/>
              <a:t>r</a:t>
            </a:r>
            <a:r>
              <a:rPr lang="en-US" kern="0" spc="-105" smtClean="0"/>
              <a:t>inci</a:t>
            </a:r>
            <a:r>
              <a:rPr lang="en-US" kern="0" spc="-110" smtClean="0"/>
              <a:t>p</a:t>
            </a:r>
            <a:r>
              <a:rPr lang="en-US" kern="0" spc="-105" smtClean="0"/>
              <a:t>a</a:t>
            </a:r>
            <a:r>
              <a:rPr lang="en-US" kern="0" spc="-5" smtClean="0"/>
              <a:t>l</a:t>
            </a:r>
            <a:r>
              <a:rPr lang="en-US" kern="0" spc="-235" smtClean="0"/>
              <a:t> </a:t>
            </a:r>
            <a:r>
              <a:rPr lang="en-US" kern="0" spc="-100" smtClean="0"/>
              <a:t>I</a:t>
            </a:r>
            <a:r>
              <a:rPr lang="en-US" kern="0" spc="-105" smtClean="0"/>
              <a:t>nv</a:t>
            </a:r>
            <a:r>
              <a:rPr lang="en-US" kern="0" spc="-100" smtClean="0"/>
              <a:t>e</a:t>
            </a:r>
            <a:r>
              <a:rPr lang="en-US" kern="0" spc="-105" smtClean="0"/>
              <a:t>stigato</a:t>
            </a:r>
            <a:r>
              <a:rPr lang="en-US" kern="0" spc="-5" smtClean="0"/>
              <a:t>r</a:t>
            </a:r>
            <a:r>
              <a:rPr lang="en-US" kern="0" spc="-220" smtClean="0"/>
              <a:t> </a:t>
            </a:r>
            <a:r>
              <a:rPr lang="en-US" kern="0" spc="-260" smtClean="0"/>
              <a:t>R</a:t>
            </a:r>
            <a:r>
              <a:rPr lang="en-US" kern="0" spc="-95" smtClean="0"/>
              <a:t>e</a:t>
            </a:r>
            <a:r>
              <a:rPr lang="en-US" kern="0" spc="-105" smtClean="0"/>
              <a:t>s</a:t>
            </a:r>
            <a:r>
              <a:rPr lang="en-US" kern="0" spc="-95" smtClean="0"/>
              <a:t>p</a:t>
            </a:r>
            <a:r>
              <a:rPr lang="en-US" kern="0" spc="-105" smtClean="0"/>
              <a:t>onsi</a:t>
            </a:r>
            <a:r>
              <a:rPr lang="en-US" kern="0" spc="-110" smtClean="0"/>
              <a:t>b</a:t>
            </a:r>
            <a:r>
              <a:rPr lang="en-US" kern="0" spc="-105" smtClean="0"/>
              <a:t>i</a:t>
            </a:r>
            <a:r>
              <a:rPr lang="en-US" kern="0" spc="-120" smtClean="0"/>
              <a:t>l</a:t>
            </a:r>
            <a:r>
              <a:rPr lang="en-US" kern="0" spc="-105" smtClean="0"/>
              <a:t>it</a:t>
            </a:r>
            <a:r>
              <a:rPr lang="en-US" kern="0" spc="-114" smtClean="0"/>
              <a:t>i</a:t>
            </a:r>
            <a:r>
              <a:rPr lang="en-US" kern="0" spc="-95" smtClean="0"/>
              <a:t>e</a:t>
            </a:r>
            <a:r>
              <a:rPr lang="en-US" kern="0" spc="-5" smtClean="0"/>
              <a:t>s</a:t>
            </a:r>
            <a:endParaRPr lang="en-US" kern="0" spc="-5" dirty="0"/>
          </a:p>
        </p:txBody>
      </p:sp>
      <p:grpSp>
        <p:nvGrpSpPr>
          <p:cNvPr id="23" name="object 3"/>
          <p:cNvGrpSpPr/>
          <p:nvPr/>
        </p:nvGrpSpPr>
        <p:grpSpPr>
          <a:xfrm>
            <a:off x="988426" y="1633023"/>
            <a:ext cx="7218045" cy="3335020"/>
            <a:chOff x="957072" y="2016252"/>
            <a:chExt cx="7218045" cy="3335020"/>
          </a:xfrm>
        </p:grpSpPr>
        <p:sp>
          <p:nvSpPr>
            <p:cNvPr id="24" name="object 4"/>
            <p:cNvSpPr/>
            <p:nvPr/>
          </p:nvSpPr>
          <p:spPr>
            <a:xfrm>
              <a:off x="4565969" y="3921060"/>
              <a:ext cx="3084830" cy="1407795"/>
            </a:xfrm>
            <a:custGeom>
              <a:avLst/>
              <a:gdLst/>
              <a:ahLst/>
              <a:cxnLst/>
              <a:rect l="l" t="t" r="r" b="b"/>
              <a:pathLst>
                <a:path w="3084829" h="1407795">
                  <a:moveTo>
                    <a:pt x="0" y="0"/>
                  </a:moveTo>
                  <a:lnTo>
                    <a:pt x="0" y="413702"/>
                  </a:lnTo>
                  <a:lnTo>
                    <a:pt x="3084258" y="413702"/>
                  </a:lnTo>
                  <a:lnTo>
                    <a:pt x="3084258" y="492163"/>
                  </a:lnTo>
                </a:path>
                <a:path w="3084829" h="1407795">
                  <a:moveTo>
                    <a:pt x="0" y="0"/>
                  </a:moveTo>
                  <a:lnTo>
                    <a:pt x="0" y="1329054"/>
                  </a:lnTo>
                  <a:lnTo>
                    <a:pt x="2359126" y="1329054"/>
                  </a:lnTo>
                  <a:lnTo>
                    <a:pt x="2359126" y="1407502"/>
                  </a:lnTo>
                </a:path>
                <a:path w="3084829" h="1407795">
                  <a:moveTo>
                    <a:pt x="0" y="0"/>
                  </a:moveTo>
                  <a:lnTo>
                    <a:pt x="0" y="408050"/>
                  </a:lnTo>
                  <a:lnTo>
                    <a:pt x="1136662" y="408050"/>
                  </a:lnTo>
                  <a:lnTo>
                    <a:pt x="1136662" y="486498"/>
                  </a:lnTo>
                </a:path>
              </a:pathLst>
            </a:custGeom>
            <a:ln w="25400">
              <a:solidFill>
                <a:srgbClr val="365E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5"/>
            <p:cNvSpPr/>
            <p:nvPr/>
          </p:nvSpPr>
          <p:spPr>
            <a:xfrm>
              <a:off x="4565969" y="3921060"/>
              <a:ext cx="12700" cy="1397635"/>
            </a:xfrm>
            <a:custGeom>
              <a:avLst/>
              <a:gdLst/>
              <a:ahLst/>
              <a:cxnLst/>
              <a:rect l="l" t="t" r="r" b="b"/>
              <a:pathLst>
                <a:path w="12700" h="1397635">
                  <a:moveTo>
                    <a:pt x="6076" y="-12700"/>
                  </a:moveTo>
                  <a:lnTo>
                    <a:pt x="6076" y="1410258"/>
                  </a:lnTo>
                </a:path>
              </a:pathLst>
            </a:custGeom>
            <a:ln w="37553">
              <a:solidFill>
                <a:srgbClr val="365E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6"/>
            <p:cNvSpPr/>
            <p:nvPr/>
          </p:nvSpPr>
          <p:spPr>
            <a:xfrm>
              <a:off x="1368921" y="3921060"/>
              <a:ext cx="3197225" cy="1417320"/>
            </a:xfrm>
            <a:custGeom>
              <a:avLst/>
              <a:gdLst/>
              <a:ahLst/>
              <a:cxnLst/>
              <a:rect l="l" t="t" r="r" b="b"/>
              <a:pathLst>
                <a:path w="3197225" h="1417320">
                  <a:moveTo>
                    <a:pt x="3197047" y="0"/>
                  </a:moveTo>
                  <a:lnTo>
                    <a:pt x="3197047" y="400418"/>
                  </a:lnTo>
                  <a:lnTo>
                    <a:pt x="1888108" y="400418"/>
                  </a:lnTo>
                  <a:lnTo>
                    <a:pt x="1888108" y="478866"/>
                  </a:lnTo>
                </a:path>
                <a:path w="3197225" h="1417320">
                  <a:moveTo>
                    <a:pt x="3197047" y="0"/>
                  </a:moveTo>
                  <a:lnTo>
                    <a:pt x="3197047" y="1338795"/>
                  </a:lnTo>
                  <a:lnTo>
                    <a:pt x="729132" y="1338795"/>
                  </a:lnTo>
                  <a:lnTo>
                    <a:pt x="729132" y="1417243"/>
                  </a:lnTo>
                </a:path>
                <a:path w="3197225" h="1417320">
                  <a:moveTo>
                    <a:pt x="3197047" y="0"/>
                  </a:moveTo>
                  <a:lnTo>
                    <a:pt x="3197047" y="411924"/>
                  </a:lnTo>
                  <a:lnTo>
                    <a:pt x="0" y="411924"/>
                  </a:lnTo>
                  <a:lnTo>
                    <a:pt x="0" y="490372"/>
                  </a:lnTo>
                </a:path>
              </a:pathLst>
            </a:custGeom>
            <a:ln w="25400">
              <a:solidFill>
                <a:srgbClr val="365E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7072" y="2016252"/>
              <a:ext cx="7217663" cy="1908047"/>
            </a:xfrm>
            <a:prstGeom prst="rect">
              <a:avLst/>
            </a:prstGeom>
          </p:spPr>
        </p:pic>
      </p:grpSp>
      <p:sp>
        <p:nvSpPr>
          <p:cNvPr id="28" name="object 8"/>
          <p:cNvSpPr txBox="1"/>
          <p:nvPr/>
        </p:nvSpPr>
        <p:spPr>
          <a:xfrm>
            <a:off x="1120622" y="1816534"/>
            <a:ext cx="6953884" cy="149542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 indent="1905" algn="ctr">
              <a:lnSpc>
                <a:spcPct val="87100"/>
              </a:lnSpc>
              <a:spcBef>
                <a:spcPts val="375"/>
              </a:spcBef>
            </a:pP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21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CFR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312.60: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An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Investigator is responsible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ensuring that an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investigation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is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conducted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according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signed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investigator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statement,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investigational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plan,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and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applicable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regulations;</a:t>
            </a:r>
            <a:r>
              <a:rPr sz="1800" spc="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1800" spc="-5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protecting</a:t>
            </a:r>
            <a:r>
              <a:rPr sz="1800" spc="1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the</a:t>
            </a:r>
            <a:r>
              <a:rPr sz="180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rights,</a:t>
            </a:r>
            <a:r>
              <a:rPr sz="1800" spc="1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safety and</a:t>
            </a:r>
            <a:r>
              <a:rPr sz="180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welfare</a:t>
            </a:r>
            <a:r>
              <a:rPr sz="180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of</a:t>
            </a:r>
            <a:r>
              <a:rPr sz="1800" spc="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the</a:t>
            </a:r>
            <a:r>
              <a:rPr sz="1800" spc="1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subjects</a:t>
            </a:r>
            <a:r>
              <a:rPr sz="1800" spc="-1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FFC000"/>
                </a:solidFill>
                <a:latin typeface="Trebuchet MS"/>
                <a:cs typeface="Trebuchet MS"/>
              </a:rPr>
              <a:t>under</a:t>
            </a:r>
            <a:r>
              <a:rPr sz="1800" spc="-1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the </a:t>
            </a:r>
            <a:r>
              <a:rPr sz="1800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FFC000"/>
                </a:solidFill>
                <a:latin typeface="Trebuchet MS"/>
                <a:cs typeface="Trebuchet MS"/>
              </a:rPr>
              <a:t>investigator’s</a:t>
            </a:r>
            <a:r>
              <a:rPr sz="1800" spc="5" dirty="0">
                <a:solidFill>
                  <a:srgbClr val="FFC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C000"/>
                </a:solidFill>
                <a:latin typeface="Trebuchet MS"/>
                <a:cs typeface="Trebuchet MS"/>
              </a:rPr>
              <a:t>care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; and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for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control</a:t>
            </a:r>
            <a:r>
              <a:rPr sz="1800" spc="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the</a:t>
            </a:r>
            <a:r>
              <a:rPr sz="1800" spc="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drugs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 under </a:t>
            </a:r>
            <a:r>
              <a:rPr sz="18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investigation</a:t>
            </a:r>
            <a:endParaRPr sz="1800" dirty="0">
              <a:latin typeface="Trebuchet MS"/>
              <a:cs typeface="Trebuchet MS"/>
            </a:endParaRPr>
          </a:p>
        </p:txBody>
      </p:sp>
      <p:pic>
        <p:nvPicPr>
          <p:cNvPr id="2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5754" y="4024179"/>
            <a:ext cx="908303" cy="809243"/>
          </a:xfrm>
          <a:prstGeom prst="rect">
            <a:avLst/>
          </a:prstGeom>
        </p:spPr>
      </p:pic>
      <p:sp>
        <p:nvSpPr>
          <p:cNvPr id="30" name="object 10"/>
          <p:cNvSpPr txBox="1"/>
          <p:nvPr/>
        </p:nvSpPr>
        <p:spPr>
          <a:xfrm>
            <a:off x="1029688" y="4244454"/>
            <a:ext cx="740410" cy="34036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indent="95885">
              <a:lnSpc>
                <a:spcPts val="1150"/>
              </a:lnSpc>
              <a:spcBef>
                <a:spcPts val="284"/>
              </a:spcBef>
            </a:pP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Protocol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omplian</a:t>
            </a: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31" name="object 1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11742" y="4950771"/>
            <a:ext cx="1034795" cy="815339"/>
          </a:xfrm>
          <a:prstGeom prst="rect">
            <a:avLst/>
          </a:prstGeom>
        </p:spPr>
      </p:pic>
      <p:sp>
        <p:nvSpPr>
          <p:cNvPr id="32" name="object 12"/>
          <p:cNvSpPr txBox="1"/>
          <p:nvPr/>
        </p:nvSpPr>
        <p:spPr>
          <a:xfrm>
            <a:off x="1715447" y="5174262"/>
            <a:ext cx="826769" cy="3403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43510" marR="5080" indent="-131445">
              <a:lnSpc>
                <a:spcPts val="1150"/>
              </a:lnSpc>
              <a:spcBef>
                <a:spcPts val="280"/>
              </a:spcBef>
            </a:pP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IRB</a:t>
            </a:r>
            <a:r>
              <a:rPr sz="1100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review</a:t>
            </a:r>
            <a:r>
              <a:rPr sz="1100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&amp; </a:t>
            </a:r>
            <a:r>
              <a:rPr sz="11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approval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3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70921" y="4013511"/>
            <a:ext cx="1235963" cy="792479"/>
          </a:xfrm>
          <a:prstGeom prst="rect">
            <a:avLst/>
          </a:prstGeom>
        </p:spPr>
      </p:pic>
      <p:sp>
        <p:nvSpPr>
          <p:cNvPr id="34" name="object 14"/>
          <p:cNvSpPr txBox="1"/>
          <p:nvPr/>
        </p:nvSpPr>
        <p:spPr>
          <a:xfrm>
            <a:off x="2729610" y="4151830"/>
            <a:ext cx="1118235" cy="48640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ts val="1150"/>
              </a:lnSpc>
              <a:spcBef>
                <a:spcPts val="284"/>
              </a:spcBef>
            </a:pP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f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me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1100" spc="-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onsent  prior to study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procedures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35" name="object 1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85193" y="4930958"/>
            <a:ext cx="1048511" cy="815339"/>
          </a:xfrm>
          <a:prstGeom prst="rect">
            <a:avLst/>
          </a:prstGeom>
        </p:spPr>
      </p:pic>
      <p:sp>
        <p:nvSpPr>
          <p:cNvPr id="36" name="object 16"/>
          <p:cNvSpPr txBox="1"/>
          <p:nvPr/>
        </p:nvSpPr>
        <p:spPr>
          <a:xfrm>
            <a:off x="4153827" y="5154580"/>
            <a:ext cx="910590" cy="34036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65100" marR="5080" indent="-152400">
              <a:lnSpc>
                <a:spcPts val="1150"/>
              </a:lnSpc>
              <a:spcBef>
                <a:spcPts val="280"/>
              </a:spcBef>
            </a:pP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Adverse</a:t>
            </a:r>
            <a:r>
              <a:rPr sz="11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event </a:t>
            </a:r>
            <a:r>
              <a:rPr sz="11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reporting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37" name="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254101" y="4021130"/>
            <a:ext cx="958595" cy="806195"/>
          </a:xfrm>
          <a:prstGeom prst="rect">
            <a:avLst/>
          </a:prstGeom>
        </p:spPr>
      </p:pic>
      <p:sp>
        <p:nvSpPr>
          <p:cNvPr id="38" name="object 18"/>
          <p:cNvSpPr txBox="1"/>
          <p:nvPr/>
        </p:nvSpPr>
        <p:spPr>
          <a:xfrm>
            <a:off x="5342929" y="4166460"/>
            <a:ext cx="781050" cy="48640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algn="ctr">
              <a:lnSpc>
                <a:spcPts val="1150"/>
              </a:lnSpc>
              <a:spcBef>
                <a:spcPts val="284"/>
              </a:spcBef>
            </a:pP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Record </a:t>
            </a: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keeping</a:t>
            </a:r>
            <a:r>
              <a:rPr sz="1100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1100" spc="-3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retention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39" name="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409294" y="4941626"/>
            <a:ext cx="1094231" cy="813815"/>
          </a:xfrm>
          <a:prstGeom prst="rect">
            <a:avLst/>
          </a:prstGeom>
        </p:spPr>
      </p:pic>
      <p:sp>
        <p:nvSpPr>
          <p:cNvPr id="40" name="object 20"/>
          <p:cNvSpPr txBox="1"/>
          <p:nvPr/>
        </p:nvSpPr>
        <p:spPr>
          <a:xfrm>
            <a:off x="6447095" y="5090831"/>
            <a:ext cx="1019810" cy="486409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5080" indent="-635" algn="ctr">
              <a:lnSpc>
                <a:spcPts val="1150"/>
              </a:lnSpc>
              <a:spcBef>
                <a:spcPts val="280"/>
              </a:spcBef>
            </a:pP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Integrity of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da</a:t>
            </a:r>
            <a:r>
              <a:rPr sz="11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a/inspe</a:t>
            </a:r>
            <a:r>
              <a:rPr sz="1100" spc="5" dirty="0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sz="11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io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n 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1100" spc="-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records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41" name="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151482" y="4025702"/>
            <a:ext cx="1060703" cy="763523"/>
          </a:xfrm>
          <a:prstGeom prst="rect">
            <a:avLst/>
          </a:prstGeom>
        </p:spPr>
      </p:pic>
      <p:sp>
        <p:nvSpPr>
          <p:cNvPr id="42" name="object 22"/>
          <p:cNvSpPr txBox="1"/>
          <p:nvPr/>
        </p:nvSpPr>
        <p:spPr>
          <a:xfrm>
            <a:off x="7211303" y="4150295"/>
            <a:ext cx="939800" cy="486409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5080" indent="635" algn="ctr">
              <a:lnSpc>
                <a:spcPts val="1150"/>
              </a:lnSpc>
              <a:spcBef>
                <a:spcPts val="284"/>
              </a:spcBef>
            </a:pP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Control of </a:t>
            </a:r>
            <a:r>
              <a:rPr sz="11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inves</a:t>
            </a:r>
            <a:r>
              <a:rPr sz="11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iga</a:t>
            </a:r>
            <a:r>
              <a:rPr sz="1100" spc="-10" dirty="0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sz="1100" spc="-5" dirty="0">
                <a:solidFill>
                  <a:srgbClr val="FFFFFF"/>
                </a:solidFill>
                <a:latin typeface="Trebuchet MS"/>
                <a:cs typeface="Trebuchet MS"/>
              </a:rPr>
              <a:t>ional  drug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24528" y="6596390"/>
            <a:ext cx="40767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Adapted from K. O’Malley, Jefferson Clinical Research Institute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61987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FDA 1572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3670300" cy="480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381635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750" y="1384240"/>
            <a:ext cx="358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Form FDA 1572 is a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contract</a:t>
            </a: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between the sponsor and the investigator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Signed before a clinical trial involving an investigational drug can begin</a:t>
            </a:r>
          </a:p>
          <a:p>
            <a:pPr marL="571500" indent="-571500">
              <a:buFontTx/>
              <a:buChar char="-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71500" indent="-571500">
              <a:buFontTx/>
              <a:buChar char="-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Used in IND studies (investigational new drug)</a:t>
            </a:r>
          </a:p>
          <a:p>
            <a:pPr marL="571500" indent="-571500">
              <a:buFontTx/>
              <a:buChar char="-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71500" indent="-571500">
              <a:buFontTx/>
              <a:buChar char="-"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48237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FDA 1572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339090">
              <a:lnSpc>
                <a:spcPct val="90000"/>
              </a:lnSpc>
              <a:spcBef>
                <a:spcPts val="430"/>
              </a:spcBef>
            </a:pPr>
            <a:r>
              <a:rPr lang="en-US" u="sng" spc="-5" dirty="0">
                <a:uFill>
                  <a:solidFill>
                    <a:srgbClr val="000000"/>
                  </a:solidFill>
                </a:uFill>
                <a:cs typeface="Arial"/>
              </a:rPr>
              <a:t>Personally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conduct or supervise investigation </a:t>
            </a:r>
            <a:r>
              <a:rPr lang="en-US" spc="-765" dirty="0">
                <a:cs typeface="Arial"/>
              </a:rPr>
              <a:t> </a:t>
            </a:r>
            <a:endParaRPr lang="en-US" spc="-765" dirty="0" smtClean="0">
              <a:cs typeface="Arial"/>
            </a:endParaRPr>
          </a:p>
          <a:p>
            <a:pPr marL="12700" marR="339090">
              <a:lnSpc>
                <a:spcPct val="90000"/>
              </a:lnSpc>
              <a:spcBef>
                <a:spcPts val="430"/>
              </a:spcBef>
            </a:pPr>
            <a:r>
              <a:rPr lang="en-US" spc="-5" dirty="0" smtClean="0">
                <a:cs typeface="Arial"/>
              </a:rPr>
              <a:t>Follow</a:t>
            </a:r>
            <a:r>
              <a:rPr lang="en-US" spc="20" dirty="0" smtClean="0">
                <a:cs typeface="Arial"/>
              </a:rPr>
              <a:t> </a:t>
            </a:r>
            <a:r>
              <a:rPr lang="en-US" dirty="0">
                <a:cs typeface="Arial"/>
              </a:rPr>
              <a:t>protocol-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only make</a:t>
            </a:r>
            <a:r>
              <a:rPr lang="en-US" spc="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changes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after 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notifying the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sponsor</a:t>
            </a:r>
            <a:r>
              <a:rPr lang="en-US" dirty="0">
                <a:cs typeface="Arial"/>
              </a:rPr>
              <a:t> unless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subject</a:t>
            </a:r>
            <a:r>
              <a:rPr lang="en-US" spc="-5" dirty="0">
                <a:cs typeface="Arial"/>
              </a:rPr>
              <a:t> at </a:t>
            </a:r>
            <a:r>
              <a:rPr lang="en-US" dirty="0">
                <a:cs typeface="Arial"/>
              </a:rPr>
              <a:t>risk</a:t>
            </a:r>
          </a:p>
          <a:p>
            <a:pPr marL="12700" marR="144145">
              <a:spcBef>
                <a:spcPts val="675"/>
              </a:spcBef>
            </a:pPr>
            <a:r>
              <a:rPr lang="en-US" spc="-5" dirty="0">
                <a:cs typeface="Arial"/>
              </a:rPr>
              <a:t>Ensure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all persons</a:t>
            </a:r>
            <a:r>
              <a:rPr lang="en-US" spc="10" dirty="0">
                <a:cs typeface="Arial"/>
              </a:rPr>
              <a:t> </a:t>
            </a:r>
            <a:r>
              <a:rPr lang="en-US" dirty="0">
                <a:cs typeface="Arial"/>
              </a:rPr>
              <a:t>assisting</a:t>
            </a:r>
            <a:r>
              <a:rPr lang="en-US" spc="-5" dirty="0">
                <a:cs typeface="Arial"/>
              </a:rPr>
              <a:t> with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the</a:t>
            </a:r>
            <a:r>
              <a:rPr lang="en-US" spc="15" dirty="0">
                <a:cs typeface="Arial"/>
              </a:rPr>
              <a:t> </a:t>
            </a:r>
            <a:r>
              <a:rPr lang="en-US" dirty="0">
                <a:cs typeface="Arial"/>
              </a:rPr>
              <a:t>study</a:t>
            </a:r>
            <a:r>
              <a:rPr lang="en-US" spc="-5" dirty="0">
                <a:cs typeface="Arial"/>
              </a:rPr>
              <a:t> are </a:t>
            </a:r>
            <a:r>
              <a:rPr lang="en-US" spc="-76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informed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of obligations</a:t>
            </a:r>
            <a:endParaRPr lang="en-US" dirty="0">
              <a:cs typeface="Arial"/>
            </a:endParaRPr>
          </a:p>
          <a:p>
            <a:pPr marL="12700" marR="398145">
              <a:lnSpc>
                <a:spcPts val="2690"/>
              </a:lnSpc>
              <a:spcBef>
                <a:spcPts val="650"/>
              </a:spcBef>
            </a:pPr>
            <a:r>
              <a:rPr lang="en-US" dirty="0">
                <a:cs typeface="Arial"/>
              </a:rPr>
              <a:t>Inform subjects </a:t>
            </a:r>
            <a:r>
              <a:rPr lang="en-US" spc="-5" dirty="0">
                <a:cs typeface="Arial"/>
              </a:rPr>
              <a:t>that drugs </a:t>
            </a:r>
            <a:r>
              <a:rPr lang="en-US" dirty="0">
                <a:cs typeface="Arial"/>
              </a:rPr>
              <a:t>are being used </a:t>
            </a:r>
            <a:r>
              <a:rPr lang="en-US" spc="-5" dirty="0">
                <a:cs typeface="Arial"/>
              </a:rPr>
              <a:t>for </a:t>
            </a:r>
            <a:r>
              <a:rPr lang="en-US" spc="-765" dirty="0">
                <a:cs typeface="Arial"/>
              </a:rPr>
              <a:t> </a:t>
            </a:r>
            <a:r>
              <a:rPr lang="en-US" dirty="0">
                <a:cs typeface="Arial"/>
              </a:rPr>
              <a:t>investigational purposes</a:t>
            </a:r>
          </a:p>
          <a:p>
            <a:pPr marL="12700" marR="5080">
              <a:spcBef>
                <a:spcPts val="690"/>
              </a:spcBef>
            </a:pPr>
            <a:r>
              <a:rPr lang="en-US" spc="-5" dirty="0">
                <a:cs typeface="Arial"/>
              </a:rPr>
              <a:t>Ensure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informed</a:t>
            </a:r>
            <a:r>
              <a:rPr lang="en-US" spc="15" dirty="0">
                <a:cs typeface="Arial"/>
              </a:rPr>
              <a:t> </a:t>
            </a:r>
            <a:r>
              <a:rPr lang="en-US" dirty="0">
                <a:cs typeface="Arial"/>
              </a:rPr>
              <a:t>consent</a:t>
            </a:r>
            <a:r>
              <a:rPr lang="en-US" spc="-5" dirty="0">
                <a:cs typeface="Arial"/>
              </a:rPr>
              <a:t> (21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CFR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Part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50) </a:t>
            </a:r>
            <a:r>
              <a:rPr lang="en-US" dirty="0">
                <a:cs typeface="Arial"/>
              </a:rPr>
              <a:t>and </a:t>
            </a:r>
            <a:r>
              <a:rPr lang="en-US" spc="-76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IRB review,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approval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and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reporting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(21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CFR 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Part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56)</a:t>
            </a:r>
            <a:endParaRPr lang="en-US" dirty="0">
              <a:cs typeface="Arial"/>
            </a:endParaRPr>
          </a:p>
          <a:p>
            <a:pPr marL="12700" marR="678180">
              <a:lnSpc>
                <a:spcPts val="2690"/>
              </a:lnSpc>
              <a:spcBef>
                <a:spcPts val="645"/>
              </a:spcBef>
            </a:pPr>
            <a:r>
              <a:rPr lang="en-US" spc="-5" dirty="0">
                <a:cs typeface="Arial"/>
              </a:rPr>
              <a:t>Report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 sponsor </a:t>
            </a:r>
            <a:r>
              <a:rPr lang="en-US" dirty="0">
                <a:cs typeface="Arial"/>
              </a:rPr>
              <a:t>adverse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events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(21 CFR </a:t>
            </a:r>
            <a:r>
              <a:rPr lang="en-US" spc="-760" dirty="0">
                <a:cs typeface="Arial"/>
              </a:rPr>
              <a:t> </a:t>
            </a:r>
            <a:r>
              <a:rPr lang="en-US" dirty="0">
                <a:cs typeface="Arial"/>
              </a:rPr>
              <a:t>312.64);</a:t>
            </a:r>
            <a:r>
              <a:rPr lang="en-US" spc="5" dirty="0">
                <a:cs typeface="Arial"/>
              </a:rPr>
              <a:t> </a:t>
            </a:r>
            <a:r>
              <a:rPr lang="en-US" i="1" dirty="0">
                <a:solidFill>
                  <a:srgbClr val="336699"/>
                </a:solidFill>
                <a:cs typeface="Arial"/>
              </a:rPr>
              <a:t>read</a:t>
            </a:r>
            <a:r>
              <a:rPr lang="en-US" i="1" spc="-5" dirty="0">
                <a:solidFill>
                  <a:srgbClr val="336699"/>
                </a:solidFill>
                <a:cs typeface="Arial"/>
              </a:rPr>
              <a:t> </a:t>
            </a:r>
            <a:r>
              <a:rPr lang="en-US" i="1" dirty="0">
                <a:solidFill>
                  <a:srgbClr val="336699"/>
                </a:solidFill>
                <a:cs typeface="Arial"/>
              </a:rPr>
              <a:t>and understand</a:t>
            </a:r>
            <a:r>
              <a:rPr lang="en-US" i="1" spc="5" dirty="0">
                <a:solidFill>
                  <a:srgbClr val="336699"/>
                </a:solidFill>
                <a:cs typeface="Arial"/>
              </a:rPr>
              <a:t> </a:t>
            </a:r>
            <a:r>
              <a:rPr lang="en-US" i="1" spc="-5" dirty="0">
                <a:solidFill>
                  <a:srgbClr val="336699"/>
                </a:solidFill>
                <a:cs typeface="Arial"/>
              </a:rPr>
              <a:t>the</a:t>
            </a:r>
            <a:r>
              <a:rPr lang="en-US" i="1" spc="-10" dirty="0">
                <a:solidFill>
                  <a:srgbClr val="336699"/>
                </a:solidFill>
                <a:cs typeface="Arial"/>
              </a:rPr>
              <a:t> </a:t>
            </a:r>
            <a:r>
              <a:rPr lang="en-US" i="1" spc="-5" dirty="0">
                <a:solidFill>
                  <a:srgbClr val="336699"/>
                </a:solidFill>
                <a:cs typeface="Arial"/>
              </a:rPr>
              <a:t>IB.</a:t>
            </a:r>
            <a:endParaRPr lang="en-US" dirty="0">
              <a:cs typeface="Arial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2083" y="6596390"/>
            <a:ext cx="5883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Adapted from Cynthia F.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Kleppinger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M.D. FDA’s 2013 Clinical Investigator Training Course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75929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FDA 1572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23495">
              <a:spcBef>
                <a:spcPts val="765"/>
              </a:spcBef>
            </a:pPr>
            <a:r>
              <a:rPr lang="en-US" spc="-5" dirty="0">
                <a:cs typeface="Arial"/>
              </a:rPr>
              <a:t>Maintain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adequate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and </a:t>
            </a:r>
            <a:r>
              <a:rPr lang="en-US" dirty="0">
                <a:cs typeface="Arial"/>
              </a:rPr>
              <a:t>accurate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records 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(21 CFR </a:t>
            </a:r>
            <a:r>
              <a:rPr lang="en-US" dirty="0">
                <a:cs typeface="Arial"/>
              </a:rPr>
              <a:t>312.62) and </a:t>
            </a:r>
            <a:r>
              <a:rPr lang="en-US" spc="-5" dirty="0">
                <a:cs typeface="Arial"/>
              </a:rPr>
              <a:t>make </a:t>
            </a:r>
            <a:r>
              <a:rPr lang="en-US" dirty="0">
                <a:cs typeface="Arial"/>
              </a:rPr>
              <a:t>them available </a:t>
            </a:r>
            <a:r>
              <a:rPr lang="en-US" spc="-765" dirty="0">
                <a:cs typeface="Arial"/>
              </a:rPr>
              <a:t> </a:t>
            </a:r>
            <a:r>
              <a:rPr lang="en-US" spc="-5" dirty="0">
                <a:cs typeface="Arial"/>
              </a:rPr>
              <a:t>for</a:t>
            </a:r>
            <a:r>
              <a:rPr lang="en-US" spc="-10" dirty="0">
                <a:cs typeface="Arial"/>
              </a:rPr>
              <a:t> </a:t>
            </a:r>
            <a:r>
              <a:rPr lang="en-US" dirty="0">
                <a:cs typeface="Arial"/>
              </a:rPr>
              <a:t>inspection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in accordance</a:t>
            </a:r>
            <a:r>
              <a:rPr lang="en-US" spc="-5" dirty="0">
                <a:cs typeface="Arial"/>
              </a:rPr>
              <a:t> with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21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CFR </a:t>
            </a:r>
            <a:r>
              <a:rPr lang="en-US" dirty="0">
                <a:cs typeface="Arial"/>
              </a:rPr>
              <a:t> 312.68</a:t>
            </a:r>
          </a:p>
          <a:p>
            <a:pPr marL="12700" marR="26034">
              <a:spcBef>
                <a:spcPts val="675"/>
              </a:spcBef>
            </a:pPr>
            <a:r>
              <a:rPr lang="en-US" spc="-5" dirty="0">
                <a:cs typeface="Arial"/>
              </a:rPr>
              <a:t>Ensure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initial</a:t>
            </a:r>
            <a:r>
              <a:rPr lang="en-US" spc="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continuing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review </a:t>
            </a:r>
            <a:r>
              <a:rPr lang="en-US" dirty="0">
                <a:cs typeface="Arial"/>
              </a:rPr>
              <a:t>by </a:t>
            </a:r>
            <a:r>
              <a:rPr lang="en-US" spc="-5" dirty="0">
                <a:cs typeface="Arial"/>
              </a:rPr>
              <a:t>an </a:t>
            </a:r>
            <a:r>
              <a:rPr lang="en-US" dirty="0">
                <a:cs typeface="Arial"/>
              </a:rPr>
              <a:t> </a:t>
            </a:r>
            <a:r>
              <a:rPr lang="en-US" spc="-5" dirty="0">
                <a:cs typeface="Arial"/>
              </a:rPr>
              <a:t>IRB</a:t>
            </a:r>
            <a:r>
              <a:rPr lang="en-US" spc="25" dirty="0">
                <a:cs typeface="Arial"/>
              </a:rPr>
              <a:t> </a:t>
            </a:r>
            <a:r>
              <a:rPr lang="en-US" dirty="0">
                <a:cs typeface="Arial"/>
              </a:rPr>
              <a:t>and</a:t>
            </a:r>
            <a:r>
              <a:rPr lang="en-US" spc="40" dirty="0">
                <a:cs typeface="Arial"/>
              </a:rPr>
              <a:t> </a:t>
            </a:r>
            <a:r>
              <a:rPr lang="en-US" dirty="0">
                <a:cs typeface="Arial"/>
              </a:rPr>
              <a:t>report</a:t>
            </a:r>
            <a:r>
              <a:rPr lang="en-US" spc="35" dirty="0">
                <a:cs typeface="Arial"/>
              </a:rPr>
              <a:t> </a:t>
            </a:r>
            <a:r>
              <a:rPr lang="en-US" dirty="0">
                <a:cs typeface="Arial"/>
              </a:rPr>
              <a:t>all</a:t>
            </a:r>
            <a:r>
              <a:rPr lang="en-US" spc="40" dirty="0">
                <a:cs typeface="Arial"/>
              </a:rPr>
              <a:t> </a:t>
            </a:r>
            <a:r>
              <a:rPr lang="en-US" dirty="0">
                <a:cs typeface="Arial"/>
              </a:rPr>
              <a:t>changes</a:t>
            </a:r>
            <a:r>
              <a:rPr lang="en-US" spc="50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40" dirty="0">
                <a:cs typeface="Arial"/>
              </a:rPr>
              <a:t> </a:t>
            </a:r>
            <a:r>
              <a:rPr lang="en-US" dirty="0">
                <a:cs typeface="Arial"/>
              </a:rPr>
              <a:t>research 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and </a:t>
            </a:r>
            <a:r>
              <a:rPr lang="en-US" dirty="0">
                <a:cs typeface="Arial"/>
              </a:rPr>
              <a:t>unanticipated problems involving risks </a:t>
            </a:r>
            <a:r>
              <a:rPr lang="en-US" spc="-76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 </a:t>
            </a:r>
            <a:r>
              <a:rPr lang="en-US" dirty="0">
                <a:cs typeface="Arial"/>
              </a:rPr>
              <a:t>subjects,</a:t>
            </a:r>
            <a:r>
              <a:rPr lang="en-US" spc="-5" dirty="0">
                <a:cs typeface="Arial"/>
              </a:rPr>
              <a:t> not make</a:t>
            </a:r>
            <a:r>
              <a:rPr lang="en-US" spc="20" dirty="0">
                <a:cs typeface="Arial"/>
              </a:rPr>
              <a:t> </a:t>
            </a:r>
            <a:r>
              <a:rPr lang="en-US" spc="-5" dirty="0">
                <a:cs typeface="Arial"/>
              </a:rPr>
              <a:t>any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changes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without </a:t>
            </a:r>
            <a:r>
              <a:rPr lang="en-US" spc="-76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IRB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approval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except where</a:t>
            </a:r>
            <a:r>
              <a:rPr lang="en-US" spc="15" dirty="0">
                <a:cs typeface="Arial"/>
              </a:rPr>
              <a:t> </a:t>
            </a:r>
            <a:r>
              <a:rPr lang="en-US" dirty="0">
                <a:cs typeface="Arial"/>
              </a:rPr>
              <a:t>necessary</a:t>
            </a:r>
            <a:r>
              <a:rPr lang="en-US" spc="-5" dirty="0">
                <a:cs typeface="Arial"/>
              </a:rPr>
              <a:t> to </a:t>
            </a:r>
            <a:r>
              <a:rPr lang="en-US" dirty="0">
                <a:cs typeface="Arial"/>
              </a:rPr>
              <a:t> eliminate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immediate</a:t>
            </a:r>
            <a:r>
              <a:rPr lang="en-US" spc="25" dirty="0">
                <a:cs typeface="Arial"/>
              </a:rPr>
              <a:t> </a:t>
            </a:r>
            <a:r>
              <a:rPr lang="en-US" dirty="0">
                <a:cs typeface="Arial"/>
              </a:rPr>
              <a:t>hazards</a:t>
            </a:r>
          </a:p>
          <a:p>
            <a:pPr marL="12700" marR="5080">
              <a:lnSpc>
                <a:spcPts val="2690"/>
              </a:lnSpc>
              <a:spcBef>
                <a:spcPts val="645"/>
              </a:spcBef>
            </a:pPr>
            <a:r>
              <a:rPr lang="en-US" spc="-5" dirty="0">
                <a:cs typeface="Arial"/>
              </a:rPr>
              <a:t>Comply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with</a:t>
            </a:r>
            <a:r>
              <a:rPr lang="en-US" spc="15" dirty="0">
                <a:cs typeface="Arial"/>
              </a:rPr>
              <a:t> </a:t>
            </a:r>
            <a:r>
              <a:rPr lang="en-US" dirty="0">
                <a:cs typeface="Arial"/>
              </a:rPr>
              <a:t>other</a:t>
            </a:r>
            <a:r>
              <a:rPr lang="en-US" spc="-5" dirty="0">
                <a:cs typeface="Arial"/>
              </a:rPr>
              <a:t> requirements</a:t>
            </a:r>
            <a:r>
              <a:rPr lang="en-US" spc="3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in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21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CFR </a:t>
            </a:r>
            <a:r>
              <a:rPr lang="en-US" spc="-760" dirty="0">
                <a:cs typeface="Arial"/>
              </a:rPr>
              <a:t> </a:t>
            </a:r>
            <a:r>
              <a:rPr lang="en-US" dirty="0">
                <a:cs typeface="Arial"/>
              </a:rPr>
              <a:t>312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3033" y="6596390"/>
            <a:ext cx="5883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Adapted from Cynthia F.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Kleppinger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M.D. FDA’s 2013 Clinical Investigator Training Course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913421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Investigator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3384" indent="-287020">
              <a:lnSpc>
                <a:spcPct val="100000"/>
              </a:lnSpc>
              <a:spcBef>
                <a:spcPts val="675"/>
              </a:spcBef>
              <a:buClr>
                <a:srgbClr val="0033CC"/>
              </a:buClr>
              <a:buFont typeface="Cambria"/>
              <a:buChar char="–"/>
              <a:tabLst>
                <a:tab pos="414020" algn="l"/>
              </a:tabLst>
            </a:pPr>
            <a:r>
              <a:rPr lang="en-US" spc="-5" dirty="0" smtClean="0">
                <a:cs typeface="Arial"/>
              </a:rPr>
              <a:t>Progress </a:t>
            </a:r>
            <a:r>
              <a:rPr lang="en-US" dirty="0">
                <a:cs typeface="Arial"/>
              </a:rPr>
              <a:t>reports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sponsor</a:t>
            </a:r>
            <a:endParaRPr lang="en-US" dirty="0"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670"/>
              </a:spcBef>
              <a:buClr>
                <a:srgbClr val="0033CC"/>
              </a:buClr>
              <a:buFont typeface="Cambria"/>
              <a:buChar char="–"/>
              <a:tabLst>
                <a:tab pos="414020" algn="l"/>
              </a:tabLst>
            </a:pPr>
            <a:r>
              <a:rPr lang="en-US" spc="-5" dirty="0">
                <a:cs typeface="Arial"/>
              </a:rPr>
              <a:t>Safety</a:t>
            </a:r>
            <a:r>
              <a:rPr lang="en-US" spc="-40" dirty="0">
                <a:cs typeface="Arial"/>
              </a:rPr>
              <a:t> </a:t>
            </a:r>
            <a:r>
              <a:rPr lang="en-US" dirty="0">
                <a:cs typeface="Arial"/>
              </a:rPr>
              <a:t>reports</a:t>
            </a:r>
          </a:p>
          <a:p>
            <a:pPr marL="812800" marR="46355">
              <a:lnSpc>
                <a:spcPct val="100000"/>
              </a:lnSpc>
              <a:spcBef>
                <a:spcPts val="500"/>
              </a:spcBef>
            </a:pPr>
            <a:r>
              <a:rPr lang="en-US" sz="1800" dirty="0">
                <a:cs typeface="Arial"/>
              </a:rPr>
              <a:t>Immediately</a:t>
            </a:r>
            <a:r>
              <a:rPr lang="en-US" sz="1800" spc="-3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report</a:t>
            </a:r>
            <a:r>
              <a:rPr lang="en-US" sz="1800" spc="-4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any</a:t>
            </a:r>
            <a:r>
              <a:rPr lang="en-US" sz="1800" spc="-1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adverse</a:t>
            </a:r>
            <a:r>
              <a:rPr lang="en-US" sz="1800" spc="-4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event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that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is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alarming</a:t>
            </a:r>
            <a:r>
              <a:rPr lang="en-US" sz="1800" spc="-3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(e.g. </a:t>
            </a:r>
            <a:r>
              <a:rPr lang="en-US" sz="1800" spc="-54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an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unexpected</a:t>
            </a:r>
            <a:r>
              <a:rPr lang="en-US" sz="1800" spc="-3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event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that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is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serious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or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life-threatening)</a:t>
            </a:r>
          </a:p>
          <a:p>
            <a:pPr marL="812800" marR="5080">
              <a:lnSpc>
                <a:spcPct val="100000"/>
              </a:lnSpc>
              <a:spcBef>
                <a:spcPts val="484"/>
              </a:spcBef>
            </a:pPr>
            <a:r>
              <a:rPr lang="en-US" sz="1800" dirty="0">
                <a:cs typeface="Arial"/>
              </a:rPr>
              <a:t>Record </a:t>
            </a:r>
            <a:r>
              <a:rPr lang="en-US" sz="1800" dirty="0" err="1">
                <a:cs typeface="Arial"/>
              </a:rPr>
              <a:t>nonserious</a:t>
            </a:r>
            <a:r>
              <a:rPr lang="en-US" sz="1800" dirty="0">
                <a:cs typeface="Arial"/>
              </a:rPr>
              <a:t> adverse events and report them to the </a:t>
            </a:r>
            <a:r>
              <a:rPr lang="en-US" sz="1800" spc="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sponsor</a:t>
            </a:r>
            <a:r>
              <a:rPr lang="en-US" sz="1800" spc="-4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according</a:t>
            </a:r>
            <a:r>
              <a:rPr lang="en-US" sz="1800" spc="-5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to</a:t>
            </a:r>
            <a:r>
              <a:rPr lang="en-US" sz="1800" spc="-1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the</a:t>
            </a:r>
            <a:r>
              <a:rPr lang="en-US" sz="1800" spc="-2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timetable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for</a:t>
            </a:r>
            <a:r>
              <a:rPr lang="en-US" sz="1800" spc="-3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reporting</a:t>
            </a:r>
            <a:r>
              <a:rPr lang="en-US" sz="1800" spc="-4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specified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in </a:t>
            </a:r>
            <a:r>
              <a:rPr lang="en-US" sz="1800" spc="-54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the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protocol</a:t>
            </a:r>
          </a:p>
          <a:p>
            <a:pPr marL="413384" indent="-287020">
              <a:lnSpc>
                <a:spcPct val="100000"/>
              </a:lnSpc>
              <a:spcBef>
                <a:spcPts val="655"/>
              </a:spcBef>
              <a:buClr>
                <a:srgbClr val="0033CC"/>
              </a:buClr>
              <a:buFont typeface="Cambria"/>
              <a:buChar char="–"/>
              <a:tabLst>
                <a:tab pos="414020" algn="l"/>
              </a:tabLst>
            </a:pPr>
            <a:r>
              <a:rPr lang="en-US" spc="-5" dirty="0">
                <a:cs typeface="Arial"/>
              </a:rPr>
              <a:t>Final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report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-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sponsor</a:t>
            </a:r>
            <a:endParaRPr lang="en-US" dirty="0">
              <a:cs typeface="Arial"/>
            </a:endParaRPr>
          </a:p>
          <a:p>
            <a:pPr marL="413384" indent="-287020">
              <a:lnSpc>
                <a:spcPct val="100000"/>
              </a:lnSpc>
              <a:spcBef>
                <a:spcPts val="670"/>
              </a:spcBef>
              <a:buClr>
                <a:srgbClr val="0033CC"/>
              </a:buClr>
              <a:buFont typeface="Cambria"/>
              <a:buChar char="–"/>
              <a:tabLst>
                <a:tab pos="414020" algn="l"/>
              </a:tabLst>
            </a:pPr>
            <a:r>
              <a:rPr lang="en-US" spc="-5" dirty="0">
                <a:cs typeface="Arial"/>
              </a:rPr>
              <a:t>Financial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disclosure</a:t>
            </a:r>
            <a:r>
              <a:rPr lang="en-US" spc="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to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sponsor</a:t>
            </a:r>
            <a:r>
              <a:rPr lang="en-US" spc="5" dirty="0">
                <a:cs typeface="Arial"/>
              </a:rPr>
              <a:t> </a:t>
            </a:r>
            <a:r>
              <a:rPr lang="en-US" spc="-5" dirty="0">
                <a:cs typeface="Arial"/>
              </a:rPr>
              <a:t>(21</a:t>
            </a:r>
            <a:r>
              <a:rPr lang="en-US" spc="10" dirty="0">
                <a:cs typeface="Arial"/>
              </a:rPr>
              <a:t> </a:t>
            </a:r>
            <a:r>
              <a:rPr lang="en-US" spc="-5" dirty="0">
                <a:cs typeface="Arial"/>
              </a:rPr>
              <a:t>CFR</a:t>
            </a:r>
            <a:r>
              <a:rPr lang="en-US" spc="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54)</a:t>
            </a:r>
            <a:endParaRPr lang="en-US" dirty="0">
              <a:cs typeface="Arial"/>
            </a:endParaRPr>
          </a:p>
          <a:p>
            <a:pPr marL="812800">
              <a:lnSpc>
                <a:spcPct val="100000"/>
              </a:lnSpc>
              <a:spcBef>
                <a:spcPts val="500"/>
              </a:spcBef>
            </a:pPr>
            <a:r>
              <a:rPr lang="en-US" sz="1800" dirty="0">
                <a:cs typeface="Arial"/>
              </a:rPr>
              <a:t>Promptly</a:t>
            </a:r>
            <a:r>
              <a:rPr lang="en-US" sz="1800" spc="-3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update</a:t>
            </a:r>
            <a:r>
              <a:rPr lang="en-US" sz="1800" spc="-3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as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needed</a:t>
            </a:r>
            <a:r>
              <a:rPr lang="en-US" sz="1800" spc="-2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during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the</a:t>
            </a:r>
            <a:r>
              <a:rPr lang="en-US" sz="1800" spc="-2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course</a:t>
            </a:r>
            <a:r>
              <a:rPr lang="en-US" sz="1800" spc="-3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of</a:t>
            </a:r>
            <a:r>
              <a:rPr lang="en-US" sz="1800" spc="-20" dirty="0">
                <a:cs typeface="Arial"/>
              </a:rPr>
              <a:t> </a:t>
            </a:r>
            <a:r>
              <a:rPr lang="en-US" sz="1800" dirty="0" smtClean="0">
                <a:cs typeface="Arial"/>
              </a:rPr>
              <a:t>the investigation</a:t>
            </a:r>
            <a:r>
              <a:rPr lang="en-US" sz="1800" spc="-20" dirty="0" smtClean="0">
                <a:cs typeface="Arial"/>
              </a:rPr>
              <a:t> </a:t>
            </a:r>
            <a:r>
              <a:rPr lang="en-US" sz="1800" dirty="0">
                <a:cs typeface="Arial"/>
              </a:rPr>
              <a:t>and</a:t>
            </a:r>
            <a:r>
              <a:rPr lang="en-US" sz="1800" spc="-1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for</a:t>
            </a:r>
            <a:r>
              <a:rPr lang="en-US" sz="1800" spc="-3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1 </a:t>
            </a:r>
            <a:r>
              <a:rPr lang="en-US" sz="1800" spc="-5" dirty="0">
                <a:cs typeface="Arial"/>
              </a:rPr>
              <a:t>year</a:t>
            </a:r>
            <a:r>
              <a:rPr lang="en-US" sz="1800" spc="-1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following</a:t>
            </a:r>
            <a:r>
              <a:rPr lang="en-US" sz="1800" spc="5" dirty="0">
                <a:cs typeface="Arial"/>
              </a:rPr>
              <a:t> </a:t>
            </a:r>
            <a:r>
              <a:rPr lang="en-US" sz="1800" dirty="0">
                <a:cs typeface="Arial"/>
              </a:rPr>
              <a:t>study</a:t>
            </a:r>
            <a:r>
              <a:rPr lang="en-US" sz="1800" spc="-40" dirty="0">
                <a:cs typeface="Arial"/>
              </a:rPr>
              <a:t> </a:t>
            </a:r>
            <a:r>
              <a:rPr lang="en-US" sz="1800" dirty="0">
                <a:cs typeface="Arial"/>
              </a:rPr>
              <a:t>completion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3033" y="6596390"/>
            <a:ext cx="58833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Adapted from Cynthia F. </a:t>
            </a:r>
            <a:r>
              <a:rPr lang="en-US" sz="1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Kleppinger</a:t>
            </a:r>
            <a:r>
              <a:rPr 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M.D. FDA’s 2013 Clinical Investigator Training Course</a:t>
            </a:r>
            <a:endParaRPr lang="en-U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36924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itles 145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>
        <a:spAutoFit/>
      </a:bodyPr>
      <a:lstStyle>
        <a:defPPr>
          <a:defRPr sz="4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defRPr>
        </a:defPPr>
      </a:lstStyle>
    </a:txDef>
  </a:objectDefaults>
  <a:extraClrSchemeLst>
    <a:extraClrScheme>
      <a:clrScheme name="Titles 14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s 1451 8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B9"/>
        </a:accent6>
        <a:hlink>
          <a:srgbClr val="9900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s 1451 9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600"/>
        </a:accent1>
        <a:accent2>
          <a:srgbClr val="6699FF"/>
        </a:accent2>
        <a:accent3>
          <a:srgbClr val="AAAAAA"/>
        </a:accent3>
        <a:accent4>
          <a:srgbClr val="DADADA"/>
        </a:accent4>
        <a:accent5>
          <a:srgbClr val="FFB8AA"/>
        </a:accent5>
        <a:accent6>
          <a:srgbClr val="5C8AE7"/>
        </a:accent6>
        <a:hlink>
          <a:srgbClr val="CC66FF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4" id="{D9FE9157-B9A0-A646-A74A-EFBC0C02D2D4}" vid="{46563D71-A3C9-6E4F-BC6F-87496E8966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776</Words>
  <Application>Microsoft Office PowerPoint</Application>
  <PresentationFormat>On-screen Show (4:3)</PresentationFormat>
  <Paragraphs>97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PERFUSE Slides Template v5</vt:lpstr>
      <vt:lpstr>The role of the principal investigator in Clinical Trials </vt:lpstr>
      <vt:lpstr>Clinical Trial Management Structure</vt:lpstr>
      <vt:lpstr>Clinical Trial Research Team </vt:lpstr>
      <vt:lpstr>Principal Investigator</vt:lpstr>
      <vt:lpstr>PowerPoint Presentation</vt:lpstr>
      <vt:lpstr>Form FDA 1572</vt:lpstr>
      <vt:lpstr>FORM FDA 1572</vt:lpstr>
      <vt:lpstr>FORM FDA 1572</vt:lpstr>
      <vt:lpstr>Investigator Reports</vt:lpstr>
      <vt:lpstr>Guidance Documents</vt:lpstr>
      <vt:lpstr>Research Team Members</vt:lpstr>
      <vt:lpstr>Additional Reading </vt:lpstr>
    </vt:vector>
  </TitlesOfParts>
  <Company>BIDMC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Clara Fitzgerald</dc:creator>
  <cp:lastModifiedBy>Clara Fitzgerald</cp:lastModifiedBy>
  <cp:revision>25</cp:revision>
  <dcterms:created xsi:type="dcterms:W3CDTF">2021-03-03T22:05:36Z</dcterms:created>
  <dcterms:modified xsi:type="dcterms:W3CDTF">2021-05-26T17:16:25Z</dcterms:modified>
</cp:coreProperties>
</file>