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08" r:id="rId1"/>
  </p:sldMasterIdLst>
  <p:notesMasterIdLst>
    <p:notesMasterId r:id="rId13"/>
  </p:notesMasterIdLst>
  <p:handoutMasterIdLst>
    <p:handoutMasterId r:id="rId14"/>
  </p:handoutMasterIdLst>
  <p:sldIdLst>
    <p:sldId id="950" r:id="rId2"/>
    <p:sldId id="951" r:id="rId3"/>
    <p:sldId id="952" r:id="rId4"/>
    <p:sldId id="953" r:id="rId5"/>
    <p:sldId id="954" r:id="rId6"/>
    <p:sldId id="955" r:id="rId7"/>
    <p:sldId id="956" r:id="rId8"/>
    <p:sldId id="957" r:id="rId9"/>
    <p:sldId id="958" r:id="rId10"/>
    <p:sldId id="959" r:id="rId11"/>
    <p:sldId id="961" r:id="rId12"/>
  </p:sldIdLst>
  <p:sldSz cx="9144000" cy="6858000" type="screen4x3"/>
  <p:notesSz cx="7099300" cy="939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0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9E91"/>
    <a:srgbClr val="89A8DF"/>
    <a:srgbClr val="5380D1"/>
    <a:srgbClr val="FF9933"/>
    <a:srgbClr val="FF0066"/>
    <a:srgbClr val="FF6600"/>
    <a:srgbClr val="00CCFF"/>
    <a:srgbClr val="FFCC00"/>
    <a:srgbClr val="FF99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 preferSingleView="1">
    <p:restoredLeft sz="21490" autoAdjust="0"/>
    <p:restoredTop sz="36599" autoAdjust="0"/>
  </p:normalViewPr>
  <p:slideViewPr>
    <p:cSldViewPr>
      <p:cViewPr varScale="1">
        <p:scale>
          <a:sx n="110" d="100"/>
          <a:sy n="110" d="100"/>
        </p:scale>
        <p:origin x="84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9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3282" y="-366"/>
      </p:cViewPr>
      <p:guideLst>
        <p:guide orient="horz" pos="2960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3" tIns="47126" rIns="94253" bIns="47126" numCol="1" anchor="t" anchorCtr="0" compatLnSpc="1">
            <a:prstTxWarp prst="textNoShape">
              <a:avLst/>
            </a:prstTxWarp>
          </a:bodyPr>
          <a:lstStyle>
            <a:lvl1pPr defTabSz="9429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3" tIns="47126" rIns="94253" bIns="47126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8100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3" tIns="47126" rIns="94253" bIns="47126" numCol="1" anchor="b" anchorCtr="0" compatLnSpc="1">
            <a:prstTxWarp prst="textNoShape">
              <a:avLst/>
            </a:prstTxWarp>
          </a:bodyPr>
          <a:lstStyle>
            <a:lvl1pPr defTabSz="9429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928100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3" tIns="47126" rIns="94253" bIns="47126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>
                <a:cs typeface="+mn-cs"/>
              </a:defRPr>
            </a:lvl1pPr>
          </a:lstStyle>
          <a:p>
            <a:pPr>
              <a:defRPr/>
            </a:pPr>
            <a:fld id="{45A4379C-31E5-4D03-8C4D-7454F1322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47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3" tIns="47126" rIns="94253" bIns="47126" numCol="1" anchor="t" anchorCtr="0" compatLnSpc="1">
            <a:prstTxWarp prst="textNoShape">
              <a:avLst/>
            </a:prstTxWarp>
          </a:bodyPr>
          <a:lstStyle>
            <a:lvl1pPr defTabSz="9429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3" tIns="47126" rIns="94253" bIns="47126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0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464050"/>
            <a:ext cx="5680075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3" tIns="47126" rIns="94253" bIns="471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3" tIns="47126" rIns="94253" bIns="47126" numCol="1" anchor="b" anchorCtr="0" compatLnSpc="1">
            <a:prstTxWarp prst="textNoShape">
              <a:avLst/>
            </a:prstTxWarp>
          </a:bodyPr>
          <a:lstStyle>
            <a:lvl1pPr defTabSz="9429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8926513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3" tIns="47126" rIns="94253" bIns="47126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>
                <a:cs typeface="+mn-cs"/>
              </a:defRPr>
            </a:lvl1pPr>
          </a:lstStyle>
          <a:p>
            <a:pPr>
              <a:defRPr/>
            </a:pPr>
            <a:fld id="{CE40889C-79C6-4DB1-9B54-675925FF0B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613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40889C-79C6-4DB1-9B54-675925FF0B4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02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40889C-79C6-4DB1-9B54-675925FF0B4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90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40889C-79C6-4DB1-9B54-675925FF0B4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09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40889C-79C6-4DB1-9B54-675925FF0B4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8717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baseline="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40889C-79C6-4DB1-9B54-675925FF0B4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08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40889C-79C6-4DB1-9B54-675925FF0B4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4507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40889C-79C6-4DB1-9B54-675925FF0B4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8744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40889C-79C6-4DB1-9B54-675925FF0B4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41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286000" y="1752600"/>
            <a:ext cx="4572000" cy="708024"/>
          </a:xfrm>
          <a:effectLst/>
        </p:spPr>
        <p:txBody>
          <a:bodyPr/>
          <a:lstStyle>
            <a:lvl1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 sz="3600" b="1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 charset="0"/>
              </a:rPr>
              <a:t>Title of Talk</a:t>
            </a:r>
          </a:p>
        </p:txBody>
      </p:sp>
      <p:sp>
        <p:nvSpPr>
          <p:cNvPr id="5" name="TextBox 6"/>
          <p:cNvSpPr txBox="1">
            <a:spLocks noChangeArrowheads="1"/>
          </p:cNvSpPr>
          <p:nvPr userDrawn="1"/>
        </p:nvSpPr>
        <p:spPr bwMode="auto">
          <a:xfrm>
            <a:off x="6959600" y="3505200"/>
            <a:ext cx="203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Harvard Medical </a:t>
            </a:r>
          </a:p>
          <a:p>
            <a:pPr algn="ctr" eaLnBrk="0" hangingPunct="0"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School</a:t>
            </a:r>
          </a:p>
        </p:txBody>
      </p:sp>
      <p:pic>
        <p:nvPicPr>
          <p:cNvPr id="6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600" y="3417888"/>
            <a:ext cx="736600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519113" y="4724400"/>
            <a:ext cx="8077200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sz="1800" b="1" dirty="0">
                <a:solidFill>
                  <a:prstClr val="white"/>
                </a:solidFill>
                <a:latin typeface="Arial" pitchFamily="34" charset="0"/>
                <a:cs typeface="+mn-cs"/>
              </a:rPr>
              <a:t>Chairman, PERFUSE Study Group</a:t>
            </a:r>
          </a:p>
          <a:p>
            <a:pPr algn="ctr" eaLnBrk="0" hangingPunct="0">
              <a:spcBef>
                <a:spcPct val="30000"/>
              </a:spcBef>
              <a:defRPr/>
            </a:pPr>
            <a:r>
              <a:rPr lang="en-US" sz="1800" b="1" dirty="0">
                <a:solidFill>
                  <a:prstClr val="white"/>
                </a:solidFill>
                <a:latin typeface="Arial" pitchFamily="34" charset="0"/>
                <a:cs typeface="+mn-cs"/>
              </a:rPr>
              <a:t>Founder and Chairman, </a:t>
            </a:r>
            <a:r>
              <a:rPr lang="en-US" sz="1800" b="1" dirty="0" err="1">
                <a:solidFill>
                  <a:prstClr val="white"/>
                </a:solidFill>
                <a:latin typeface="Arial" pitchFamily="34" charset="0"/>
                <a:cs typeface="+mn-cs"/>
              </a:rPr>
              <a:t>WikiDoc</a:t>
            </a:r>
            <a:r>
              <a:rPr lang="en-US" sz="1800" b="1" dirty="0">
                <a:solidFill>
                  <a:prstClr val="white"/>
                </a:solidFill>
                <a:latin typeface="Arial" pitchFamily="34" charset="0"/>
                <a:cs typeface="+mn-cs"/>
              </a:rPr>
              <a:t> &amp; </a:t>
            </a:r>
            <a:r>
              <a:rPr lang="en-US" sz="1800" b="1" dirty="0" err="1">
                <a:solidFill>
                  <a:prstClr val="white"/>
                </a:solidFill>
                <a:latin typeface="Arial" pitchFamily="34" charset="0"/>
                <a:cs typeface="+mn-cs"/>
              </a:rPr>
              <a:t>WikiPatient</a:t>
            </a:r>
            <a:r>
              <a:rPr lang="en-US" sz="1800" b="1" dirty="0">
                <a:solidFill>
                  <a:prstClr val="white"/>
                </a:solidFill>
                <a:latin typeface="Arial" pitchFamily="34" charset="0"/>
                <a:cs typeface="+mn-cs"/>
              </a:rPr>
              <a:t>, The World’s Open Source Textbook of Medicine Viewed 896 Million Times A Year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609600" y="3579346"/>
            <a:ext cx="5492750" cy="523220"/>
          </a:xfrm>
          <a:prstGeom prst="rect">
            <a:avLst/>
          </a:prstGeom>
          <a:noFill/>
          <a:effectLst>
            <a:outerShdw dist="27940" dir="3804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9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Arial" charset="0"/>
              </a:rPr>
              <a:t>C. Michael Gibson, M.S., M.D.</a:t>
            </a:r>
          </a:p>
        </p:txBody>
      </p:sp>
    </p:spTree>
    <p:extLst>
      <p:ext uri="{BB962C8B-B14F-4D97-AF65-F5344CB8AC3E}">
        <p14:creationId xmlns:p14="http://schemas.microsoft.com/office/powerpoint/2010/main" val="1633887468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0334843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4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4121898"/>
      </p:ext>
    </p:extLst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163513"/>
            <a:ext cx="2151063" cy="56784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7975" y="163513"/>
            <a:ext cx="6302375" cy="56784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4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29178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4225925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447800"/>
            <a:ext cx="4227513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07975" y="4165600"/>
            <a:ext cx="4225925" cy="231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6300" y="4165600"/>
            <a:ext cx="4227513" cy="231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9933904"/>
      </p:ext>
    </p:extLst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3999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447800"/>
            <a:ext cx="4225925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86300" y="1447800"/>
            <a:ext cx="4227513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media</a:t>
            </a:r>
            <a:endParaRPr lang="en-US" noProof="0" dirty="0"/>
          </a:p>
        </p:txBody>
      </p:sp>
      <p:pic>
        <p:nvPicPr>
          <p:cNvPr id="5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0303742"/>
      </p:ext>
    </p:extLst>
  </p:cSld>
  <p:clrMapOvr>
    <a:masterClrMapping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3999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07975" y="1447800"/>
            <a:ext cx="8605838" cy="43942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US" noProof="0" dirty="0"/>
          </a:p>
        </p:txBody>
      </p:sp>
      <p:pic>
        <p:nvPicPr>
          <p:cNvPr id="4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8690122"/>
      </p:ext>
    </p:extLst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7975" y="1447800"/>
            <a:ext cx="8531226" cy="4775200"/>
          </a:xfrm>
        </p:spPr>
        <p:txBody>
          <a:bodyPr/>
          <a:lstStyle>
            <a:lvl1pPr>
              <a:tabLst>
                <a:tab pos="8404225" algn="l"/>
              </a:tabLst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3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0262897"/>
      </p:ext>
    </p:extLst>
  </p:cSld>
  <p:clrMapOvr>
    <a:masterClrMapping/>
  </p:clrMapOvr>
  <p:transition advClick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3999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7975" y="1447800"/>
            <a:ext cx="8605838" cy="43942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  <p:pic>
        <p:nvPicPr>
          <p:cNvPr id="4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9473409"/>
      </p:ext>
    </p:extLst>
  </p:cSld>
  <p:clrMapOvr>
    <a:masterClrMapping/>
  </p:clrMapOvr>
  <p:transition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3999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7975" y="1447800"/>
            <a:ext cx="4225925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86300" y="1447800"/>
            <a:ext cx="4227513" cy="47244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US" noProof="0" dirty="0"/>
          </a:p>
        </p:txBody>
      </p:sp>
      <p:pic>
        <p:nvPicPr>
          <p:cNvPr id="5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5768065"/>
      </p:ext>
    </p:extLst>
  </p:cSld>
  <p:clrMapOvr>
    <a:masterClrMapping/>
  </p:clrMapOvr>
  <p:transition advClick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1"/>
            <a:ext cx="9144001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7975" y="1447800"/>
            <a:ext cx="4225925" cy="4394200"/>
          </a:xfrm>
        </p:spPr>
        <p:txBody>
          <a:bodyPr/>
          <a:lstStyle>
            <a:lvl1pPr>
              <a:defRPr sz="2400"/>
            </a:lvl1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447800"/>
            <a:ext cx="4227513" cy="2133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3733800"/>
            <a:ext cx="4227513" cy="2108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6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3917600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473200"/>
            <a:ext cx="8534400" cy="4394200"/>
          </a:xfrm>
        </p:spPr>
        <p:txBody>
          <a:bodyPr/>
          <a:lstStyle>
            <a:lvl1pPr>
              <a:spcBef>
                <a:spcPts val="2400"/>
              </a:spcBef>
              <a:spcAft>
                <a:spcPts val="0"/>
              </a:spcAft>
              <a:defRPr/>
            </a:lvl1pPr>
            <a:lvl2pPr>
              <a:spcBef>
                <a:spcPts val="2400"/>
              </a:spcBef>
              <a:spcAft>
                <a:spcPts val="0"/>
              </a:spcAft>
              <a:defRPr/>
            </a:lvl2pPr>
            <a:lvl3pPr>
              <a:spcBef>
                <a:spcPts val="2400"/>
              </a:spcBef>
              <a:spcAft>
                <a:spcPts val="0"/>
              </a:spcAft>
              <a:defRPr/>
            </a:lvl3pPr>
            <a:lvl4pPr>
              <a:spcBef>
                <a:spcPts val="2400"/>
              </a:spcBef>
              <a:spcAft>
                <a:spcPts val="0"/>
              </a:spcAft>
              <a:defRPr/>
            </a:lvl4pPr>
            <a:lvl5pPr>
              <a:spcBef>
                <a:spcPts val="2400"/>
              </a:spcBef>
              <a:spcAft>
                <a:spcPts val="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193494"/>
      </p:ext>
    </p:extLst>
  </p:cSld>
  <p:clrMapOvr>
    <a:masterClrMapping/>
  </p:clrMapOvr>
  <p:transition advClick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09013" cy="4394200"/>
          </a:xfr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 marL="914400" indent="-457200">
              <a:defRPr sz="2000">
                <a:latin typeface="Arial" pitchFamily="34" charset="0"/>
              </a:defRPr>
            </a:lvl2pPr>
            <a:lvl3pPr marL="1147763" indent="-233363">
              <a:defRPr sz="1800">
                <a:latin typeface="Arial" pitchFamily="34" charset="0"/>
              </a:defRPr>
            </a:lvl3pPr>
            <a:lvl4pPr marL="1368425" indent="-228600">
              <a:buFont typeface="Wingdings" pitchFamily="2" charset="2"/>
              <a:buChar char="§"/>
              <a:defRPr sz="1800">
                <a:latin typeface="Arial" pitchFamily="34" charset="0"/>
              </a:defRPr>
            </a:lvl4pPr>
            <a:lvl5pPr marL="1603375" indent="-228600">
              <a:buFont typeface="Courier New" pitchFamily="49" charset="0"/>
              <a:buChar char="o"/>
              <a:tabLst>
                <a:tab pos="176213" algn="l"/>
                <a:tab pos="1546225" algn="l"/>
              </a:tabLst>
              <a:defRPr sz="1800">
                <a:latin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7EE9B-DCF2-48D2-9A62-93CC3EBE99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34616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6C9D2-9C0E-4159-917C-32DFF8F476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3300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473200"/>
            <a:ext cx="8534400" cy="4394200"/>
          </a:xfrm>
        </p:spPr>
        <p:txBody>
          <a:bodyPr/>
          <a:lstStyle>
            <a:lvl1pPr>
              <a:spcBef>
                <a:spcPts val="2400"/>
              </a:spcBef>
              <a:spcAft>
                <a:spcPts val="0"/>
              </a:spcAft>
              <a:defRPr/>
            </a:lvl1pPr>
            <a:lvl2pPr>
              <a:spcBef>
                <a:spcPts val="2400"/>
              </a:spcBef>
              <a:spcAft>
                <a:spcPts val="0"/>
              </a:spcAft>
              <a:defRPr/>
            </a:lvl2pPr>
            <a:lvl3pPr>
              <a:spcBef>
                <a:spcPts val="2400"/>
              </a:spcBef>
              <a:spcAft>
                <a:spcPts val="0"/>
              </a:spcAft>
              <a:defRPr/>
            </a:lvl3pPr>
            <a:lvl4pPr>
              <a:spcBef>
                <a:spcPts val="2400"/>
              </a:spcBef>
              <a:spcAft>
                <a:spcPts val="0"/>
              </a:spcAft>
              <a:defRPr/>
            </a:lvl4pPr>
            <a:lvl5pPr>
              <a:spcBef>
                <a:spcPts val="2400"/>
              </a:spcBef>
              <a:spcAft>
                <a:spcPts val="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4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1242573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95600"/>
            <a:ext cx="7772400" cy="1362075"/>
          </a:xfrm>
        </p:spPr>
        <p:txBody>
          <a:bodyPr/>
          <a:lstStyle>
            <a:lvl1pPr algn="ct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3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6729393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111625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1" y="1524000"/>
            <a:ext cx="4152899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5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4315585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7637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03437"/>
            <a:ext cx="4038600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417637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103437"/>
            <a:ext cx="4038600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5512300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3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717254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6039254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3" cy="990600"/>
          </a:xfrm>
        </p:spPr>
        <p:txBody>
          <a:bodyPr anchor="ctr"/>
          <a:lstStyle>
            <a:lvl1pPr algn="ct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43000"/>
            <a:ext cx="3008313" cy="4983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2097872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4000">
              <a:schemeClr val="bg2"/>
            </a:gs>
            <a:gs pos="55000">
              <a:srgbClr val="002060"/>
            </a:gs>
            <a:gs pos="75000">
              <a:schemeClr val="bg2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0" y="0"/>
            <a:ext cx="9144000" cy="99752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eaLnBrk="0" hangingPunct="0">
              <a:spcBef>
                <a:spcPct val="30000"/>
              </a:spcBef>
              <a:defRPr/>
            </a:pPr>
            <a:endParaRPr lang="en-US" sz="1800" b="1">
              <a:solidFill>
                <a:prstClr val="white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3999" cy="997527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</a:t>
            </a:r>
            <a:br>
              <a:rPr lang="en-GB" dirty="0"/>
            </a:br>
            <a:r>
              <a:rPr lang="en-GB" dirty="0"/>
              <a:t>style</a:t>
            </a:r>
          </a:p>
        </p:txBody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473200"/>
            <a:ext cx="8609013" cy="439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 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31" name="Line 4"/>
          <p:cNvSpPr>
            <a:spLocks noChangeShapeType="1"/>
          </p:cNvSpPr>
          <p:nvPr/>
        </p:nvSpPr>
        <p:spPr bwMode="auto">
          <a:xfrm>
            <a:off x="0" y="1003300"/>
            <a:ext cx="91440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7949" r:id="rId1"/>
    <p:sldLayoutId id="2147487950" r:id="rId2"/>
    <p:sldLayoutId id="2147487975" r:id="rId3"/>
    <p:sldLayoutId id="2147487951" r:id="rId4"/>
    <p:sldLayoutId id="2147487952" r:id="rId5"/>
    <p:sldLayoutId id="2147487953" r:id="rId6"/>
    <p:sldLayoutId id="2147487954" r:id="rId7"/>
    <p:sldLayoutId id="2147487955" r:id="rId8"/>
    <p:sldLayoutId id="2147487956" r:id="rId9"/>
    <p:sldLayoutId id="2147487957" r:id="rId10"/>
    <p:sldLayoutId id="2147487958" r:id="rId11"/>
    <p:sldLayoutId id="2147487959" r:id="rId12"/>
    <p:sldLayoutId id="2147487960" r:id="rId13"/>
    <p:sldLayoutId id="2147487961" r:id="rId14"/>
    <p:sldLayoutId id="2147487962" r:id="rId15"/>
    <p:sldLayoutId id="2147487963" r:id="rId16"/>
    <p:sldLayoutId id="2147487964" r:id="rId17"/>
    <p:sldLayoutId id="2147487965" r:id="rId18"/>
    <p:sldLayoutId id="2147487966" r:id="rId19"/>
    <p:sldLayoutId id="2147487969" r:id="rId20"/>
    <p:sldLayoutId id="2147487974" r:id="rId21"/>
  </p:sldLayoutIdLst>
  <p:transition advClick="0"/>
  <p:txStyles>
    <p:titleStyle>
      <a:lvl1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9933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2pPr>
      <a:lvl3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3pPr>
      <a:lvl4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4pPr>
      <a:lvl5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9pPr>
    </p:titleStyle>
    <p:bodyStyle>
      <a:lvl1pPr marL="233363" indent="-233363" algn="l" rtl="0" eaLnBrk="1" fontAlgn="base" hangingPunct="1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Char char="•"/>
        <a:tabLst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98513" indent="-341313" algn="l" rtl="0" eaLnBrk="1" fontAlgn="base" hangingPunct="1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Char char="–"/>
        <a:tabLst>
          <a:tab pos="176213" algn="l"/>
        </a:tabLst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030288" indent="-233363" algn="l" rtl="0" eaLnBrk="1" fontAlgn="base" hangingPunct="1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Char char="•"/>
        <a:tabLst>
          <a:tab pos="176213" algn="l"/>
        </a:tabLst>
        <a:defRPr sz="1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371600" indent="-280988" algn="l" rtl="0" eaLnBrk="1" fontAlgn="base" hangingPunct="1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Char char="–"/>
        <a:tabLst>
          <a:tab pos="176213" algn="l"/>
        </a:tabLst>
        <a:defRPr sz="1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712913" indent="-341313" algn="l" rtl="0" eaLnBrk="1" fontAlgn="base" hangingPunct="1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Char char="»"/>
        <a:tabLst>
          <a:tab pos="176213" algn="l"/>
        </a:tabLst>
        <a:defRPr sz="1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4629150" indent="-228600" algn="l" rtl="0" eaLnBrk="1" fontAlgn="base" hangingPunct="1">
        <a:lnSpc>
          <a:spcPct val="80000"/>
        </a:lnSpc>
        <a:spcBef>
          <a:spcPct val="20000"/>
        </a:spcBef>
        <a:spcAft>
          <a:spcPct val="5000"/>
        </a:spcAft>
        <a:buClr>
          <a:srgbClr val="FF9900"/>
        </a:buClr>
        <a:buChar char="»"/>
        <a:tabLst>
          <a:tab pos="176213" algn="l"/>
        </a:tabLst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5086350" indent="-228600" algn="l" rtl="0" eaLnBrk="1" fontAlgn="base" hangingPunct="1">
        <a:lnSpc>
          <a:spcPct val="80000"/>
        </a:lnSpc>
        <a:spcBef>
          <a:spcPct val="20000"/>
        </a:spcBef>
        <a:spcAft>
          <a:spcPct val="5000"/>
        </a:spcAft>
        <a:buClr>
          <a:srgbClr val="FF9900"/>
        </a:buClr>
        <a:buChar char="»"/>
        <a:tabLst>
          <a:tab pos="176213" algn="l"/>
        </a:tabLst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5543550" indent="-228600" algn="l" rtl="0" eaLnBrk="1" fontAlgn="base" hangingPunct="1">
        <a:lnSpc>
          <a:spcPct val="80000"/>
        </a:lnSpc>
        <a:spcBef>
          <a:spcPct val="20000"/>
        </a:spcBef>
        <a:spcAft>
          <a:spcPct val="5000"/>
        </a:spcAft>
        <a:buClr>
          <a:srgbClr val="FF9900"/>
        </a:buClr>
        <a:buChar char="»"/>
        <a:tabLst>
          <a:tab pos="176213" algn="l"/>
        </a:tabLst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6000750" indent="-228600" algn="l" rtl="0" eaLnBrk="1" fontAlgn="base" hangingPunct="1">
        <a:lnSpc>
          <a:spcPct val="80000"/>
        </a:lnSpc>
        <a:spcBef>
          <a:spcPct val="20000"/>
        </a:spcBef>
        <a:spcAft>
          <a:spcPct val="5000"/>
        </a:spcAft>
        <a:buClr>
          <a:srgbClr val="FF9900"/>
        </a:buClr>
        <a:buChar char="»"/>
        <a:tabLst>
          <a:tab pos="176213" algn="l"/>
        </a:tabLst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sz="5000" b="1" dirty="0" smtClean="0"/>
              <a:t>Authorship</a:t>
            </a:r>
          </a:p>
          <a:p>
            <a:pPr marL="0" indent="0" algn="ctr">
              <a:buNone/>
            </a:pPr>
            <a:endParaRPr lang="en-US" dirty="0" smtClean="0">
              <a:solidFill>
                <a:srgbClr val="FF9933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9933"/>
                </a:solidFill>
              </a:rPr>
              <a:t>Arzu Kalayci, MD</a:t>
            </a:r>
            <a:endParaRPr lang="en-US" dirty="0">
              <a:solidFill>
                <a:srgbClr val="FF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07000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0"/>
                <a:cs typeface="Arial" pitchFamily="34" charset="0"/>
              </a:rPr>
              <a:t>Additional ICMJE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Char char="n"/>
              <a:defRPr/>
            </a:pPr>
            <a:endParaRPr lang="en-US" dirty="0" smtClean="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lvl="0"/>
            <a:r>
              <a:rPr lang="en-US" dirty="0" smtClean="0">
                <a:latin typeface="Arial" pitchFamily="34" charset="0"/>
                <a:ea typeface="ＭＳ Ｐゴシック" charset="0"/>
                <a:cs typeface="Arial" pitchFamily="34" charset="0"/>
              </a:rPr>
              <a:t>All </a:t>
            </a:r>
            <a:r>
              <a:rPr lang="en-US" dirty="0">
                <a:latin typeface="Arial" pitchFamily="34" charset="0"/>
                <a:ea typeface="ＭＳ Ｐゴシック" charset="0"/>
                <a:cs typeface="Arial" pitchFamily="34" charset="0"/>
              </a:rPr>
              <a:t>persons identified as authors must meet authorship criteria, and all those who qualify should be </a:t>
            </a:r>
            <a:r>
              <a:rPr lang="en-US" dirty="0" smtClean="0">
                <a:latin typeface="Arial" pitchFamily="34" charset="0"/>
                <a:ea typeface="ＭＳ Ｐゴシック" charset="0"/>
                <a:cs typeface="Arial" pitchFamily="34" charset="0"/>
              </a:rPr>
              <a:t>listed.</a:t>
            </a:r>
          </a:p>
          <a:p>
            <a:pPr lvl="0"/>
            <a:endParaRPr lang="en-US" dirty="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lvl="0"/>
            <a:r>
              <a:rPr lang="en-US" dirty="0" smtClean="0">
                <a:latin typeface="Arial" pitchFamily="34" charset="0"/>
                <a:ea typeface="ＭＳ Ｐゴシック" charset="0"/>
                <a:cs typeface="Arial" pitchFamily="34" charset="0"/>
              </a:rPr>
              <a:t>If </a:t>
            </a:r>
            <a:r>
              <a:rPr lang="en-US" dirty="0">
                <a:latin typeface="Arial" pitchFamily="34" charset="0"/>
                <a:ea typeface="ＭＳ Ｐゴシック" charset="0"/>
                <a:cs typeface="Arial" pitchFamily="34" charset="0"/>
              </a:rPr>
              <a:t>work was conducted by large multicenter group, individuals must be identified who accept direct responsibility for the manuscript and meet authorship criteria (other group members generally listed in acknowledgements..)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33447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sz="4800" b="1" dirty="0" smtClean="0"/>
              <a:t>THANK YOU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80450689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2362200"/>
            <a:ext cx="8534400" cy="2514600"/>
          </a:xfrm>
        </p:spPr>
        <p:txBody>
          <a:bodyPr/>
          <a:lstStyle/>
          <a:p>
            <a:r>
              <a:rPr lang="en-US" dirty="0" smtClean="0"/>
              <a:t>Who gets authorship?</a:t>
            </a:r>
          </a:p>
          <a:p>
            <a:endParaRPr lang="en-US" dirty="0" smtClean="0"/>
          </a:p>
          <a:p>
            <a:r>
              <a:rPr lang="en-US" dirty="0" smtClean="0"/>
              <a:t>Any author listed on the paper’s title page </a:t>
            </a:r>
            <a:r>
              <a:rPr lang="en-US" b="1" i="1" dirty="0" smtClean="0"/>
              <a:t>should take public responsibility for its content.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02994395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2971800"/>
            <a:ext cx="8534400" cy="2895600"/>
          </a:xfrm>
        </p:spPr>
        <p:txBody>
          <a:bodyPr/>
          <a:lstStyle/>
          <a:p>
            <a:r>
              <a:rPr lang="en-US" b="1" smtClean="0"/>
              <a:t>In what order?</a:t>
            </a:r>
            <a:endParaRPr lang="en-US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244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981200"/>
            <a:ext cx="8534400" cy="3581400"/>
          </a:xfrm>
        </p:spPr>
        <p:txBody>
          <a:bodyPr/>
          <a:lstStyle/>
          <a:p>
            <a:r>
              <a:rPr lang="en-US" dirty="0" smtClean="0"/>
              <a:t>Order implies authors’ relative contributions (with exception of the senior author position)</a:t>
            </a:r>
          </a:p>
          <a:p>
            <a:endParaRPr lang="en-US" dirty="0"/>
          </a:p>
          <a:p>
            <a:r>
              <a:rPr lang="en-US" dirty="0"/>
              <a:t>The senior author (head of the lab and research team) often appears as the last-listed author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Paper may have dual first authors.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49834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2133600"/>
            <a:ext cx="8534400" cy="3429000"/>
          </a:xfrm>
        </p:spPr>
        <p:txBody>
          <a:bodyPr/>
          <a:lstStyle/>
          <a:p>
            <a:r>
              <a:rPr lang="en-US" dirty="0" smtClean="0"/>
              <a:t>Paper may have dual first authors.</a:t>
            </a:r>
          </a:p>
          <a:p>
            <a:endParaRPr lang="en-US" dirty="0"/>
          </a:p>
          <a:p>
            <a:r>
              <a:rPr lang="en-US" dirty="0" smtClean="0"/>
              <a:t>For fairness, alphabetical or reverse alphabetical order may be used if researchers have contributed equally.</a:t>
            </a:r>
          </a:p>
          <a:p>
            <a:endParaRPr lang="en-US" dirty="0"/>
          </a:p>
          <a:p>
            <a:r>
              <a:rPr lang="en-US" dirty="0" smtClean="0"/>
              <a:t>Large working groups may be cited as a group.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76187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2209800"/>
            <a:ext cx="8534400" cy="3657600"/>
          </a:xfrm>
        </p:spPr>
        <p:txBody>
          <a:bodyPr/>
          <a:lstStyle/>
          <a:p>
            <a:r>
              <a:rPr lang="en-US" dirty="0" smtClean="0"/>
              <a:t>Funding sources</a:t>
            </a:r>
          </a:p>
          <a:p>
            <a:endParaRPr lang="en-US" dirty="0" smtClean="0"/>
          </a:p>
          <a:p>
            <a:r>
              <a:rPr lang="en-US" dirty="0" smtClean="0"/>
              <a:t>Contributors who did not get authorship (e.g. offered materials, advice, or consultation that was not significant enough to merit authorship).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02828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Ghost authors and guest authors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2286000"/>
            <a:ext cx="8534400" cy="3124200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rgbClr val="FF9933"/>
                </a:solidFill>
              </a:rPr>
              <a:t>Ghost authors: </a:t>
            </a:r>
            <a:r>
              <a:rPr lang="en-US" dirty="0" smtClean="0"/>
              <a:t>Writers-for-hire who draft manuscripts (usually for companies), but are not listed as authors.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>
                <a:solidFill>
                  <a:schemeClr val="accent1"/>
                </a:solidFill>
              </a:rPr>
              <a:t>Guest or “honorary” authors: </a:t>
            </a:r>
            <a:r>
              <a:rPr lang="en-US" dirty="0" smtClean="0"/>
              <a:t>Academic researchers who are minimally involved in a paper, but “lend” their name as an author (often first </a:t>
            </a:r>
            <a:r>
              <a:rPr lang="en-US" dirty="0" smtClean="0"/>
              <a:t>author) </a:t>
            </a:r>
            <a:r>
              <a:rPr lang="en-US" dirty="0" smtClean="0"/>
              <a:t>to bolster the paper’s credibility.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85706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Prevalence of guest/ghost authorship?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2133600"/>
            <a:ext cx="8534400" cy="3733800"/>
          </a:xfrm>
        </p:spPr>
        <p:txBody>
          <a:bodyPr/>
          <a:lstStyle/>
          <a:p>
            <a:r>
              <a:rPr lang="en-US" dirty="0" smtClean="0"/>
              <a:t>Anonymous survey of corresponding authors of articles from top medical journals:</a:t>
            </a:r>
          </a:p>
          <a:p>
            <a:pPr lvl="1"/>
            <a:r>
              <a:rPr lang="en-US" dirty="0" smtClean="0"/>
              <a:t>Annals of Internal Medicine, </a:t>
            </a:r>
            <a:r>
              <a:rPr lang="en-US" dirty="0"/>
              <a:t>J</a:t>
            </a:r>
            <a:r>
              <a:rPr lang="en-US" dirty="0" smtClean="0"/>
              <a:t>ama, Lancet, Nature Medicine, New England Journal of Medicine, and </a:t>
            </a:r>
            <a:r>
              <a:rPr lang="en-US" dirty="0" err="1" smtClean="0"/>
              <a:t>PLoS</a:t>
            </a:r>
            <a:r>
              <a:rPr lang="en-US" dirty="0" smtClean="0"/>
              <a:t> Medicine.</a:t>
            </a:r>
          </a:p>
          <a:p>
            <a:pPr lvl="1"/>
            <a:endParaRPr lang="en-US" dirty="0"/>
          </a:p>
          <a:p>
            <a:r>
              <a:rPr lang="en-US" dirty="0" smtClean="0"/>
              <a:t>Results: 17.6% reported honorary/guest authors; 7.6% reported ghost authors.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91199" y="6519446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BMJ 2011;343:d6128</a:t>
            </a:r>
            <a:endParaRPr lang="en-US" sz="1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4178971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Arial" panose="020B0604020202020204" pitchFamily="34" charset="0"/>
              </a:rPr>
              <a:t>ICMJE: Authorship credit should be based 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625600"/>
            <a:ext cx="8534400" cy="4394200"/>
          </a:xfrm>
        </p:spPr>
        <p:txBody>
          <a:bodyPr/>
          <a:lstStyle/>
          <a:p>
            <a:pPr lvl="0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Substantial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contributions to conception and design, or acquisition of data, or analysis and interpretation of data </a:t>
            </a:r>
            <a:r>
              <a:rPr lang="en-US" altLang="en-US" dirty="0" smtClean="0">
                <a:solidFill>
                  <a:srgbClr val="FF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</a:p>
          <a:p>
            <a:pPr lvl="0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Drafting the article or revising it critically for important intellectual content  </a:t>
            </a:r>
            <a:r>
              <a:rPr lang="en-US" altLang="en-US" dirty="0" smtClean="0">
                <a:solidFill>
                  <a:srgbClr val="FF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</a:p>
          <a:p>
            <a:pPr lvl="0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Final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approval of the version to be published </a:t>
            </a:r>
            <a:r>
              <a:rPr lang="en-US" altLang="en-US" dirty="0" smtClean="0">
                <a:solidFill>
                  <a:srgbClr val="FF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</a:p>
          <a:p>
            <a:pPr lvl="0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Agreement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to be accountable for the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</a:p>
          <a:p>
            <a:pPr lvl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Acquisition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of funding, the collection of data, or general supervision of the research group, by themselves, do not justify authorship.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96280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FUSE Slides Template v5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Titles 145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>
        <a:spAutoFit/>
      </a:bodyPr>
      <a:lstStyle>
        <a:defPPr>
          <a:defRPr sz="4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defRPr>
        </a:defPPr>
      </a:lstStyle>
    </a:txDef>
  </a:objectDefaults>
  <a:extraClrSchemeLst>
    <a:extraClrScheme>
      <a:clrScheme name="Titles 145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s 145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8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0000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FFAAAA"/>
        </a:accent5>
        <a:accent6>
          <a:srgbClr val="2D2DB9"/>
        </a:accent6>
        <a:hlink>
          <a:srgbClr val="9900FF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s 1451 9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6600"/>
        </a:accent1>
        <a:accent2>
          <a:srgbClr val="6699FF"/>
        </a:accent2>
        <a:accent3>
          <a:srgbClr val="AAAAAA"/>
        </a:accent3>
        <a:accent4>
          <a:srgbClr val="DADADA"/>
        </a:accent4>
        <a:accent5>
          <a:srgbClr val="FFB8AA"/>
        </a:accent5>
        <a:accent6>
          <a:srgbClr val="5C8AE7"/>
        </a:accent6>
        <a:hlink>
          <a:srgbClr val="CC66FF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4" id="{D9FE9157-B9A0-A646-A74A-EFBC0C02D2D4}" vid="{46563D71-A3C9-6E4F-BC6F-87496E89664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Presentation14</Template>
  <TotalTime>44</TotalTime>
  <Words>398</Words>
  <Application>Microsoft Macintosh PowerPoint</Application>
  <PresentationFormat>On-screen Show (4:3)</PresentationFormat>
  <Paragraphs>56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Courier New</vt:lpstr>
      <vt:lpstr>ＭＳ Ｐゴシック</vt:lpstr>
      <vt:lpstr>Times New Roman</vt:lpstr>
      <vt:lpstr>Wingdings</vt:lpstr>
      <vt:lpstr>Arial</vt:lpstr>
      <vt:lpstr>PERFUSE Slides Template v5</vt:lpstr>
      <vt:lpstr>PowerPoint Presentation</vt:lpstr>
      <vt:lpstr>Authorship</vt:lpstr>
      <vt:lpstr>Authorship</vt:lpstr>
      <vt:lpstr>Authorship</vt:lpstr>
      <vt:lpstr>Authorship</vt:lpstr>
      <vt:lpstr>Acknowledgements </vt:lpstr>
      <vt:lpstr>Ghost authors and guest authors</vt:lpstr>
      <vt:lpstr>Prevalence of guest/ghost authorship?</vt:lpstr>
      <vt:lpstr>ICMJE: Authorship credit should be based on:</vt:lpstr>
      <vt:lpstr>Additional ICMJE guidelines</vt:lpstr>
      <vt:lpstr>PowerPoint Presentation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Arzu Kalayci</dc:creator>
  <cp:lastModifiedBy>Arzu Kalayci</cp:lastModifiedBy>
  <cp:revision>5</cp:revision>
  <dcterms:created xsi:type="dcterms:W3CDTF">2021-06-01T02:06:49Z</dcterms:created>
  <dcterms:modified xsi:type="dcterms:W3CDTF">2021-06-01T14:05:01Z</dcterms:modified>
</cp:coreProperties>
</file>