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60" r:id="rId3"/>
    <p:sldId id="274" r:id="rId4"/>
    <p:sldId id="289" r:id="rId5"/>
    <p:sldId id="290" r:id="rId6"/>
    <p:sldId id="291" r:id="rId7"/>
    <p:sldId id="299" r:id="rId8"/>
    <p:sldId id="281" r:id="rId9"/>
    <p:sldId id="284" r:id="rId10"/>
    <p:sldId id="296" r:id="rId11"/>
    <p:sldId id="295" r:id="rId12"/>
    <p:sldId id="285" r:id="rId13"/>
    <p:sldId id="298" r:id="rId14"/>
    <p:sldId id="297" r:id="rId15"/>
    <p:sldId id="292" r:id="rId16"/>
    <p:sldId id="300" r:id="rId17"/>
    <p:sldId id="30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8CC"/>
          </a:solidFill>
        </a:fill>
      </a:tcStyle>
    </a:wholeTbl>
    <a:band2H>
      <a:tcTxStyle/>
      <a:tcStyle>
        <a:tcBdr/>
        <a:fill>
          <a:solidFill>
            <a:srgbClr val="FFED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BCA"/>
          </a:solidFill>
        </a:fill>
      </a:tcStyle>
    </a:wholeTbl>
    <a:band2H>
      <a:tcTxStyle/>
      <a:tcStyle>
        <a:tcBdr/>
        <a:fill>
          <a:solidFill>
            <a:srgbClr val="F2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6D8"/>
          </a:solidFill>
        </a:fill>
      </a:tcStyle>
    </a:wholeTbl>
    <a:band2H>
      <a:tcTxStyle/>
      <a:tcStyle>
        <a:tcBdr/>
        <a:fill>
          <a:solidFill>
            <a:srgbClr val="EBECEC"/>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5" autoAdjust="0"/>
    <p:restoredTop sz="94660"/>
  </p:normalViewPr>
  <p:slideViewPr>
    <p:cSldViewPr snapToGrid="0">
      <p:cViewPr>
        <p:scale>
          <a:sx n="113" d="100"/>
          <a:sy n="113" d="100"/>
        </p:scale>
        <p:origin x="175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7" name="Shape 247"/>
          <p:cNvSpPr>
            <a:spLocks noGrp="1" noRot="1" noChangeAspect="1"/>
          </p:cNvSpPr>
          <p:nvPr>
            <p:ph type="sldImg"/>
          </p:nvPr>
        </p:nvSpPr>
        <p:spPr>
          <a:xfrm>
            <a:off x="1143000" y="685800"/>
            <a:ext cx="4572000" cy="3429000"/>
          </a:xfrm>
          <a:prstGeom prst="rect">
            <a:avLst/>
          </a:prstGeom>
        </p:spPr>
        <p:txBody>
          <a:bodyPr/>
          <a:lstStyle/>
          <a:p>
            <a:endParaRPr/>
          </a:p>
        </p:txBody>
      </p:sp>
      <p:sp>
        <p:nvSpPr>
          <p:cNvPr id="248" name="Shape 24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32B60-3662-43D9-A9CC-E88444B45FE5}" type="slidenum">
              <a:rPr lang="en-US" smtClean="0"/>
              <a:t>2</a:t>
            </a:fld>
            <a:endParaRPr lang="en-US"/>
          </a:p>
        </p:txBody>
      </p:sp>
    </p:spTree>
    <p:extLst>
      <p:ext uri="{BB962C8B-B14F-4D97-AF65-F5344CB8AC3E}">
        <p14:creationId xmlns:p14="http://schemas.microsoft.com/office/powerpoint/2010/main" val="377564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A232B60-3662-43D9-A9CC-E88444B45FE5}" type="slidenum">
              <a:rPr lang="en-US" smtClean="0"/>
              <a:t>5</a:t>
            </a:fld>
            <a:endParaRPr lang="en-US"/>
          </a:p>
        </p:txBody>
      </p:sp>
    </p:spTree>
    <p:extLst>
      <p:ext uri="{BB962C8B-B14F-4D97-AF65-F5344CB8AC3E}">
        <p14:creationId xmlns:p14="http://schemas.microsoft.com/office/powerpoint/2010/main" val="1036457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5"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6"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7" name="Title of Talk"/>
          <p:cNvSpPr txBox="1">
            <a:spLocks noGrp="1"/>
          </p:cNvSpPr>
          <p:nvPr>
            <p:ph type="title" hasCustomPrompt="1"/>
          </p:nvPr>
        </p:nvSpPr>
        <p:spPr>
          <a:xfrm>
            <a:off x="2286000" y="1752600"/>
            <a:ext cx="4572000" cy="708024"/>
          </a:xfrm>
          <a:prstGeom prst="rect">
            <a:avLst/>
          </a:prstGeom>
          <a:effectLst/>
        </p:spPr>
        <p:txBody>
          <a:bodyPr/>
          <a:lstStyle>
            <a:lvl1pPr>
              <a:lnSpc>
                <a:spcPct val="100000"/>
              </a:lnSpc>
              <a:defRPr b="0" cap="none">
                <a:solidFill>
                  <a:srgbClr val="FFFFFF"/>
                </a:solidFill>
              </a:defRPr>
            </a:lvl1pPr>
          </a:lstStyle>
          <a:p>
            <a:r>
              <a:t>Title of Talk</a:t>
            </a:r>
          </a:p>
        </p:txBody>
      </p:sp>
      <p:sp>
        <p:nvSpPr>
          <p:cNvPr id="18" name="TextBox 6"/>
          <p:cNvSpPr txBox="1"/>
          <p:nvPr/>
        </p:nvSpPr>
        <p:spPr>
          <a:xfrm>
            <a:off x="7047416" y="3505199"/>
            <a:ext cx="1856368" cy="6151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b="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Harvard Medical </a:t>
            </a:r>
          </a:p>
          <a:p>
            <a:pPr algn="ctr">
              <a:defRPr b="1">
                <a:solidFill>
                  <a:srgbClr val="FFFFFF"/>
                </a:solidFill>
                <a:effectLst>
                  <a:outerShdw blurRad="38100" dist="38100" dir="2700000" rotWithShape="0">
                    <a:srgbClr val="000000">
                      <a:alpha val="43137"/>
                    </a:srgbClr>
                  </a:outerShdw>
                </a:effectLst>
                <a:latin typeface="Times New Roman"/>
                <a:ea typeface="Times New Roman"/>
                <a:cs typeface="Times New Roman"/>
                <a:sym typeface="Times New Roman"/>
              </a:defRPr>
            </a:pPr>
            <a:r>
              <a:t>School</a:t>
            </a:r>
          </a:p>
        </p:txBody>
      </p:sp>
      <p:pic>
        <p:nvPicPr>
          <p:cNvPr id="19" name="Picture 8" descr="Picture 8"/>
          <p:cNvPicPr>
            <a:picLocks noChangeAspect="1"/>
          </p:cNvPicPr>
          <p:nvPr/>
        </p:nvPicPr>
        <p:blipFill>
          <a:blip r:embed="rId2"/>
          <a:stretch>
            <a:fillRect/>
          </a:stretch>
        </p:blipFill>
        <p:spPr>
          <a:xfrm>
            <a:off x="6197600" y="3417887"/>
            <a:ext cx="736600" cy="846138"/>
          </a:xfrm>
          <a:prstGeom prst="rect">
            <a:avLst/>
          </a:prstGeom>
          <a:ln w="12700">
            <a:miter lim="400000"/>
          </a:ln>
        </p:spPr>
      </p:pic>
      <p:sp>
        <p:nvSpPr>
          <p:cNvPr id="20" name="TextBox 6"/>
          <p:cNvSpPr txBox="1"/>
          <p:nvPr/>
        </p:nvSpPr>
        <p:spPr>
          <a:xfrm>
            <a:off x="564832" y="4724400"/>
            <a:ext cx="7985761" cy="9663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spcBef>
                <a:spcPts val="600"/>
              </a:spcBef>
              <a:defRPr b="1">
                <a:solidFill>
                  <a:srgbClr val="FFFFFF"/>
                </a:solidFill>
              </a:defRPr>
            </a:pPr>
            <a:r>
              <a:t>Chairman, PERFUSE Study Group</a:t>
            </a:r>
          </a:p>
          <a:p>
            <a:pPr algn="ctr">
              <a:spcBef>
                <a:spcPts val="600"/>
              </a:spcBef>
              <a:defRPr b="1">
                <a:solidFill>
                  <a:srgbClr val="FFFFFF"/>
                </a:solidFill>
              </a:defRPr>
            </a:pPr>
            <a:r>
              <a:t>Founder and Chairman, WikiDoc &amp; WikiPatient, The World’s Open Source Textbook of Medicine Viewed 896 Million Times A Year</a:t>
            </a:r>
          </a:p>
        </p:txBody>
      </p:sp>
      <p:sp>
        <p:nvSpPr>
          <p:cNvPr id="21" name="TextBox 9"/>
          <p:cNvSpPr txBox="1"/>
          <p:nvPr/>
        </p:nvSpPr>
        <p:spPr>
          <a:xfrm>
            <a:off x="655319" y="3579345"/>
            <a:ext cx="5401312" cy="486208"/>
          </a:xfrm>
          <a:prstGeom prst="rect">
            <a:avLst/>
          </a:prstGeom>
          <a:ln w="12700">
            <a:miter lim="400000"/>
          </a:ln>
          <a:effectLst>
            <a:outerShdw dist="27940" dir="3804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800" b="1">
                <a:solidFill>
                  <a:srgbClr val="FF9021"/>
                </a:solidFill>
                <a:effectLst>
                  <a:outerShdw blurRad="38100" dist="38100" dir="2700000" rotWithShape="0">
                    <a:srgbClr val="000000">
                      <a:alpha val="43137"/>
                    </a:srgbClr>
                  </a:outerShdw>
                </a:effectLst>
              </a:defRPr>
            </a:lvl1pPr>
          </a:lstStyle>
          <a:p>
            <a:r>
              <a:t>C. Michael Gibson, M.S., M.D.</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21"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22"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23" name="Title Text"/>
          <p:cNvSpPr txBox="1">
            <a:spLocks noGrp="1"/>
          </p:cNvSpPr>
          <p:nvPr>
            <p:ph type="title"/>
          </p:nvPr>
        </p:nvSpPr>
        <p:spPr>
          <a:xfrm>
            <a:off x="1792288" y="4800600"/>
            <a:ext cx="5486401" cy="566738"/>
          </a:xfrm>
          <a:prstGeom prst="rect">
            <a:avLst/>
          </a:prstGeom>
        </p:spPr>
        <p:txBody>
          <a:bodyPr anchor="b"/>
          <a:lstStyle>
            <a:lvl1pPr>
              <a:defRPr sz="2000" cap="none"/>
            </a:lvl1pPr>
          </a:lstStyle>
          <a:p>
            <a:r>
              <a:t>Title Text</a:t>
            </a:r>
          </a:p>
        </p:txBody>
      </p:sp>
      <p:sp>
        <p:nvSpPr>
          <p:cNvPr id="124" name="Picture Placeholder 2"/>
          <p:cNvSpPr>
            <a:spLocks noGrp="1"/>
          </p:cNvSpPr>
          <p:nvPr>
            <p:ph type="pic" sz="half" idx="21"/>
          </p:nvPr>
        </p:nvSpPr>
        <p:spPr>
          <a:xfrm>
            <a:off x="1792288" y="612775"/>
            <a:ext cx="5486401" cy="4114800"/>
          </a:xfrm>
          <a:prstGeom prst="rect">
            <a:avLst/>
          </a:prstGeom>
        </p:spPr>
        <p:txBody>
          <a:bodyPr lIns="91439" rIns="91439"/>
          <a:lstStyle/>
          <a:p>
            <a:endParaRPr/>
          </a:p>
        </p:txBody>
      </p:sp>
      <p:sp>
        <p:nvSpPr>
          <p:cNvPr id="125"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buClrTx/>
              <a:buSzTx/>
              <a:buNone/>
              <a:defRPr sz="1400"/>
            </a:lvl1pPr>
            <a:lvl2pPr marL="0" indent="457200">
              <a:buClrTx/>
              <a:buSzTx/>
              <a:buNone/>
              <a:defRPr sz="1400"/>
            </a:lvl2pPr>
            <a:lvl3pPr marL="0" indent="914400">
              <a:buClrTx/>
              <a:buSzTx/>
              <a:buNone/>
              <a:defRPr sz="1400"/>
            </a:lvl3pPr>
            <a:lvl4pPr marL="0" indent="1371600">
              <a:buClrTx/>
              <a:buSzTx/>
              <a:buNone/>
              <a:defRPr sz="1400"/>
            </a:lvl4pPr>
            <a:lvl5pPr marL="0" indent="1828800">
              <a:buClrTx/>
              <a:buSzTx/>
              <a:buNone/>
              <a:defRPr sz="1400"/>
            </a:lvl5pPr>
          </a:lstStyle>
          <a:p>
            <a:r>
              <a:t>Body Level One</a:t>
            </a:r>
          </a:p>
          <a:p>
            <a:pPr lvl="1"/>
            <a:r>
              <a:t>Body Level Two</a:t>
            </a:r>
          </a:p>
          <a:p>
            <a:pPr lvl="2"/>
            <a:r>
              <a:t>Body Level Three</a:t>
            </a:r>
          </a:p>
          <a:p>
            <a:pPr lvl="3"/>
            <a:r>
              <a:t>Body Level Four</a:t>
            </a:r>
          </a:p>
          <a:p>
            <a:pPr lvl="4"/>
            <a:r>
              <a:t>Body Level Five</a:t>
            </a:r>
          </a:p>
        </p:txBody>
      </p:sp>
      <p:pic>
        <p:nvPicPr>
          <p:cNvPr id="126"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27"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4 Content">
    <p:spTree>
      <p:nvGrpSpPr>
        <p:cNvPr id="1" name=""/>
        <p:cNvGrpSpPr/>
        <p:nvPr/>
      </p:nvGrpSpPr>
      <p:grpSpPr>
        <a:xfrm>
          <a:off x="0" y="0"/>
          <a:ext cx="0" cy="0"/>
          <a:chOff x="0" y="0"/>
          <a:chExt cx="0" cy="0"/>
        </a:xfrm>
      </p:grpSpPr>
      <p:sp>
        <p:nvSpPr>
          <p:cNvPr id="135"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36"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37" name="Title Text"/>
          <p:cNvSpPr txBox="1">
            <a:spLocks noGrp="1"/>
          </p:cNvSpPr>
          <p:nvPr>
            <p:ph type="title"/>
          </p:nvPr>
        </p:nvSpPr>
        <p:spPr>
          <a:xfrm>
            <a:off x="0" y="0"/>
            <a:ext cx="9144000" cy="990600"/>
          </a:xfrm>
          <a:prstGeom prst="rect">
            <a:avLst/>
          </a:prstGeom>
        </p:spPr>
        <p:txBody>
          <a:bodyPr/>
          <a:lstStyle>
            <a:lvl1pPr>
              <a:defRPr sz="3200" cap="none"/>
            </a:lvl1pPr>
          </a:lstStyle>
          <a:p>
            <a:r>
              <a:t>Title Text</a:t>
            </a:r>
          </a:p>
        </p:txBody>
      </p:sp>
      <p:sp>
        <p:nvSpPr>
          <p:cNvPr id="138" name="Body Level One…"/>
          <p:cNvSpPr txBox="1">
            <a:spLocks noGrp="1"/>
          </p:cNvSpPr>
          <p:nvPr>
            <p:ph type="body" sz="quarter" idx="1"/>
          </p:nvPr>
        </p:nvSpPr>
        <p:spPr>
          <a:xfrm>
            <a:off x="304800" y="1447800"/>
            <a:ext cx="4225925" cy="22860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pic>
        <p:nvPicPr>
          <p:cNvPr id="139"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40"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Text and Media Clip">
    <p:spTree>
      <p:nvGrpSpPr>
        <p:cNvPr id="1" name=""/>
        <p:cNvGrpSpPr/>
        <p:nvPr/>
      </p:nvGrpSpPr>
      <p:grpSpPr>
        <a:xfrm>
          <a:off x="0" y="0"/>
          <a:ext cx="0" cy="0"/>
          <a:chOff x="0" y="0"/>
          <a:chExt cx="0" cy="0"/>
        </a:xfrm>
      </p:grpSpPr>
      <p:sp>
        <p:nvSpPr>
          <p:cNvPr id="148"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49"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50" name="Title Text"/>
          <p:cNvSpPr txBox="1">
            <a:spLocks noGrp="1"/>
          </p:cNvSpPr>
          <p:nvPr>
            <p:ph type="title"/>
          </p:nvPr>
        </p:nvSpPr>
        <p:spPr>
          <a:xfrm>
            <a:off x="0" y="1"/>
            <a:ext cx="9144000" cy="990601"/>
          </a:xfrm>
          <a:prstGeom prst="rect">
            <a:avLst/>
          </a:prstGeom>
        </p:spPr>
        <p:txBody>
          <a:bodyPr/>
          <a:lstStyle>
            <a:lvl1pPr>
              <a:defRPr sz="3200" cap="none"/>
            </a:lvl1pPr>
          </a:lstStyle>
          <a:p>
            <a:r>
              <a:t>Title Text</a:t>
            </a:r>
          </a:p>
        </p:txBody>
      </p:sp>
      <p:sp>
        <p:nvSpPr>
          <p:cNvPr id="151" name="Body Level One…"/>
          <p:cNvSpPr txBox="1">
            <a:spLocks noGrp="1"/>
          </p:cNvSpPr>
          <p:nvPr>
            <p:ph type="body" sz="half" idx="1"/>
          </p:nvPr>
        </p:nvSpPr>
        <p:spPr>
          <a:xfrm>
            <a:off x="304800" y="1447800"/>
            <a:ext cx="4225925"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52" name="Media Placeholder 3"/>
          <p:cNvSpPr>
            <a:spLocks noGrp="1"/>
          </p:cNvSpPr>
          <p:nvPr>
            <p:ph type="media" sz="half" idx="21"/>
          </p:nvPr>
        </p:nvSpPr>
        <p:spPr>
          <a:xfrm>
            <a:off x="4686300" y="1447800"/>
            <a:ext cx="4227513" cy="4114800"/>
          </a:xfrm>
          <a:prstGeom prst="rect">
            <a:avLst/>
          </a:prstGeom>
        </p:spPr>
        <p:txBody>
          <a:bodyPr lIns="91439" rIns="91439"/>
          <a:lstStyle/>
          <a:p>
            <a:endParaRPr/>
          </a:p>
        </p:txBody>
      </p:sp>
      <p:pic>
        <p:nvPicPr>
          <p:cNvPr id="153"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54"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nd Chart">
    <p:spTree>
      <p:nvGrpSpPr>
        <p:cNvPr id="1" name=""/>
        <p:cNvGrpSpPr/>
        <p:nvPr/>
      </p:nvGrpSpPr>
      <p:grpSpPr>
        <a:xfrm>
          <a:off x="0" y="0"/>
          <a:ext cx="0" cy="0"/>
          <a:chOff x="0" y="0"/>
          <a:chExt cx="0" cy="0"/>
        </a:xfrm>
      </p:grpSpPr>
      <p:sp>
        <p:nvSpPr>
          <p:cNvPr id="162"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63"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64" name="Title Text"/>
          <p:cNvSpPr txBox="1">
            <a:spLocks noGrp="1"/>
          </p:cNvSpPr>
          <p:nvPr>
            <p:ph type="title"/>
          </p:nvPr>
        </p:nvSpPr>
        <p:spPr>
          <a:xfrm>
            <a:off x="0" y="1"/>
            <a:ext cx="9144000" cy="990601"/>
          </a:xfrm>
          <a:prstGeom prst="rect">
            <a:avLst/>
          </a:prstGeom>
        </p:spPr>
        <p:txBody>
          <a:bodyPr/>
          <a:lstStyle>
            <a:lvl1pPr>
              <a:defRPr sz="3200" cap="none"/>
            </a:lvl1pPr>
          </a:lstStyle>
          <a:p>
            <a:r>
              <a:t>Title Text</a:t>
            </a:r>
          </a:p>
        </p:txBody>
      </p:sp>
      <p:pic>
        <p:nvPicPr>
          <p:cNvPr id="165"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66"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ntent">
    <p:spTree>
      <p:nvGrpSpPr>
        <p:cNvPr id="1" name=""/>
        <p:cNvGrpSpPr/>
        <p:nvPr/>
      </p:nvGrpSpPr>
      <p:grpSpPr>
        <a:xfrm>
          <a:off x="0" y="0"/>
          <a:ext cx="0" cy="0"/>
          <a:chOff x="0" y="0"/>
          <a:chExt cx="0" cy="0"/>
        </a:xfrm>
      </p:grpSpPr>
      <p:sp>
        <p:nvSpPr>
          <p:cNvPr id="174"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75"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76" name="Body Level One…"/>
          <p:cNvSpPr txBox="1">
            <a:spLocks noGrp="1"/>
          </p:cNvSpPr>
          <p:nvPr>
            <p:ph type="body" idx="1"/>
          </p:nvPr>
        </p:nvSpPr>
        <p:spPr>
          <a:xfrm>
            <a:off x="307975" y="1447800"/>
            <a:ext cx="8531226" cy="4775200"/>
          </a:xfrm>
          <a:prstGeom prst="rect">
            <a:avLst/>
          </a:prstGeom>
        </p:spPr>
        <p:txBody>
          <a:bodyPr>
            <a:normAutofit/>
          </a:bodyPr>
          <a:lstStyle>
            <a:lvl1pPr>
              <a:tabLst>
                <a:tab pos="8394700" algn="l"/>
              </a:tabLst>
            </a:lvl1pPr>
            <a:lvl2pPr>
              <a:tabLst>
                <a:tab pos="8394700" algn="l"/>
              </a:tabLst>
            </a:lvl2pPr>
            <a:lvl3pPr>
              <a:tabLst>
                <a:tab pos="8394700" algn="l"/>
              </a:tabLst>
            </a:lvl3pPr>
            <a:lvl4pPr>
              <a:tabLst>
                <a:tab pos="8394700" algn="l"/>
              </a:tabLst>
            </a:lvl4pPr>
            <a:lvl5pPr>
              <a:tabLst>
                <a:tab pos="8394700" algn="l"/>
              </a:tabLst>
            </a:lvl5pPr>
          </a:lstStyle>
          <a:p>
            <a:r>
              <a:t>Body Level One</a:t>
            </a:r>
          </a:p>
          <a:p>
            <a:pPr lvl="1"/>
            <a:r>
              <a:t>Body Level Two</a:t>
            </a:r>
          </a:p>
          <a:p>
            <a:pPr lvl="2"/>
            <a:r>
              <a:t>Body Level Three</a:t>
            </a:r>
          </a:p>
          <a:p>
            <a:pPr lvl="3"/>
            <a:r>
              <a:t>Body Level Four</a:t>
            </a:r>
          </a:p>
          <a:p>
            <a:pPr lvl="4"/>
            <a:r>
              <a:t>Body Level Five</a:t>
            </a:r>
          </a:p>
        </p:txBody>
      </p:sp>
      <p:pic>
        <p:nvPicPr>
          <p:cNvPr id="177"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78"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and Table">
    <p:spTree>
      <p:nvGrpSpPr>
        <p:cNvPr id="1" name=""/>
        <p:cNvGrpSpPr/>
        <p:nvPr/>
      </p:nvGrpSpPr>
      <p:grpSpPr>
        <a:xfrm>
          <a:off x="0" y="0"/>
          <a:ext cx="0" cy="0"/>
          <a:chOff x="0" y="0"/>
          <a:chExt cx="0" cy="0"/>
        </a:xfrm>
      </p:grpSpPr>
      <p:sp>
        <p:nvSpPr>
          <p:cNvPr id="186"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87"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88" name="Title Text"/>
          <p:cNvSpPr txBox="1">
            <a:spLocks noGrp="1"/>
          </p:cNvSpPr>
          <p:nvPr>
            <p:ph type="title"/>
          </p:nvPr>
        </p:nvSpPr>
        <p:spPr>
          <a:xfrm>
            <a:off x="0" y="1"/>
            <a:ext cx="9144000" cy="990601"/>
          </a:xfrm>
          <a:prstGeom prst="rect">
            <a:avLst/>
          </a:prstGeom>
        </p:spPr>
        <p:txBody>
          <a:bodyPr/>
          <a:lstStyle>
            <a:lvl1pPr>
              <a:defRPr sz="3200" cap="none"/>
            </a:lvl1pPr>
          </a:lstStyle>
          <a:p>
            <a:r>
              <a:t>Title Text</a:t>
            </a:r>
          </a:p>
        </p:txBody>
      </p:sp>
      <p:pic>
        <p:nvPicPr>
          <p:cNvPr id="189"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90"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le, Text and Chart">
    <p:spTree>
      <p:nvGrpSpPr>
        <p:cNvPr id="1" name=""/>
        <p:cNvGrpSpPr/>
        <p:nvPr/>
      </p:nvGrpSpPr>
      <p:grpSpPr>
        <a:xfrm>
          <a:off x="0" y="0"/>
          <a:ext cx="0" cy="0"/>
          <a:chOff x="0" y="0"/>
          <a:chExt cx="0" cy="0"/>
        </a:xfrm>
      </p:grpSpPr>
      <p:sp>
        <p:nvSpPr>
          <p:cNvPr id="198"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99"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200" name="Title Text"/>
          <p:cNvSpPr txBox="1">
            <a:spLocks noGrp="1"/>
          </p:cNvSpPr>
          <p:nvPr>
            <p:ph type="title"/>
          </p:nvPr>
        </p:nvSpPr>
        <p:spPr>
          <a:xfrm>
            <a:off x="0" y="1"/>
            <a:ext cx="9144000" cy="990601"/>
          </a:xfrm>
          <a:prstGeom prst="rect">
            <a:avLst/>
          </a:prstGeom>
        </p:spPr>
        <p:txBody>
          <a:bodyPr/>
          <a:lstStyle>
            <a:lvl1pPr>
              <a:defRPr sz="3200" cap="none"/>
            </a:lvl1pPr>
          </a:lstStyle>
          <a:p>
            <a:r>
              <a:t>Title Text</a:t>
            </a:r>
          </a:p>
        </p:txBody>
      </p:sp>
      <p:sp>
        <p:nvSpPr>
          <p:cNvPr id="201" name="Body Level One…"/>
          <p:cNvSpPr txBox="1">
            <a:spLocks noGrp="1"/>
          </p:cNvSpPr>
          <p:nvPr>
            <p:ph type="body" sz="half" idx="1"/>
          </p:nvPr>
        </p:nvSpPr>
        <p:spPr>
          <a:xfrm>
            <a:off x="307975" y="1447800"/>
            <a:ext cx="4225925" cy="47244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pic>
        <p:nvPicPr>
          <p:cNvPr id="202"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203"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2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Text, and 2 Content">
    <p:spTree>
      <p:nvGrpSpPr>
        <p:cNvPr id="1" name=""/>
        <p:cNvGrpSpPr/>
        <p:nvPr/>
      </p:nvGrpSpPr>
      <p:grpSpPr>
        <a:xfrm>
          <a:off x="0" y="0"/>
          <a:ext cx="0" cy="0"/>
          <a:chOff x="0" y="0"/>
          <a:chExt cx="0" cy="0"/>
        </a:xfrm>
      </p:grpSpPr>
      <p:sp>
        <p:nvSpPr>
          <p:cNvPr id="211"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212"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213" name="Title Text"/>
          <p:cNvSpPr txBox="1">
            <a:spLocks noGrp="1"/>
          </p:cNvSpPr>
          <p:nvPr>
            <p:ph type="title"/>
          </p:nvPr>
        </p:nvSpPr>
        <p:spPr>
          <a:xfrm>
            <a:off x="-2" y="1"/>
            <a:ext cx="9144002" cy="990601"/>
          </a:xfrm>
          <a:prstGeom prst="rect">
            <a:avLst/>
          </a:prstGeom>
        </p:spPr>
        <p:txBody>
          <a:bodyPr/>
          <a:lstStyle>
            <a:lvl1pPr>
              <a:defRPr sz="3200" cap="none"/>
            </a:lvl1pPr>
          </a:lstStyle>
          <a:p>
            <a:r>
              <a:t>Title Text</a:t>
            </a:r>
          </a:p>
        </p:txBody>
      </p:sp>
      <p:sp>
        <p:nvSpPr>
          <p:cNvPr id="214" name="Body Level One…"/>
          <p:cNvSpPr txBox="1">
            <a:spLocks noGrp="1"/>
          </p:cNvSpPr>
          <p:nvPr>
            <p:ph type="body" sz="half" idx="1"/>
          </p:nvPr>
        </p:nvSpPr>
        <p:spPr>
          <a:xfrm>
            <a:off x="307975" y="1447800"/>
            <a:ext cx="4225925" cy="43942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pic>
        <p:nvPicPr>
          <p:cNvPr id="215"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216"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2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13_Title and Content">
    <p:spTree>
      <p:nvGrpSpPr>
        <p:cNvPr id="1" name=""/>
        <p:cNvGrpSpPr/>
        <p:nvPr/>
      </p:nvGrpSpPr>
      <p:grpSpPr>
        <a:xfrm>
          <a:off x="0" y="0"/>
          <a:ext cx="0" cy="0"/>
          <a:chOff x="0" y="0"/>
          <a:chExt cx="0" cy="0"/>
        </a:xfrm>
      </p:grpSpPr>
      <p:sp>
        <p:nvSpPr>
          <p:cNvPr id="224"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225"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226" name="Body Level One…"/>
          <p:cNvSpPr txBox="1">
            <a:spLocks noGrp="1"/>
          </p:cNvSpPr>
          <p:nvPr>
            <p:ph type="body" idx="1"/>
          </p:nvPr>
        </p:nvSpPr>
        <p:spPr>
          <a:xfrm>
            <a:off x="304800" y="1447800"/>
            <a:ext cx="8609014" cy="4394200"/>
          </a:xfrm>
          <a:prstGeom prst="rect">
            <a:avLst/>
          </a:prstGeom>
        </p:spPr>
        <p:txBody>
          <a:bodyPr>
            <a:normAutofit/>
          </a:bodyPr>
          <a:lstStyle>
            <a:lvl2pPr marL="1005839" indent="-548639"/>
            <a:lvl3pPr marL="1225550"/>
            <a:lvl4pPr marL="1444625" indent="-304800">
              <a:buChar char="▪"/>
            </a:lvl4pPr>
            <a:lvl5pPr marL="1679575" indent="-304800">
              <a:buChar char="o"/>
            </a:lvl5pPr>
          </a:lstStyle>
          <a:p>
            <a:r>
              <a:t>Body Level One</a:t>
            </a:r>
          </a:p>
          <a:p>
            <a:pPr lvl="1"/>
            <a:r>
              <a:t>Body Level Two</a:t>
            </a:r>
          </a:p>
          <a:p>
            <a:pPr lvl="2"/>
            <a:r>
              <a:t>Body Level Three</a:t>
            </a:r>
          </a:p>
          <a:p>
            <a:pPr lvl="3"/>
            <a:r>
              <a:t>Body Level Four</a:t>
            </a:r>
          </a:p>
          <a:p>
            <a:pPr lvl="4"/>
            <a:r>
              <a:t>Body Level Five</a:t>
            </a:r>
          </a:p>
        </p:txBody>
      </p:sp>
      <p:pic>
        <p:nvPicPr>
          <p:cNvPr id="227"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228"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229" name="Slide Number"/>
          <p:cNvSpPr txBox="1">
            <a:spLocks noGrp="1"/>
          </p:cNvSpPr>
          <p:nvPr>
            <p:ph type="sldNum" sz="quarter" idx="2"/>
          </p:nvPr>
        </p:nvSpPr>
        <p:spPr>
          <a:xfrm>
            <a:off x="6553200" y="6248400"/>
            <a:ext cx="383540" cy="409771"/>
          </a:xfrm>
          <a:prstGeom prst="rect">
            <a:avLst/>
          </a:prstGeom>
        </p:spPr>
        <p:txBody>
          <a:bodyPr anchor="t"/>
          <a:lstStyle>
            <a:lvl1pPr algn="l">
              <a:defRPr sz="2200">
                <a:latin typeface="Times New Roman"/>
                <a:ea typeface="Times New Roman"/>
                <a:cs typeface="Times New Roman"/>
                <a:sym typeface="Times New Roman"/>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22_Title and Content">
    <p:spTree>
      <p:nvGrpSpPr>
        <p:cNvPr id="1" name=""/>
        <p:cNvGrpSpPr/>
        <p:nvPr/>
      </p:nvGrpSpPr>
      <p:grpSpPr>
        <a:xfrm>
          <a:off x="0" y="0"/>
          <a:ext cx="0" cy="0"/>
          <a:chOff x="0" y="0"/>
          <a:chExt cx="0" cy="0"/>
        </a:xfrm>
      </p:grpSpPr>
      <p:sp>
        <p:nvSpPr>
          <p:cNvPr id="236"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237"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238" name="Body Level One…"/>
          <p:cNvSpPr txBox="1">
            <a:spLocks noGrp="1"/>
          </p:cNvSpPr>
          <p:nvPr>
            <p:ph type="body" idx="1"/>
          </p:nvPr>
        </p:nvSpPr>
        <p:spPr>
          <a:xfrm>
            <a:off x="304800" y="1473200"/>
            <a:ext cx="8609014" cy="43942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pic>
        <p:nvPicPr>
          <p:cNvPr id="239"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240"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241" name="Slide Number"/>
          <p:cNvSpPr txBox="1">
            <a:spLocks noGrp="1"/>
          </p:cNvSpPr>
          <p:nvPr>
            <p:ph type="sldNum" sz="quarter" idx="2"/>
          </p:nvPr>
        </p:nvSpPr>
        <p:spPr>
          <a:xfrm>
            <a:off x="6553200" y="6248400"/>
            <a:ext cx="383540" cy="409771"/>
          </a:xfrm>
          <a:prstGeom prst="rect">
            <a:avLst/>
          </a:prstGeom>
        </p:spPr>
        <p:txBody>
          <a:bodyPr anchor="t"/>
          <a:lstStyle>
            <a:lvl1pPr algn="l">
              <a:defRPr sz="2200">
                <a:latin typeface="Times New Roman"/>
                <a:ea typeface="Times New Roman"/>
                <a:cs typeface="Times New Roman"/>
                <a:sym typeface="Times New Roman"/>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9"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30"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31" name="Title Text"/>
          <p:cNvSpPr txBox="1">
            <a:spLocks noGrp="1"/>
          </p:cNvSpPr>
          <p:nvPr>
            <p:ph type="title"/>
          </p:nvPr>
        </p:nvSpPr>
        <p:spPr>
          <a:xfrm>
            <a:off x="0" y="0"/>
            <a:ext cx="9144000" cy="997527"/>
          </a:xfrm>
          <a:prstGeom prst="rect">
            <a:avLst/>
          </a:prstGeom>
        </p:spPr>
        <p:txBody>
          <a:bodyPr/>
          <a:lstStyle>
            <a:lvl1pPr>
              <a:defRPr sz="3200" cap="none"/>
            </a:lvl1pPr>
          </a:lstStyle>
          <a:p>
            <a:r>
              <a:t>Title Text</a:t>
            </a:r>
          </a:p>
        </p:txBody>
      </p:sp>
      <p:sp>
        <p:nvSpPr>
          <p:cNvPr id="32" name="Body Level One…"/>
          <p:cNvSpPr txBox="1">
            <a:spLocks noGrp="1"/>
          </p:cNvSpPr>
          <p:nvPr>
            <p:ph type="body" idx="1"/>
          </p:nvPr>
        </p:nvSpPr>
        <p:spPr>
          <a:xfrm>
            <a:off x="304800" y="1473200"/>
            <a:ext cx="8534401" cy="43942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sp>
        <p:nvSpPr>
          <p:cNvPr id="40" name="Title Text"/>
          <p:cNvSpPr txBox="1">
            <a:spLocks noGrp="1"/>
          </p:cNvSpPr>
          <p:nvPr>
            <p:ph type="title"/>
          </p:nvPr>
        </p:nvSpPr>
        <p:spPr>
          <a:xfrm>
            <a:off x="0" y="0"/>
            <a:ext cx="9144000" cy="997527"/>
          </a:xfrm>
          <a:prstGeom prst="rect">
            <a:avLst/>
          </a:prstGeom>
        </p:spPr>
        <p:txBody>
          <a:bodyPr/>
          <a:lstStyle>
            <a:lvl1pPr>
              <a:defRPr sz="3200" cap="none"/>
            </a:lvl1pPr>
          </a:lstStyle>
          <a:p>
            <a:r>
              <a:t>Title Text</a:t>
            </a:r>
          </a:p>
        </p:txBody>
      </p:sp>
      <p:sp>
        <p:nvSpPr>
          <p:cNvPr id="41" name="Body Level One…"/>
          <p:cNvSpPr txBox="1">
            <a:spLocks noGrp="1"/>
          </p:cNvSpPr>
          <p:nvPr>
            <p:ph type="body" idx="1"/>
          </p:nvPr>
        </p:nvSpPr>
        <p:spPr>
          <a:xfrm>
            <a:off x="304800" y="1473200"/>
            <a:ext cx="8534401" cy="43942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9" name="Title Text"/>
          <p:cNvSpPr txBox="1">
            <a:spLocks noGrp="1"/>
          </p:cNvSpPr>
          <p:nvPr>
            <p:ph type="title"/>
          </p:nvPr>
        </p:nvSpPr>
        <p:spPr>
          <a:prstGeom prst="rect">
            <a:avLst/>
          </a:prstGeom>
        </p:spPr>
        <p:txBody>
          <a:bodyPr/>
          <a:lstStyle/>
          <a:p>
            <a:r>
              <a:t>Title Text</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7"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58"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59" name="Title Text"/>
          <p:cNvSpPr txBox="1">
            <a:spLocks noGrp="1"/>
          </p:cNvSpPr>
          <p:nvPr>
            <p:ph type="title"/>
          </p:nvPr>
        </p:nvSpPr>
        <p:spPr>
          <a:xfrm>
            <a:off x="0" y="0"/>
            <a:ext cx="9144000" cy="997527"/>
          </a:xfrm>
          <a:prstGeom prst="rect">
            <a:avLst/>
          </a:prstGeom>
        </p:spPr>
        <p:txBody>
          <a:bodyPr/>
          <a:lstStyle>
            <a:lvl1pPr>
              <a:defRPr sz="3200" cap="none"/>
            </a:lvl1pPr>
          </a:lstStyle>
          <a:p>
            <a:r>
              <a:t>Title Text</a:t>
            </a:r>
          </a:p>
        </p:txBody>
      </p:sp>
      <p:sp>
        <p:nvSpPr>
          <p:cNvPr id="60" name="Body Level One…"/>
          <p:cNvSpPr txBox="1">
            <a:spLocks noGrp="1"/>
          </p:cNvSpPr>
          <p:nvPr>
            <p:ph type="body" sz="half" idx="1"/>
          </p:nvPr>
        </p:nvSpPr>
        <p:spPr>
          <a:xfrm>
            <a:off x="304800" y="1524000"/>
            <a:ext cx="4111625"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pic>
        <p:nvPicPr>
          <p:cNvPr id="61"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62"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70"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71"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72" name="Title Text"/>
          <p:cNvSpPr txBox="1">
            <a:spLocks noGrp="1"/>
          </p:cNvSpPr>
          <p:nvPr>
            <p:ph type="title"/>
          </p:nvPr>
        </p:nvSpPr>
        <p:spPr>
          <a:xfrm>
            <a:off x="0" y="0"/>
            <a:ext cx="9144000" cy="990600"/>
          </a:xfrm>
          <a:prstGeom prst="rect">
            <a:avLst/>
          </a:prstGeom>
        </p:spPr>
        <p:txBody>
          <a:bodyPr/>
          <a:lstStyle>
            <a:lvl1pPr>
              <a:defRPr sz="3200" cap="none"/>
            </a:lvl1pPr>
          </a:lstStyle>
          <a:p>
            <a:r>
              <a:t>Title Text</a:t>
            </a:r>
          </a:p>
        </p:txBody>
      </p:sp>
      <p:sp>
        <p:nvSpPr>
          <p:cNvPr id="73" name="Body Level One…"/>
          <p:cNvSpPr txBox="1">
            <a:spLocks noGrp="1"/>
          </p:cNvSpPr>
          <p:nvPr>
            <p:ph type="body" sz="quarter" idx="1"/>
          </p:nvPr>
        </p:nvSpPr>
        <p:spPr>
          <a:xfrm>
            <a:off x="457200" y="1417637"/>
            <a:ext cx="4040188" cy="639763"/>
          </a:xfrm>
          <a:prstGeom prst="rect">
            <a:avLst/>
          </a:prstGeom>
        </p:spPr>
        <p:txBody>
          <a:bodyPr anchor="b">
            <a:normAutofit/>
          </a:bodyPr>
          <a:lstStyle>
            <a:lvl1pPr marL="0" indent="0" algn="ctr">
              <a:buClrTx/>
              <a:buSzTx/>
              <a:buNone/>
              <a:defRPr b="1">
                <a:effectLst>
                  <a:outerShdw blurRad="38100" dist="38100" dir="2700000" rotWithShape="0">
                    <a:srgbClr val="000000">
                      <a:alpha val="43137"/>
                    </a:srgbClr>
                  </a:outerShdw>
                </a:effectLst>
              </a:defRPr>
            </a:lvl1pPr>
            <a:lvl2pPr marL="0" indent="457200" algn="ctr">
              <a:buClrTx/>
              <a:buSzTx/>
              <a:buNone/>
              <a:defRPr b="1">
                <a:effectLst>
                  <a:outerShdw blurRad="38100" dist="38100" dir="2700000" rotWithShape="0">
                    <a:srgbClr val="000000">
                      <a:alpha val="43137"/>
                    </a:srgbClr>
                  </a:outerShdw>
                </a:effectLst>
              </a:defRPr>
            </a:lvl2pPr>
            <a:lvl3pPr marL="0" indent="914400" algn="ctr">
              <a:buClrTx/>
              <a:buSzTx/>
              <a:buNone/>
              <a:defRPr b="1">
                <a:effectLst>
                  <a:outerShdw blurRad="38100" dist="38100" dir="2700000" rotWithShape="0">
                    <a:srgbClr val="000000">
                      <a:alpha val="43137"/>
                    </a:srgbClr>
                  </a:outerShdw>
                </a:effectLst>
              </a:defRPr>
            </a:lvl3pPr>
            <a:lvl4pPr marL="0" indent="1371600" algn="ctr">
              <a:buClrTx/>
              <a:buSzTx/>
              <a:buNone/>
              <a:defRPr b="1">
                <a:effectLst>
                  <a:outerShdw blurRad="38100" dist="38100" dir="2700000" rotWithShape="0">
                    <a:srgbClr val="000000">
                      <a:alpha val="43137"/>
                    </a:srgbClr>
                  </a:outerShdw>
                </a:effectLst>
              </a:defRPr>
            </a:lvl4pPr>
            <a:lvl5pPr marL="0" indent="1828800" algn="ctr">
              <a:buClrTx/>
              <a:buSzTx/>
              <a:buNone/>
              <a:defRPr b="1">
                <a:effectLst>
                  <a:outerShdw blurRad="38100" dist="38100" dir="2700000" rotWithShape="0">
                    <a:srgbClr val="000000">
                      <a:alpha val="43137"/>
                    </a:srgbClr>
                  </a:outerShdw>
                </a:effectLst>
              </a:defRPr>
            </a:lvl5pPr>
          </a:lstStyle>
          <a:p>
            <a:r>
              <a:t>Body Level One</a:t>
            </a:r>
          </a:p>
          <a:p>
            <a:pPr lvl="1"/>
            <a:r>
              <a:t>Body Level Two</a:t>
            </a:r>
          </a:p>
          <a:p>
            <a:pPr lvl="2"/>
            <a:r>
              <a:t>Body Level Three</a:t>
            </a:r>
          </a:p>
          <a:p>
            <a:pPr lvl="3"/>
            <a:r>
              <a:t>Body Level Four</a:t>
            </a:r>
          </a:p>
          <a:p>
            <a:pPr lvl="4"/>
            <a:r>
              <a:t>Body Level Five</a:t>
            </a:r>
          </a:p>
        </p:txBody>
      </p:sp>
      <p:sp>
        <p:nvSpPr>
          <p:cNvPr id="74" name="Text Placeholder 4"/>
          <p:cNvSpPr>
            <a:spLocks noGrp="1"/>
          </p:cNvSpPr>
          <p:nvPr>
            <p:ph type="body" sz="quarter" idx="21"/>
          </p:nvPr>
        </p:nvSpPr>
        <p:spPr>
          <a:xfrm>
            <a:off x="4648200" y="1417637"/>
            <a:ext cx="4041775" cy="639763"/>
          </a:xfrm>
          <a:prstGeom prst="rect">
            <a:avLst/>
          </a:prstGeom>
        </p:spPr>
        <p:txBody>
          <a:bodyPr anchor="b">
            <a:normAutofit/>
          </a:bodyPr>
          <a:lstStyle/>
          <a:p>
            <a:pPr marL="0" indent="0">
              <a:buClrTx/>
              <a:buSzTx/>
              <a:buNone/>
              <a:defRPr b="1"/>
            </a:pPr>
            <a:endParaRPr/>
          </a:p>
        </p:txBody>
      </p:sp>
      <p:pic>
        <p:nvPicPr>
          <p:cNvPr id="75"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76"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84"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85"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86" name="Title Text"/>
          <p:cNvSpPr txBox="1">
            <a:spLocks noGrp="1"/>
          </p:cNvSpPr>
          <p:nvPr>
            <p:ph type="title"/>
          </p:nvPr>
        </p:nvSpPr>
        <p:spPr>
          <a:xfrm>
            <a:off x="0" y="0"/>
            <a:ext cx="9144000" cy="997527"/>
          </a:xfrm>
          <a:prstGeom prst="rect">
            <a:avLst/>
          </a:prstGeom>
        </p:spPr>
        <p:txBody>
          <a:bodyPr/>
          <a:lstStyle>
            <a:lvl1pPr>
              <a:defRPr sz="3200" cap="none"/>
            </a:lvl1pPr>
          </a:lstStyle>
          <a:p>
            <a:r>
              <a:t>Title Text</a:t>
            </a:r>
          </a:p>
        </p:txBody>
      </p:sp>
      <p:pic>
        <p:nvPicPr>
          <p:cNvPr id="87"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88"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6"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97"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pic>
        <p:nvPicPr>
          <p:cNvPr id="98"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99"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07"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108"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109" name="Title Text"/>
          <p:cNvSpPr txBox="1">
            <a:spLocks noGrp="1"/>
          </p:cNvSpPr>
          <p:nvPr>
            <p:ph type="title"/>
          </p:nvPr>
        </p:nvSpPr>
        <p:spPr>
          <a:xfrm>
            <a:off x="457200" y="0"/>
            <a:ext cx="3008314" cy="990600"/>
          </a:xfrm>
          <a:prstGeom prst="rect">
            <a:avLst/>
          </a:prstGeom>
        </p:spPr>
        <p:txBody>
          <a:bodyPr/>
          <a:lstStyle>
            <a:lvl1pPr>
              <a:defRPr sz="2000" cap="none"/>
            </a:lvl1pPr>
          </a:lstStyle>
          <a:p>
            <a:r>
              <a:t>Title Text</a:t>
            </a:r>
          </a:p>
        </p:txBody>
      </p:sp>
      <p:sp>
        <p:nvSpPr>
          <p:cNvPr id="110" name="Body Level One…"/>
          <p:cNvSpPr txBox="1">
            <a:spLocks noGrp="1"/>
          </p:cNvSpPr>
          <p:nvPr>
            <p:ph type="body" idx="1"/>
          </p:nvPr>
        </p:nvSpPr>
        <p:spPr>
          <a:xfrm>
            <a:off x="3575050" y="273050"/>
            <a:ext cx="5111750" cy="5853113"/>
          </a:xfrm>
          <a:prstGeom prst="rect">
            <a:avLst/>
          </a:prstGeom>
        </p:spPr>
        <p:txBody>
          <a:bodyPr>
            <a:normAutofit/>
          </a:bodyPr>
          <a:lstStyle>
            <a:lvl1pPr>
              <a:defRPr sz="3200"/>
            </a:lvl1pPr>
            <a:lvl2pPr marL="847271" indent="-390071">
              <a:defRPr sz="3200"/>
            </a:lvl2pPr>
            <a:lvl3pPr marL="1108075" indent="-311150">
              <a:defRPr sz="3200"/>
            </a:lvl3pPr>
            <a:lvl4pPr marL="1540192" indent="-449580">
              <a:defRPr sz="3200"/>
            </a:lvl4pPr>
            <a:lvl5pPr marL="1917700" indent="-546100">
              <a:defRPr sz="3200"/>
            </a:lvl5pPr>
          </a:lstStyle>
          <a:p>
            <a:r>
              <a:t>Body Level One</a:t>
            </a:r>
          </a:p>
          <a:p>
            <a:pPr lvl="1"/>
            <a:r>
              <a:t>Body Level Two</a:t>
            </a:r>
          </a:p>
          <a:p>
            <a:pPr lvl="2"/>
            <a:r>
              <a:t>Body Level Three</a:t>
            </a:r>
          </a:p>
          <a:p>
            <a:pPr lvl="3"/>
            <a:r>
              <a:t>Body Level Four</a:t>
            </a:r>
          </a:p>
          <a:p>
            <a:pPr lvl="4"/>
            <a:r>
              <a:t>Body Level Five</a:t>
            </a:r>
          </a:p>
        </p:txBody>
      </p:sp>
      <p:sp>
        <p:nvSpPr>
          <p:cNvPr id="111" name="Text Placeholder 3"/>
          <p:cNvSpPr>
            <a:spLocks noGrp="1"/>
          </p:cNvSpPr>
          <p:nvPr>
            <p:ph type="body" sz="half" idx="21"/>
          </p:nvPr>
        </p:nvSpPr>
        <p:spPr>
          <a:xfrm>
            <a:off x="457199" y="1143000"/>
            <a:ext cx="3008315" cy="4983163"/>
          </a:xfrm>
          <a:prstGeom prst="rect">
            <a:avLst/>
          </a:prstGeom>
        </p:spPr>
        <p:txBody>
          <a:bodyPr>
            <a:normAutofit/>
          </a:bodyPr>
          <a:lstStyle/>
          <a:p>
            <a:pPr marL="0" indent="0">
              <a:buClrTx/>
              <a:buSzTx/>
              <a:buNone/>
              <a:defRPr sz="1400"/>
            </a:pPr>
            <a:endParaRPr/>
          </a:p>
        </p:txBody>
      </p:sp>
      <p:pic>
        <p:nvPicPr>
          <p:cNvPr id="112" name="Picture 8" descr="Picture 8"/>
          <p:cNvPicPr>
            <a:picLocks noChangeAspect="1"/>
          </p:cNvPicPr>
          <p:nvPr/>
        </p:nvPicPr>
        <p:blipFill>
          <a:blip r:embed="rId2"/>
          <a:stretch>
            <a:fillRect/>
          </a:stretch>
        </p:blipFill>
        <p:spPr>
          <a:xfrm>
            <a:off x="1028700" y="6307137"/>
            <a:ext cx="396875" cy="455613"/>
          </a:xfrm>
          <a:prstGeom prst="rect">
            <a:avLst/>
          </a:prstGeom>
          <a:ln w="12700">
            <a:miter lim="400000"/>
          </a:ln>
        </p:spPr>
      </p:pic>
      <p:pic>
        <p:nvPicPr>
          <p:cNvPr id="113" name="Picture 1" descr="Picture 1"/>
          <p:cNvPicPr>
            <a:picLocks noChangeAspect="1"/>
          </p:cNvPicPr>
          <p:nvPr/>
        </p:nvPicPr>
        <p:blipFill>
          <a:blip r:embed="rId3"/>
          <a:stretch>
            <a:fillRect/>
          </a:stretch>
        </p:blipFill>
        <p:spPr>
          <a:xfrm>
            <a:off x="123825" y="6348412"/>
            <a:ext cx="790575" cy="342901"/>
          </a:xfrm>
          <a:prstGeom prst="rect">
            <a:avLst/>
          </a:prstGeom>
          <a:ln w="12700">
            <a:miter lim="400000"/>
          </a:ln>
        </p:spPr>
      </p:pic>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rgbClr val="000000"/>
            </a:gs>
            <a:gs pos="55000">
              <a:srgbClr val="002060"/>
            </a:gs>
            <a:gs pos="75000">
              <a:srgbClr val="000000"/>
            </a:gs>
          </a:gsLst>
          <a:lin ang="18900000" scaled="0"/>
        </a:gradFill>
        <a:effectLst/>
      </p:bgPr>
    </p:bg>
    <p:spTree>
      <p:nvGrpSpPr>
        <p:cNvPr id="1" name=""/>
        <p:cNvGrpSpPr/>
        <p:nvPr/>
      </p:nvGrpSpPr>
      <p:grpSpPr>
        <a:xfrm>
          <a:off x="0" y="0"/>
          <a:ext cx="0" cy="0"/>
          <a:chOff x="0" y="0"/>
          <a:chExt cx="0" cy="0"/>
        </a:xfrm>
      </p:grpSpPr>
      <p:sp>
        <p:nvSpPr>
          <p:cNvPr id="2" name="Rectangle 7"/>
          <p:cNvSpPr/>
          <p:nvPr/>
        </p:nvSpPr>
        <p:spPr>
          <a:xfrm>
            <a:off x="0" y="0"/>
            <a:ext cx="9144000" cy="997527"/>
          </a:xfrm>
          <a:prstGeom prst="rect">
            <a:avLst/>
          </a:prstGeom>
          <a:gradFill>
            <a:gsLst>
              <a:gs pos="0">
                <a:srgbClr val="3D4B6B"/>
              </a:gs>
              <a:gs pos="50000">
                <a:srgbClr val="586C9B"/>
              </a:gs>
              <a:gs pos="100000">
                <a:srgbClr val="6982B9"/>
              </a:gs>
            </a:gsLst>
            <a:lin ang="5400000"/>
          </a:gradFill>
          <a:ln w="12700">
            <a:miter lim="400000"/>
          </a:ln>
          <a:effectLst>
            <a:outerShdw blurRad="38100" dist="23000" dir="5400000" rotWithShape="0">
              <a:srgbClr val="000000">
                <a:alpha val="35000"/>
              </a:srgbClr>
            </a:outerShdw>
          </a:effectLst>
        </p:spPr>
        <p:txBody>
          <a:bodyPr lIns="45719" rIns="45719" anchor="ctr"/>
          <a:lstStyle/>
          <a:p>
            <a:pPr>
              <a:spcBef>
                <a:spcPts val="600"/>
              </a:spcBef>
              <a:defRPr b="1">
                <a:solidFill>
                  <a:srgbClr val="FFFFFF"/>
                </a:solidFill>
              </a:defRPr>
            </a:pPr>
            <a:endParaRPr/>
          </a:p>
        </p:txBody>
      </p:sp>
      <p:sp>
        <p:nvSpPr>
          <p:cNvPr id="3" name="Line 4"/>
          <p:cNvSpPr/>
          <p:nvPr/>
        </p:nvSpPr>
        <p:spPr>
          <a:xfrm>
            <a:off x="0" y="1003300"/>
            <a:ext cx="9144001" cy="0"/>
          </a:xfrm>
          <a:prstGeom prst="line">
            <a:avLst/>
          </a:prstGeom>
          <a:ln w="38100">
            <a:solidFill>
              <a:srgbClr val="FF6600"/>
            </a:solidFill>
          </a:ln>
        </p:spPr>
        <p:txBody>
          <a:bodyPr lIns="45719" rIns="45719" anchor="ctr"/>
          <a:lstStyle/>
          <a:p>
            <a:pPr>
              <a:defRPr>
                <a:solidFill>
                  <a:srgbClr val="FFFFFF"/>
                </a:solidFill>
              </a:defRPr>
            </a:pPr>
            <a:endParaRPr/>
          </a:p>
        </p:txBody>
      </p:sp>
      <p:sp>
        <p:nvSpPr>
          <p:cNvPr id="4" name="Title Text"/>
          <p:cNvSpPr txBox="1">
            <a:spLocks noGrp="1"/>
          </p:cNvSpPr>
          <p:nvPr>
            <p:ph type="title"/>
          </p:nvPr>
        </p:nvSpPr>
        <p:spPr>
          <a:xfrm>
            <a:off x="685800" y="2895600"/>
            <a:ext cx="7772400" cy="1362075"/>
          </a:xfrm>
          <a:prstGeom prst="rect">
            <a:avLst/>
          </a:prstGeom>
          <a:ln w="12700">
            <a:miter lim="400000"/>
          </a:ln>
          <a:effectLst>
            <a:outerShdw dist="28398" dir="3806097"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pic>
        <p:nvPicPr>
          <p:cNvPr id="5" name="Picture 8" descr="Picture 8"/>
          <p:cNvPicPr>
            <a:picLocks noChangeAspect="1"/>
          </p:cNvPicPr>
          <p:nvPr/>
        </p:nvPicPr>
        <p:blipFill>
          <a:blip r:embed="rId21"/>
          <a:stretch>
            <a:fillRect/>
          </a:stretch>
        </p:blipFill>
        <p:spPr>
          <a:xfrm>
            <a:off x="1028700" y="6307137"/>
            <a:ext cx="396875" cy="455613"/>
          </a:xfrm>
          <a:prstGeom prst="rect">
            <a:avLst/>
          </a:prstGeom>
          <a:ln w="12700">
            <a:miter lim="400000"/>
          </a:ln>
        </p:spPr>
      </p:pic>
      <p:pic>
        <p:nvPicPr>
          <p:cNvPr id="6" name="Picture 1" descr="Picture 1"/>
          <p:cNvPicPr>
            <a:picLocks noChangeAspect="1"/>
          </p:cNvPicPr>
          <p:nvPr/>
        </p:nvPicPr>
        <p:blipFill>
          <a:blip r:embed="rId22"/>
          <a:stretch>
            <a:fillRect/>
          </a:stretch>
        </p:blipFill>
        <p:spPr>
          <a:xfrm>
            <a:off x="123825" y="6348412"/>
            <a:ext cx="790575" cy="342901"/>
          </a:xfrm>
          <a:prstGeom prst="rect">
            <a:avLst/>
          </a:prstGeom>
          <a:ln w="12700">
            <a:miter lim="400000"/>
          </a:ln>
        </p:spPr>
      </p:pic>
      <p:sp>
        <p:nvSpPr>
          <p:cNvPr id="7"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8"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ransition spd="med"/>
  <p:txStyles>
    <p:titleStyle>
      <a:lvl1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1pPr>
      <a:lvl2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2pPr>
      <a:lvl3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3pPr>
      <a:lvl4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4pPr>
      <a:lvl5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5pPr>
      <a:lvl6pPr marL="0" marR="0" indent="4572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6pPr>
      <a:lvl7pPr marL="0" marR="0" indent="9144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7pPr>
      <a:lvl8pPr marL="0" marR="0" indent="13716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8pPr>
      <a:lvl9pPr marL="0" marR="0" indent="18288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9pPr>
    </p:titleStyle>
    <p:bodyStyle>
      <a:lvl1pPr marL="233363" marR="0" indent="-233363"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1pPr>
      <a:lvl2pPr marL="866775" marR="0" indent="-409575"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2pPr>
      <a:lvl3pPr marL="1108075" marR="0" indent="-311150"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3pPr>
      <a:lvl4pPr marL="1465262" marR="0" indent="-374650"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4pPr>
      <a:lvl5pPr marL="1826684" marR="0" indent="-455083"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5pPr>
      <a:lvl6pPr marL="4705350" marR="0" indent="-304800"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6pPr>
      <a:lvl7pPr marL="5162550" marR="0" indent="-304800"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7pPr>
      <a:lvl8pPr marL="5619750" marR="0" indent="-304800"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8pPr>
      <a:lvl9pPr marL="6076950" marR="0" indent="-304800" algn="l" defTabSz="914400" rtl="0" latinLnBrk="0">
        <a:lnSpc>
          <a:spcPct val="80000"/>
        </a:lnSpc>
        <a:spcBef>
          <a:spcPts val="2400"/>
        </a:spcBef>
        <a:spcAft>
          <a:spcPts val="0"/>
        </a:spcAft>
        <a:buClr>
          <a:srgbClr val="FF9900"/>
        </a:buClr>
        <a:buSzPct val="100000"/>
        <a:buFontTx/>
        <a:buChar char="»"/>
        <a:tabLst/>
        <a:defRPr sz="2400" b="0" i="0" u="none" strike="noStrike" cap="none" spc="0" baseline="0">
          <a:solidFill>
            <a:srgbClr val="FFFFFF"/>
          </a:solidFill>
          <a:effectLst>
            <a:outerShdw blurRad="38100" dist="38100" dir="2700000" rotWithShape="0">
              <a:srgbClr val="000000"/>
            </a:outerShdw>
          </a:effectLst>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Title 1"/>
          <p:cNvSpPr txBox="1">
            <a:spLocks noGrp="1"/>
          </p:cNvSpPr>
          <p:nvPr>
            <p:ph type="title"/>
          </p:nvPr>
        </p:nvSpPr>
        <p:spPr>
          <a:xfrm>
            <a:off x="685800" y="1752600"/>
            <a:ext cx="7772400" cy="1362075"/>
          </a:xfrm>
          <a:prstGeom prst="rect">
            <a:avLst/>
          </a:prstGeom>
        </p:spPr>
        <p:txBody>
          <a:bodyPr>
            <a:normAutofit fontScale="90000"/>
          </a:bodyPr>
          <a:lstStyle/>
          <a:p>
            <a:pPr defTabSz="740663">
              <a:defRPr sz="3240" u="sng" cap="none">
                <a:effectLst>
                  <a:outerShdw blurRad="30861" dist="30861" dir="2700000" rotWithShape="0">
                    <a:srgbClr val="000000">
                      <a:alpha val="43137"/>
                    </a:srgbClr>
                  </a:outerShdw>
                </a:effectLst>
              </a:defRPr>
            </a:pPr>
            <a:r>
              <a:rPr lang="en-US" dirty="0"/>
              <a:t>PERFUSE Clinical Trial Course</a:t>
            </a:r>
            <a:br>
              <a:rPr lang="en-US" dirty="0"/>
            </a:br>
            <a:br>
              <a:rPr lang="en-US" dirty="0"/>
            </a:br>
            <a:r>
              <a:rPr lang="en-US" u="none" dirty="0"/>
              <a:t>Running a Clinical Trial – Part I</a:t>
            </a:r>
            <a:br>
              <a:rPr lang="en-US" u="none" dirty="0"/>
            </a:br>
            <a:r>
              <a:rPr lang="en-US" sz="3100" u="none" dirty="0"/>
              <a:t>Study Set-up</a:t>
            </a:r>
            <a:endParaRPr lang="en-US" u="none" dirty="0"/>
          </a:p>
        </p:txBody>
      </p:sp>
      <p:sp>
        <p:nvSpPr>
          <p:cNvPr id="251" name="TextBox 2"/>
          <p:cNvSpPr txBox="1"/>
          <p:nvPr/>
        </p:nvSpPr>
        <p:spPr>
          <a:xfrm>
            <a:off x="551108" y="4441786"/>
            <a:ext cx="8041783" cy="1015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gn="ctr">
              <a:defRPr sz="2800">
                <a:solidFill>
                  <a:srgbClr val="FFFFFF"/>
                </a:solidFill>
                <a:effectLst>
                  <a:outerShdw blurRad="38100" dist="38100" dir="2700000" rotWithShape="0">
                    <a:srgbClr val="000000">
                      <a:alpha val="43137"/>
                    </a:srgbClr>
                  </a:outerShdw>
                </a:effectLst>
              </a:defRPr>
            </a:pPr>
            <a:r>
              <a:rPr lang="en-US" sz="2000" dirty="0"/>
              <a:t>Maria Ok, CCRA</a:t>
            </a:r>
          </a:p>
          <a:p>
            <a:pPr algn="ctr">
              <a:defRPr sz="2800">
                <a:solidFill>
                  <a:srgbClr val="FFFFFF"/>
                </a:solidFill>
                <a:effectLst>
                  <a:outerShdw blurRad="38100" dist="38100" dir="2700000" rotWithShape="0">
                    <a:srgbClr val="000000">
                      <a:alpha val="43137"/>
                    </a:srgbClr>
                  </a:outerShdw>
                </a:effectLst>
              </a:defRPr>
            </a:pPr>
            <a:r>
              <a:rPr lang="en-US" sz="2000" dirty="0"/>
              <a:t>Clinical Research Manager I, </a:t>
            </a:r>
            <a:r>
              <a:rPr sz="2000" dirty="0"/>
              <a:t>Site Management</a:t>
            </a:r>
          </a:p>
          <a:p>
            <a:pPr algn="ctr">
              <a:defRPr sz="2800">
                <a:solidFill>
                  <a:srgbClr val="FFFFFF"/>
                </a:solidFill>
                <a:effectLst>
                  <a:outerShdw blurRad="38100" dist="38100" dir="2700000" rotWithShape="0">
                    <a:srgbClr val="000000">
                      <a:alpha val="43137"/>
                    </a:srgbClr>
                  </a:outerShdw>
                </a:effectLst>
              </a:defRPr>
            </a:pPr>
            <a:r>
              <a:rPr sz="2000" dirty="0"/>
              <a:t>Baim Institute for Clinical Research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5328-3A72-4AE2-8B8C-BB1070669897}"/>
              </a:ext>
            </a:extLst>
          </p:cNvPr>
          <p:cNvSpPr>
            <a:spLocks noGrp="1"/>
          </p:cNvSpPr>
          <p:nvPr>
            <p:ph type="title"/>
          </p:nvPr>
        </p:nvSpPr>
        <p:spPr/>
        <p:txBody>
          <a:bodyPr/>
          <a:lstStyle/>
          <a:p>
            <a:r>
              <a:rPr lang="en-US" dirty="0"/>
              <a:t>Membership and Standard Operating Procedures</a:t>
            </a:r>
          </a:p>
        </p:txBody>
      </p:sp>
      <p:sp>
        <p:nvSpPr>
          <p:cNvPr id="3" name="Text Placeholder 2">
            <a:extLst>
              <a:ext uri="{FF2B5EF4-FFF2-40B4-BE49-F238E27FC236}">
                <a16:creationId xmlns:a16="http://schemas.microsoft.com/office/drawing/2014/main" id="{EA4034CC-011D-4EB1-9754-A0B09F45AFF9}"/>
              </a:ext>
            </a:extLst>
          </p:cNvPr>
          <p:cNvSpPr>
            <a:spLocks noGrp="1"/>
          </p:cNvSpPr>
          <p:nvPr>
            <p:ph type="body" idx="1"/>
          </p:nvPr>
        </p:nvSpPr>
        <p:spPr>
          <a:xfrm>
            <a:off x="304799" y="1142999"/>
            <a:ext cx="8534401" cy="5359401"/>
          </a:xfrm>
        </p:spPr>
        <p:txBody>
          <a:bodyPr>
            <a:normAutofit fontScale="77500" lnSpcReduction="20000"/>
          </a:bodyPr>
          <a:lstStyle/>
          <a:p>
            <a:pPr>
              <a:lnSpc>
                <a:spcPct val="120000"/>
              </a:lnSpc>
              <a:spcBef>
                <a:spcPts val="0"/>
              </a:spcBef>
            </a:pPr>
            <a:r>
              <a:rPr lang="en-US" dirty="0">
                <a:solidFill>
                  <a:schemeClr val="bg1"/>
                </a:solidFill>
                <a:effectLst/>
              </a:rPr>
              <a:t>Membership</a:t>
            </a:r>
          </a:p>
          <a:p>
            <a:pPr lvl="1">
              <a:lnSpc>
                <a:spcPct val="120000"/>
              </a:lnSpc>
              <a:spcBef>
                <a:spcPts val="0"/>
              </a:spcBef>
            </a:pPr>
            <a:r>
              <a:rPr lang="en-US" dirty="0">
                <a:solidFill>
                  <a:schemeClr val="bg1"/>
                </a:solidFill>
                <a:effectLst/>
              </a:rPr>
              <a:t>An </a:t>
            </a:r>
            <a:r>
              <a:rPr lang="en-US" b="1" dirty="0">
                <a:solidFill>
                  <a:schemeClr val="bg1"/>
                </a:solidFill>
                <a:effectLst/>
              </a:rPr>
              <a:t>IRB</a:t>
            </a:r>
            <a:r>
              <a:rPr lang="en-US" dirty="0">
                <a:solidFill>
                  <a:schemeClr val="bg1"/>
                </a:solidFill>
                <a:effectLst/>
              </a:rPr>
              <a:t> consists of at least five members of varying backgrounds.</a:t>
            </a:r>
          </a:p>
          <a:p>
            <a:pPr lvl="1">
              <a:lnSpc>
                <a:spcPct val="120000"/>
              </a:lnSpc>
              <a:spcBef>
                <a:spcPts val="0"/>
              </a:spcBef>
            </a:pPr>
            <a:r>
              <a:rPr lang="en-US" b="1" dirty="0">
                <a:solidFill>
                  <a:schemeClr val="bg1"/>
                </a:solidFill>
                <a:effectLst/>
              </a:rPr>
              <a:t>IRB</a:t>
            </a:r>
            <a:r>
              <a:rPr lang="en-US" dirty="0">
                <a:solidFill>
                  <a:schemeClr val="bg1"/>
                </a:solidFill>
                <a:effectLst/>
              </a:rPr>
              <a:t> members should have the professional experience to provide appropriate scientific and ethical review. </a:t>
            </a:r>
          </a:p>
          <a:p>
            <a:pPr lvl="1">
              <a:lnSpc>
                <a:spcPct val="120000"/>
              </a:lnSpc>
              <a:spcBef>
                <a:spcPts val="0"/>
              </a:spcBef>
            </a:pPr>
            <a:r>
              <a:rPr lang="en-US" dirty="0">
                <a:solidFill>
                  <a:schemeClr val="bg1"/>
                </a:solidFill>
                <a:effectLst/>
              </a:rPr>
              <a:t>An </a:t>
            </a:r>
            <a:r>
              <a:rPr lang="en-US" b="1" dirty="0">
                <a:solidFill>
                  <a:schemeClr val="bg1"/>
                </a:solidFill>
                <a:effectLst/>
              </a:rPr>
              <a:t>IRB</a:t>
            </a:r>
            <a:r>
              <a:rPr lang="en-US" dirty="0">
                <a:solidFill>
                  <a:schemeClr val="bg1"/>
                </a:solidFill>
                <a:effectLst/>
              </a:rPr>
              <a:t> must have at least one scientist member and at least one member whose primary concerns are nonscientific.</a:t>
            </a:r>
          </a:p>
          <a:p>
            <a:pPr lvl="1">
              <a:lnSpc>
                <a:spcPct val="120000"/>
              </a:lnSpc>
              <a:spcBef>
                <a:spcPts val="0"/>
              </a:spcBef>
            </a:pPr>
            <a:endParaRPr lang="en-US" dirty="0">
              <a:solidFill>
                <a:schemeClr val="bg1"/>
              </a:solidFill>
              <a:effectLst/>
            </a:endParaRPr>
          </a:p>
          <a:p>
            <a:pPr>
              <a:lnSpc>
                <a:spcPct val="120000"/>
              </a:lnSpc>
              <a:spcBef>
                <a:spcPts val="0"/>
              </a:spcBef>
            </a:pPr>
            <a:r>
              <a:rPr lang="en-US" dirty="0">
                <a:solidFill>
                  <a:schemeClr val="bg1"/>
                </a:solidFill>
                <a:effectLst/>
              </a:rPr>
              <a:t>Conflict of Interest</a:t>
            </a:r>
          </a:p>
          <a:p>
            <a:pPr lvl="1">
              <a:lnSpc>
                <a:spcPct val="120000"/>
              </a:lnSpc>
              <a:spcBef>
                <a:spcPts val="0"/>
              </a:spcBef>
            </a:pPr>
            <a:r>
              <a:rPr lang="en-US" dirty="0">
                <a:solidFill>
                  <a:schemeClr val="bg1"/>
                </a:solidFill>
                <a:effectLst/>
              </a:rPr>
              <a:t>No IRB member may participate in the initial or continuing review of any study with which they have a conflicting interest.</a:t>
            </a:r>
          </a:p>
          <a:p>
            <a:pPr lvl="1">
              <a:lnSpc>
                <a:spcPct val="120000"/>
              </a:lnSpc>
              <a:spcBef>
                <a:spcPts val="0"/>
              </a:spcBef>
            </a:pPr>
            <a:r>
              <a:rPr lang="en-US" dirty="0">
                <a:solidFill>
                  <a:schemeClr val="bg1"/>
                </a:solidFill>
                <a:effectLst/>
              </a:rPr>
              <a:t>An investigator or study coordinator may sit on an IRB, but he or she may participate neither in the discussion leading to the vote nor in the voting for his or her own research.</a:t>
            </a:r>
          </a:p>
          <a:p>
            <a:pPr marL="457200" lvl="1" indent="0">
              <a:lnSpc>
                <a:spcPct val="120000"/>
              </a:lnSpc>
              <a:spcBef>
                <a:spcPts val="0"/>
              </a:spcBef>
              <a:buNone/>
            </a:pPr>
            <a:endParaRPr lang="en-US" dirty="0">
              <a:solidFill>
                <a:schemeClr val="bg1"/>
              </a:solidFill>
              <a:effectLst/>
            </a:endParaRPr>
          </a:p>
          <a:p>
            <a:pPr>
              <a:lnSpc>
                <a:spcPct val="120000"/>
              </a:lnSpc>
              <a:spcBef>
                <a:spcPts val="0"/>
              </a:spcBef>
            </a:pPr>
            <a:r>
              <a:rPr lang="en-US" dirty="0">
                <a:solidFill>
                  <a:schemeClr val="bg1"/>
                </a:solidFill>
                <a:effectLst/>
              </a:rPr>
              <a:t>Standard Operating Procedures (SOPs)</a:t>
            </a:r>
          </a:p>
          <a:p>
            <a:pPr lvl="1">
              <a:lnSpc>
                <a:spcPct val="120000"/>
              </a:lnSpc>
              <a:spcBef>
                <a:spcPts val="0"/>
              </a:spcBef>
            </a:pPr>
            <a:r>
              <a:rPr lang="en-US" dirty="0">
                <a:solidFill>
                  <a:schemeClr val="bg1"/>
                </a:solidFill>
                <a:effectLst/>
              </a:rPr>
              <a:t>An </a:t>
            </a:r>
            <a:r>
              <a:rPr lang="en-US" b="1" dirty="0">
                <a:solidFill>
                  <a:schemeClr val="bg1"/>
                </a:solidFill>
                <a:effectLst/>
              </a:rPr>
              <a:t>IRB</a:t>
            </a:r>
            <a:r>
              <a:rPr lang="en-US" dirty="0">
                <a:solidFill>
                  <a:schemeClr val="bg1"/>
                </a:solidFill>
                <a:effectLst/>
              </a:rPr>
              <a:t> is required to have and follow appropriate written procedures </a:t>
            </a:r>
          </a:p>
          <a:p>
            <a:pPr lvl="1">
              <a:lnSpc>
                <a:spcPct val="120000"/>
              </a:lnSpc>
              <a:spcBef>
                <a:spcPts val="0"/>
              </a:spcBef>
            </a:pPr>
            <a:r>
              <a:rPr lang="en-US" dirty="0">
                <a:solidFill>
                  <a:schemeClr val="bg1"/>
                </a:solidFill>
                <a:effectLst/>
              </a:rPr>
              <a:t>An </a:t>
            </a:r>
            <a:r>
              <a:rPr lang="en-US" b="1" dirty="0">
                <a:solidFill>
                  <a:schemeClr val="bg1"/>
                </a:solidFill>
                <a:effectLst/>
              </a:rPr>
              <a:t>IRB</a:t>
            </a:r>
            <a:r>
              <a:rPr lang="en-US" dirty="0">
                <a:solidFill>
                  <a:schemeClr val="bg1"/>
                </a:solidFill>
                <a:effectLst/>
              </a:rPr>
              <a:t> must document decisions and retain the documentation</a:t>
            </a:r>
          </a:p>
          <a:p>
            <a:pPr lvl="1">
              <a:lnSpc>
                <a:spcPct val="120000"/>
              </a:lnSpc>
              <a:spcBef>
                <a:spcPts val="0"/>
              </a:spcBef>
            </a:pPr>
            <a:endParaRPr lang="en-US" dirty="0">
              <a:solidFill>
                <a:schemeClr val="bg1"/>
              </a:solidFill>
              <a:effectLst/>
            </a:endParaRPr>
          </a:p>
          <a:p>
            <a:pPr lvl="1">
              <a:lnSpc>
                <a:spcPct val="120000"/>
              </a:lnSpc>
              <a:spcBef>
                <a:spcPts val="0"/>
              </a:spcBef>
            </a:pPr>
            <a:endParaRPr lang="en-US" dirty="0">
              <a:solidFill>
                <a:schemeClr val="bg1"/>
              </a:solidFill>
              <a:effectLst/>
            </a:endParaRPr>
          </a:p>
        </p:txBody>
      </p:sp>
    </p:spTree>
    <p:extLst>
      <p:ext uri="{BB962C8B-B14F-4D97-AF65-F5344CB8AC3E}">
        <p14:creationId xmlns:p14="http://schemas.microsoft.com/office/powerpoint/2010/main" val="122573111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ontent Placeholder 2"/>
          <p:cNvSpPr txBox="1">
            <a:spLocks noGrp="1"/>
          </p:cNvSpPr>
          <p:nvPr>
            <p:ph type="body" idx="1"/>
          </p:nvPr>
        </p:nvSpPr>
        <p:spPr>
          <a:xfrm>
            <a:off x="275166" y="1214965"/>
            <a:ext cx="8593668" cy="5075768"/>
          </a:xfrm>
          <a:prstGeom prst="rect">
            <a:avLst/>
          </a:prstGeom>
        </p:spPr>
        <p:txBody>
          <a:bodyPr>
            <a:normAutofit/>
          </a:bodyPr>
          <a:lstStyle/>
          <a:p>
            <a:pPr>
              <a:lnSpc>
                <a:spcPct val="120000"/>
              </a:lnSpc>
              <a:spcBef>
                <a:spcPts val="0"/>
              </a:spcBef>
              <a:spcAft>
                <a:spcPts val="1200"/>
              </a:spcAft>
            </a:pPr>
            <a:r>
              <a:rPr lang="en-US" dirty="0"/>
              <a:t>The </a:t>
            </a:r>
            <a:r>
              <a:rPr lang="en-US" b="1" dirty="0"/>
              <a:t>IRB</a:t>
            </a:r>
            <a:r>
              <a:rPr lang="en-US" dirty="0"/>
              <a:t> may approve a study, request modifications or additional information in order to approve or disapprove the research.</a:t>
            </a:r>
          </a:p>
          <a:p>
            <a:pPr>
              <a:lnSpc>
                <a:spcPct val="120000"/>
              </a:lnSpc>
              <a:spcBef>
                <a:spcPts val="0"/>
              </a:spcBef>
              <a:spcAft>
                <a:spcPts val="1200"/>
              </a:spcAft>
            </a:pPr>
            <a:r>
              <a:rPr lang="en-US" dirty="0"/>
              <a:t>Expedited review may not be used for the initial review of a project, except instances published in the Federal Register (minimal risk).  </a:t>
            </a:r>
          </a:p>
        </p:txBody>
      </p:sp>
      <p:sp>
        <p:nvSpPr>
          <p:cNvPr id="4" name="Title 1">
            <a:extLst>
              <a:ext uri="{FF2B5EF4-FFF2-40B4-BE49-F238E27FC236}">
                <a16:creationId xmlns:a16="http://schemas.microsoft.com/office/drawing/2014/main" id="{9DD60FC4-A388-4F3E-9C3A-A323172C2208}"/>
              </a:ext>
            </a:extLst>
          </p:cNvPr>
          <p:cNvSpPr txBox="1">
            <a:spLocks/>
          </p:cNvSpPr>
          <p:nvPr/>
        </p:nvSpPr>
        <p:spPr>
          <a:xfrm>
            <a:off x="152399" y="152400"/>
            <a:ext cx="9144001" cy="997527"/>
          </a:xfrm>
          <a:prstGeom prst="rect">
            <a:avLst/>
          </a:prstGeom>
          <a:ln w="12700">
            <a:miter lim="400000"/>
          </a:ln>
          <a:effectLst>
            <a:outerShdw dist="28398" dir="3806097"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0" marR="0" indent="0" algn="ctr" defTabSz="914400" rtl="0" latinLnBrk="0">
              <a:lnSpc>
                <a:spcPct val="85000"/>
              </a:lnSpc>
              <a:spcBef>
                <a:spcPts val="0"/>
              </a:spcBef>
              <a:spcAft>
                <a:spcPts val="0"/>
              </a:spcAft>
              <a:buClrTx/>
              <a:buSzTx/>
              <a:buFontTx/>
              <a:buNone/>
              <a:tabLst/>
              <a:defRPr sz="3200" b="1" i="0" u="none" strike="noStrike" cap="none"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1pPr>
            <a:lvl2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2pPr>
            <a:lvl3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3pPr>
            <a:lvl4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4pPr>
            <a:lvl5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5pPr>
            <a:lvl6pPr marL="0" marR="0" indent="4572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6pPr>
            <a:lvl7pPr marL="0" marR="0" indent="9144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7pPr>
            <a:lvl8pPr marL="0" marR="0" indent="13716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8pPr>
            <a:lvl9pPr marL="0" marR="0" indent="18288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9pPr>
          </a:lstStyle>
          <a:p>
            <a:pPr hangingPunct="1"/>
            <a:r>
              <a:rPr lang="en-US" dirty="0"/>
              <a:t>IRB Initial Review Process</a:t>
            </a:r>
          </a:p>
        </p:txBody>
      </p:sp>
    </p:spTree>
    <p:extLst>
      <p:ext uri="{BB962C8B-B14F-4D97-AF65-F5344CB8AC3E}">
        <p14:creationId xmlns:p14="http://schemas.microsoft.com/office/powerpoint/2010/main" val="402232980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Title 1"/>
          <p:cNvSpPr txBox="1">
            <a:spLocks noGrp="1"/>
          </p:cNvSpPr>
          <p:nvPr>
            <p:ph type="title"/>
          </p:nvPr>
        </p:nvSpPr>
        <p:spPr>
          <a:xfrm>
            <a:off x="-1" y="0"/>
            <a:ext cx="9144001" cy="997527"/>
          </a:xfrm>
          <a:prstGeom prst="rect">
            <a:avLst/>
          </a:prstGeom>
        </p:spPr>
        <p:txBody>
          <a:bodyPr/>
          <a:lstStyle/>
          <a:p>
            <a:r>
              <a:rPr lang="en-US" dirty="0"/>
              <a:t>IRB Initial Review Process</a:t>
            </a:r>
            <a:endParaRPr dirty="0"/>
          </a:p>
        </p:txBody>
      </p:sp>
      <p:sp>
        <p:nvSpPr>
          <p:cNvPr id="259" name="Content Placeholder 2"/>
          <p:cNvSpPr txBox="1">
            <a:spLocks noGrp="1"/>
          </p:cNvSpPr>
          <p:nvPr>
            <p:ph type="body" idx="1"/>
          </p:nvPr>
        </p:nvSpPr>
        <p:spPr>
          <a:xfrm>
            <a:off x="351366" y="997527"/>
            <a:ext cx="8593668" cy="5606472"/>
          </a:xfrm>
          <a:prstGeom prst="rect">
            <a:avLst/>
          </a:prstGeom>
        </p:spPr>
        <p:txBody>
          <a:bodyPr>
            <a:noAutofit/>
          </a:bodyPr>
          <a:lstStyle/>
          <a:p>
            <a:pPr marL="627063" lvl="2" indent="0">
              <a:lnSpc>
                <a:spcPct val="120000"/>
              </a:lnSpc>
              <a:spcBef>
                <a:spcPts val="0"/>
              </a:spcBef>
              <a:buNone/>
            </a:pPr>
            <a:endParaRPr lang="en-US" sz="1600" b="0" i="0" dirty="0">
              <a:solidFill>
                <a:schemeClr val="bg1"/>
              </a:solidFill>
              <a:effectLst/>
            </a:endParaRPr>
          </a:p>
          <a:p>
            <a:pPr marL="186690" indent="-186690" defTabSz="731520">
              <a:lnSpc>
                <a:spcPct val="100000"/>
              </a:lnSpc>
              <a:spcBef>
                <a:spcPts val="0"/>
              </a:spcBef>
              <a:defRPr sz="1920">
                <a:effectLst>
                  <a:outerShdw blurRad="30480" dist="30480" dir="2700000" rotWithShape="0">
                    <a:srgbClr val="000000"/>
                  </a:outerShdw>
                </a:effectLst>
              </a:defRPr>
            </a:pPr>
            <a:r>
              <a:rPr lang="en-US" sz="1800" dirty="0">
                <a:solidFill>
                  <a:schemeClr val="bg1"/>
                </a:solidFill>
              </a:rPr>
              <a:t>Documents submitted to IRB for review minimally include:</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Investigator qualifications (i.e. CV, documenting education, training and experience)</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Study protocol(s)/amendment(s) and supporting documents</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Study title</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Purpose of the study, including expected benefits</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Sponsor</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Results from previous related studies</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Eligibility criteria</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Study design, including discussion of the appropriateness of the research methods</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Description and schedule of procedures</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Management and reporting of adverse events</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Payments to subjects for participation </a:t>
            </a:r>
          </a:p>
          <a:p>
            <a:pPr marL="1061402" lvl="2"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Compensation for injuries to research subjects </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Investigational product information (Investigator Brochure or Instructions for Use)</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Informed Consent Form, containing appropriate elements</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Subject recruitment materials and advertisements</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Form 1572 or Investigator Agreement (not always required by IRB)</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Grant proposal (federally funded trials only)</a:t>
            </a:r>
          </a:p>
          <a:p>
            <a:pPr marL="820102" lvl="1" indent="-186690" defTabSz="731520">
              <a:lnSpc>
                <a:spcPct val="100000"/>
              </a:lnSpc>
              <a:spcBef>
                <a:spcPts val="0"/>
              </a:spcBef>
              <a:defRPr sz="1920">
                <a:effectLst>
                  <a:outerShdw blurRad="30480" dist="30480" dir="2700000" rotWithShape="0">
                    <a:srgbClr val="000000"/>
                  </a:outerShdw>
                </a:effectLst>
              </a:defRPr>
            </a:pPr>
            <a:r>
              <a:rPr lang="en-US" sz="1600" dirty="0">
                <a:solidFill>
                  <a:schemeClr val="bg1"/>
                </a:solidFill>
              </a:rPr>
              <a:t>Other IRB specific forms or materials (i.e. application form)</a:t>
            </a:r>
          </a:p>
        </p:txBody>
      </p:sp>
    </p:spTree>
    <p:extLst>
      <p:ext uri="{BB962C8B-B14F-4D97-AF65-F5344CB8AC3E}">
        <p14:creationId xmlns:p14="http://schemas.microsoft.com/office/powerpoint/2010/main" val="59499251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BB7B2E-3AA7-4E08-B009-E9809880635A}"/>
              </a:ext>
            </a:extLst>
          </p:cNvPr>
          <p:cNvSpPr>
            <a:spLocks noGrp="1"/>
          </p:cNvSpPr>
          <p:nvPr>
            <p:ph type="body" idx="1"/>
          </p:nvPr>
        </p:nvSpPr>
        <p:spPr/>
        <p:txBody>
          <a:bodyPr>
            <a:normAutofit fontScale="77500" lnSpcReduction="20000"/>
          </a:bodyPr>
          <a:lstStyle/>
          <a:p>
            <a:pPr>
              <a:lnSpc>
                <a:spcPct val="120000"/>
              </a:lnSpc>
              <a:spcBef>
                <a:spcPts val="0"/>
              </a:spcBef>
              <a:spcAft>
                <a:spcPts val="1200"/>
              </a:spcAft>
            </a:pPr>
            <a:r>
              <a:rPr lang="en-US" dirty="0"/>
              <a:t>An </a:t>
            </a:r>
            <a:r>
              <a:rPr lang="en-US" b="1" dirty="0"/>
              <a:t>IRB</a:t>
            </a:r>
            <a:r>
              <a:rPr lang="en-US" dirty="0"/>
              <a:t>, must prepare and maintain adequate documentation of </a:t>
            </a:r>
            <a:r>
              <a:rPr lang="en-US" b="1" dirty="0"/>
              <a:t>IRB</a:t>
            </a:r>
            <a:r>
              <a:rPr lang="en-US" dirty="0"/>
              <a:t> activities, including minutes in sufficient detail to show:</a:t>
            </a:r>
          </a:p>
          <a:p>
            <a:pPr lvl="1">
              <a:lnSpc>
                <a:spcPct val="120000"/>
              </a:lnSpc>
              <a:spcBef>
                <a:spcPts val="0"/>
              </a:spcBef>
              <a:spcAft>
                <a:spcPts val="600"/>
              </a:spcAft>
              <a:buFont typeface="+mj-lt"/>
              <a:buAutoNum type="arabicPeriod"/>
            </a:pPr>
            <a:r>
              <a:rPr lang="en-US" dirty="0"/>
              <a:t>Attendance at the meetings;</a:t>
            </a:r>
          </a:p>
          <a:p>
            <a:pPr lvl="1">
              <a:lnSpc>
                <a:spcPct val="120000"/>
              </a:lnSpc>
              <a:spcBef>
                <a:spcPts val="0"/>
              </a:spcBef>
              <a:spcAft>
                <a:spcPts val="600"/>
              </a:spcAft>
              <a:buFont typeface="+mj-lt"/>
              <a:buAutoNum type="arabicPeriod"/>
            </a:pPr>
            <a:r>
              <a:rPr lang="en-US" dirty="0"/>
              <a:t>Actions taken by the IRB;</a:t>
            </a:r>
          </a:p>
          <a:p>
            <a:pPr lvl="1">
              <a:lnSpc>
                <a:spcPct val="120000"/>
              </a:lnSpc>
              <a:spcBef>
                <a:spcPts val="0"/>
              </a:spcBef>
              <a:spcAft>
                <a:spcPts val="600"/>
              </a:spcAft>
              <a:buFont typeface="+mj-lt"/>
              <a:buAutoNum type="arabicPeriod"/>
            </a:pPr>
            <a:r>
              <a:rPr lang="en-US" dirty="0"/>
              <a:t>The vote on these actions, including the number of members voting for, against, and abstaining;</a:t>
            </a:r>
          </a:p>
          <a:p>
            <a:pPr lvl="1">
              <a:lnSpc>
                <a:spcPct val="120000"/>
              </a:lnSpc>
              <a:spcBef>
                <a:spcPts val="0"/>
              </a:spcBef>
              <a:spcAft>
                <a:spcPts val="600"/>
              </a:spcAft>
              <a:buFont typeface="+mj-lt"/>
              <a:buAutoNum type="arabicPeriod"/>
            </a:pPr>
            <a:r>
              <a:rPr lang="en-US" dirty="0"/>
              <a:t>The basis for requiring changes in or disapproving research; and</a:t>
            </a:r>
          </a:p>
          <a:p>
            <a:pPr lvl="1">
              <a:lnSpc>
                <a:spcPct val="120000"/>
              </a:lnSpc>
              <a:spcBef>
                <a:spcPts val="0"/>
              </a:spcBef>
              <a:spcAft>
                <a:spcPts val="1200"/>
              </a:spcAft>
              <a:buFont typeface="+mj-lt"/>
              <a:buAutoNum type="arabicPeriod"/>
            </a:pPr>
            <a:r>
              <a:rPr lang="en-US" dirty="0"/>
              <a:t>A written summary of the discussion of controverted issues and their resolution.</a:t>
            </a:r>
          </a:p>
          <a:p>
            <a:pPr>
              <a:lnSpc>
                <a:spcPct val="120000"/>
              </a:lnSpc>
              <a:spcBef>
                <a:spcPts val="0"/>
              </a:spcBef>
              <a:spcAft>
                <a:spcPts val="1200"/>
              </a:spcAft>
            </a:pPr>
            <a:r>
              <a:rPr lang="en-US" b="1" dirty="0"/>
              <a:t>IRB</a:t>
            </a:r>
            <a:r>
              <a:rPr lang="en-US" dirty="0"/>
              <a:t> approval of the study and the consent form must be obtained </a:t>
            </a:r>
            <a:r>
              <a:rPr lang="en-US" b="1" u="sng" dirty="0"/>
              <a:t>prior to </a:t>
            </a:r>
            <a:r>
              <a:rPr lang="en-US" dirty="0"/>
              <a:t>subject enrollment</a:t>
            </a:r>
          </a:p>
          <a:p>
            <a:pPr>
              <a:lnSpc>
                <a:spcPct val="120000"/>
              </a:lnSpc>
              <a:spcBef>
                <a:spcPts val="0"/>
              </a:spcBef>
              <a:spcAft>
                <a:spcPts val="1200"/>
              </a:spcAft>
            </a:pPr>
            <a:r>
              <a:rPr lang="en-US" dirty="0"/>
              <a:t>The </a:t>
            </a:r>
            <a:r>
              <a:rPr lang="en-US" b="1" dirty="0"/>
              <a:t>IRB</a:t>
            </a:r>
            <a:r>
              <a:rPr lang="en-US" dirty="0"/>
              <a:t> must notify the investigator of their decision in writing.  </a:t>
            </a:r>
          </a:p>
        </p:txBody>
      </p:sp>
      <p:sp>
        <p:nvSpPr>
          <p:cNvPr id="4" name="Title 1">
            <a:extLst>
              <a:ext uri="{FF2B5EF4-FFF2-40B4-BE49-F238E27FC236}">
                <a16:creationId xmlns:a16="http://schemas.microsoft.com/office/drawing/2014/main" id="{EFF7BF8B-EDA4-4927-AFA2-1F0DD41DF2D8}"/>
              </a:ext>
            </a:extLst>
          </p:cNvPr>
          <p:cNvSpPr txBox="1">
            <a:spLocks noGrp="1"/>
          </p:cNvSpPr>
          <p:nvPr>
            <p:ph type="title"/>
          </p:nvPr>
        </p:nvSpPr>
        <p:spPr>
          <a:xfrm>
            <a:off x="0" y="0"/>
            <a:ext cx="9144000" cy="996950"/>
          </a:xfrm>
          <a:prstGeom prst="rect">
            <a:avLst/>
          </a:prstGeom>
          <a:ln w="12700">
            <a:miter lim="400000"/>
          </a:ln>
          <a:effectLst>
            <a:outerShdw dist="28398" dir="3806097"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0" marR="0" indent="0" algn="ctr" defTabSz="914400" rtl="0" latinLnBrk="0">
              <a:lnSpc>
                <a:spcPct val="85000"/>
              </a:lnSpc>
              <a:spcBef>
                <a:spcPts val="0"/>
              </a:spcBef>
              <a:spcAft>
                <a:spcPts val="0"/>
              </a:spcAft>
              <a:buClrTx/>
              <a:buSzTx/>
              <a:buFontTx/>
              <a:buNone/>
              <a:tabLst/>
              <a:defRPr sz="3200" b="1" i="0" u="none" strike="noStrike" cap="none"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1pPr>
            <a:lvl2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2pPr>
            <a:lvl3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3pPr>
            <a:lvl4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4pPr>
            <a:lvl5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5pPr>
            <a:lvl6pPr marL="0" marR="0" indent="4572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6pPr>
            <a:lvl7pPr marL="0" marR="0" indent="9144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7pPr>
            <a:lvl8pPr marL="0" marR="0" indent="13716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8pPr>
            <a:lvl9pPr marL="0" marR="0" indent="18288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9pPr>
          </a:lstStyle>
          <a:p>
            <a:pPr hangingPunct="1"/>
            <a:r>
              <a:rPr lang="en-US" dirty="0"/>
              <a:t>IRB Initial Review Process</a:t>
            </a:r>
          </a:p>
        </p:txBody>
      </p:sp>
    </p:spTree>
    <p:extLst>
      <p:ext uri="{BB962C8B-B14F-4D97-AF65-F5344CB8AC3E}">
        <p14:creationId xmlns:p14="http://schemas.microsoft.com/office/powerpoint/2010/main" val="308375890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4034CC-011D-4EB1-9754-A0B09F45AFF9}"/>
              </a:ext>
            </a:extLst>
          </p:cNvPr>
          <p:cNvSpPr>
            <a:spLocks noGrp="1"/>
          </p:cNvSpPr>
          <p:nvPr>
            <p:ph type="body" idx="1"/>
          </p:nvPr>
        </p:nvSpPr>
        <p:spPr>
          <a:xfrm>
            <a:off x="304800" y="1236133"/>
            <a:ext cx="8534401" cy="4631267"/>
          </a:xfrm>
        </p:spPr>
        <p:txBody>
          <a:bodyPr>
            <a:noAutofit/>
          </a:bodyPr>
          <a:lstStyle/>
          <a:p>
            <a:pPr>
              <a:lnSpc>
                <a:spcPct val="100000"/>
              </a:lnSpc>
              <a:spcBef>
                <a:spcPts val="600"/>
              </a:spcBef>
              <a:spcAft>
                <a:spcPts val="600"/>
              </a:spcAft>
            </a:pPr>
            <a:r>
              <a:rPr lang="en-US" sz="2000" dirty="0"/>
              <a:t>The </a:t>
            </a:r>
            <a:r>
              <a:rPr lang="en-US" sz="2000" b="1" dirty="0"/>
              <a:t>IRB</a:t>
            </a:r>
            <a:r>
              <a:rPr lang="en-US" sz="2000" dirty="0"/>
              <a:t> performs periodic review of research through study closure to ensure the ongoing protection of the rights and welfare of humans participating in the research.</a:t>
            </a:r>
          </a:p>
          <a:p>
            <a:pPr lvl="1">
              <a:lnSpc>
                <a:spcPct val="100000"/>
              </a:lnSpc>
              <a:spcBef>
                <a:spcPts val="600"/>
              </a:spcBef>
              <a:spcAft>
                <a:spcPts val="600"/>
              </a:spcAft>
            </a:pPr>
            <a:r>
              <a:rPr lang="en-US" sz="1800" dirty="0"/>
              <a:t>The investigator must submit periodic reports to the IRB detailing the progress of the study.  </a:t>
            </a:r>
          </a:p>
          <a:p>
            <a:pPr lvl="1">
              <a:lnSpc>
                <a:spcPct val="100000"/>
              </a:lnSpc>
              <a:spcBef>
                <a:spcPts val="600"/>
              </a:spcBef>
              <a:spcAft>
                <a:spcPts val="600"/>
              </a:spcAft>
            </a:pPr>
            <a:r>
              <a:rPr lang="en-US" sz="1800" dirty="0"/>
              <a:t>The </a:t>
            </a:r>
            <a:r>
              <a:rPr lang="en-US" sz="1800" b="1" dirty="0"/>
              <a:t>IRB</a:t>
            </a:r>
            <a:r>
              <a:rPr lang="en-US" sz="1800" dirty="0"/>
              <a:t> must conduct review reviews of research at least annually (may be more frequent depending on degree of risk)</a:t>
            </a:r>
          </a:p>
          <a:p>
            <a:pPr lvl="1">
              <a:lnSpc>
                <a:spcPct val="100000"/>
              </a:lnSpc>
              <a:spcBef>
                <a:spcPts val="0"/>
              </a:spcBef>
            </a:pPr>
            <a:endParaRPr lang="en-US" sz="1800" dirty="0"/>
          </a:p>
          <a:p>
            <a:pPr lvl="2">
              <a:lnSpc>
                <a:spcPct val="100000"/>
              </a:lnSpc>
              <a:spcBef>
                <a:spcPts val="0"/>
              </a:spcBef>
            </a:pPr>
            <a:r>
              <a:rPr lang="en-US" sz="1600" dirty="0"/>
              <a:t>Determine whether risk-to-benefit remains acceptable</a:t>
            </a:r>
          </a:p>
          <a:p>
            <a:pPr lvl="2">
              <a:lnSpc>
                <a:spcPct val="100000"/>
              </a:lnSpc>
              <a:spcBef>
                <a:spcPts val="0"/>
              </a:spcBef>
            </a:pPr>
            <a:r>
              <a:rPr lang="en-US" sz="1600" dirty="0"/>
              <a:t>Ensure informed consent still appropriate</a:t>
            </a:r>
          </a:p>
          <a:p>
            <a:pPr lvl="2">
              <a:lnSpc>
                <a:spcPct val="100000"/>
              </a:lnSpc>
              <a:spcBef>
                <a:spcPts val="0"/>
              </a:spcBef>
            </a:pPr>
            <a:r>
              <a:rPr lang="en-US" sz="1600" dirty="0"/>
              <a:t>Review any additional ethical considerations</a:t>
            </a:r>
          </a:p>
          <a:p>
            <a:pPr lvl="2">
              <a:lnSpc>
                <a:spcPct val="100000"/>
              </a:lnSpc>
              <a:spcBef>
                <a:spcPts val="0"/>
              </a:spcBef>
            </a:pPr>
            <a:r>
              <a:rPr lang="en-US" sz="1600" dirty="0"/>
              <a:t>Review any logistic considerations pertaining to subject recruitment</a:t>
            </a:r>
          </a:p>
          <a:p>
            <a:pPr lvl="2">
              <a:lnSpc>
                <a:spcPct val="100000"/>
              </a:lnSpc>
              <a:spcBef>
                <a:spcPts val="0"/>
              </a:spcBef>
            </a:pPr>
            <a:endParaRPr lang="en-US" sz="1600" dirty="0"/>
          </a:p>
          <a:p>
            <a:pPr lvl="1">
              <a:lnSpc>
                <a:spcPct val="100000"/>
              </a:lnSpc>
              <a:spcBef>
                <a:spcPts val="0"/>
              </a:spcBef>
            </a:pPr>
            <a:r>
              <a:rPr lang="en-US" sz="1800" dirty="0"/>
              <a:t>The </a:t>
            </a:r>
            <a:r>
              <a:rPr lang="en-US" sz="1800" b="1" dirty="0"/>
              <a:t>IRB</a:t>
            </a:r>
            <a:r>
              <a:rPr lang="en-US" sz="1800" dirty="0"/>
              <a:t> must notify the investigator of their decision in writing regarding continuation of the study.  </a:t>
            </a:r>
          </a:p>
          <a:p>
            <a:pPr lvl="1">
              <a:lnSpc>
                <a:spcPct val="100000"/>
              </a:lnSpc>
              <a:spcBef>
                <a:spcPts val="0"/>
              </a:spcBef>
            </a:pPr>
            <a:endParaRPr lang="en-US" sz="1800" dirty="0"/>
          </a:p>
          <a:p>
            <a:pPr lvl="1">
              <a:lnSpc>
                <a:spcPct val="100000"/>
              </a:lnSpc>
              <a:spcBef>
                <a:spcPts val="0"/>
              </a:spcBef>
            </a:pPr>
            <a:endParaRPr lang="en-US" sz="1600" dirty="0"/>
          </a:p>
          <a:p>
            <a:pPr lvl="1"/>
            <a:endParaRPr lang="en-US" sz="1600" dirty="0"/>
          </a:p>
          <a:p>
            <a:pPr marL="796925" lvl="2" indent="0">
              <a:buNone/>
            </a:pPr>
            <a:endParaRPr lang="en-US" sz="1600" dirty="0"/>
          </a:p>
        </p:txBody>
      </p:sp>
      <p:sp>
        <p:nvSpPr>
          <p:cNvPr id="4" name="Title 1">
            <a:extLst>
              <a:ext uri="{FF2B5EF4-FFF2-40B4-BE49-F238E27FC236}">
                <a16:creationId xmlns:a16="http://schemas.microsoft.com/office/drawing/2014/main" id="{D65C7AFE-536F-410C-9D8E-80D21B23A1D9}"/>
              </a:ext>
            </a:extLst>
          </p:cNvPr>
          <p:cNvSpPr txBox="1">
            <a:spLocks/>
          </p:cNvSpPr>
          <p:nvPr/>
        </p:nvSpPr>
        <p:spPr>
          <a:xfrm>
            <a:off x="152399" y="152400"/>
            <a:ext cx="9144001" cy="997527"/>
          </a:xfrm>
          <a:prstGeom prst="rect">
            <a:avLst/>
          </a:prstGeom>
          <a:ln w="12700">
            <a:miter lim="400000"/>
          </a:ln>
          <a:effectLst>
            <a:outerShdw dist="28398" dir="3806097"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0" marR="0" indent="0" algn="ctr" defTabSz="914400" rtl="0" latinLnBrk="0">
              <a:lnSpc>
                <a:spcPct val="85000"/>
              </a:lnSpc>
              <a:spcBef>
                <a:spcPts val="0"/>
              </a:spcBef>
              <a:spcAft>
                <a:spcPts val="0"/>
              </a:spcAft>
              <a:buClrTx/>
              <a:buSzTx/>
              <a:buFontTx/>
              <a:buNone/>
              <a:tabLst/>
              <a:defRPr sz="3200" b="1" i="0" u="none" strike="noStrike" cap="none"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1pPr>
            <a:lvl2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2pPr>
            <a:lvl3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3pPr>
            <a:lvl4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4pPr>
            <a:lvl5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5pPr>
            <a:lvl6pPr marL="0" marR="0" indent="4572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6pPr>
            <a:lvl7pPr marL="0" marR="0" indent="9144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7pPr>
            <a:lvl8pPr marL="0" marR="0" indent="13716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8pPr>
            <a:lvl9pPr marL="0" marR="0" indent="18288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9pPr>
          </a:lstStyle>
          <a:p>
            <a:pPr hangingPunct="1"/>
            <a:r>
              <a:rPr lang="en-US" dirty="0"/>
              <a:t>IRB Continuing Review Process</a:t>
            </a:r>
          </a:p>
        </p:txBody>
      </p:sp>
    </p:spTree>
    <p:extLst>
      <p:ext uri="{BB962C8B-B14F-4D97-AF65-F5344CB8AC3E}">
        <p14:creationId xmlns:p14="http://schemas.microsoft.com/office/powerpoint/2010/main" val="296956699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4034CC-011D-4EB1-9754-A0B09F45AFF9}"/>
              </a:ext>
            </a:extLst>
          </p:cNvPr>
          <p:cNvSpPr>
            <a:spLocks noGrp="1"/>
          </p:cNvSpPr>
          <p:nvPr>
            <p:ph type="body" idx="1"/>
          </p:nvPr>
        </p:nvSpPr>
        <p:spPr>
          <a:xfrm>
            <a:off x="304800" y="1236133"/>
            <a:ext cx="8534401" cy="5029200"/>
          </a:xfrm>
        </p:spPr>
        <p:txBody>
          <a:bodyPr>
            <a:noAutofit/>
          </a:bodyPr>
          <a:lstStyle/>
          <a:p>
            <a:pPr>
              <a:lnSpc>
                <a:spcPct val="100000"/>
              </a:lnSpc>
              <a:spcBef>
                <a:spcPts val="600"/>
              </a:spcBef>
              <a:spcAft>
                <a:spcPts val="600"/>
              </a:spcAft>
            </a:pPr>
            <a:r>
              <a:rPr lang="en-US" sz="2000" dirty="0"/>
              <a:t>Protocol changes and new information</a:t>
            </a:r>
          </a:p>
          <a:p>
            <a:pPr marL="576263" lvl="1" indent="-241300">
              <a:lnSpc>
                <a:spcPct val="100000"/>
              </a:lnSpc>
              <a:spcBef>
                <a:spcPts val="600"/>
              </a:spcBef>
              <a:spcAft>
                <a:spcPts val="600"/>
              </a:spcAft>
            </a:pPr>
            <a:r>
              <a:rPr lang="en-US" sz="1800" dirty="0"/>
              <a:t>The investigator submits any protocol changes or amendments to the </a:t>
            </a:r>
            <a:r>
              <a:rPr lang="en-US" sz="1800" b="1" dirty="0"/>
              <a:t>IRB</a:t>
            </a:r>
            <a:r>
              <a:rPr lang="en-US" sz="1800" dirty="0"/>
              <a:t>. </a:t>
            </a:r>
          </a:p>
          <a:p>
            <a:pPr marL="576263" lvl="1" indent="-241300">
              <a:lnSpc>
                <a:spcPct val="100000"/>
              </a:lnSpc>
              <a:spcBef>
                <a:spcPts val="600"/>
              </a:spcBef>
              <a:spcAft>
                <a:spcPts val="600"/>
              </a:spcAft>
            </a:pPr>
            <a:r>
              <a:rPr lang="en-US" sz="1800" dirty="0"/>
              <a:t>The investigator must report “immediately reportable” adverse events (death, unexpected adverse events), or unanticipated problems that involve risk to subjects to the </a:t>
            </a:r>
            <a:r>
              <a:rPr lang="en-US" sz="1800" b="1" dirty="0"/>
              <a:t>IRB</a:t>
            </a:r>
            <a:r>
              <a:rPr lang="en-US" sz="1800" dirty="0"/>
              <a:t>. </a:t>
            </a:r>
          </a:p>
          <a:p>
            <a:pPr marL="576263" lvl="1" indent="-241300">
              <a:lnSpc>
                <a:spcPct val="100000"/>
              </a:lnSpc>
              <a:spcBef>
                <a:spcPts val="600"/>
              </a:spcBef>
              <a:spcAft>
                <a:spcPts val="600"/>
              </a:spcAft>
            </a:pPr>
            <a:r>
              <a:rPr lang="en-US" sz="1800" dirty="0"/>
              <a:t>The </a:t>
            </a:r>
            <a:r>
              <a:rPr lang="en-US" sz="1800" b="1" dirty="0"/>
              <a:t>IRB’s</a:t>
            </a:r>
            <a:r>
              <a:rPr lang="en-US" sz="1800" dirty="0"/>
              <a:t> SOPs define “reportable” events and the associated timelines for reporting.</a:t>
            </a:r>
          </a:p>
          <a:p>
            <a:pPr>
              <a:lnSpc>
                <a:spcPct val="100000"/>
              </a:lnSpc>
              <a:spcBef>
                <a:spcPts val="600"/>
              </a:spcBef>
              <a:spcAft>
                <a:spcPts val="600"/>
              </a:spcAft>
            </a:pPr>
            <a:r>
              <a:rPr lang="en-US" sz="2000" dirty="0"/>
              <a:t>The </a:t>
            </a:r>
            <a:r>
              <a:rPr lang="en-US" sz="2000" b="1" dirty="0"/>
              <a:t>IRB</a:t>
            </a:r>
            <a:r>
              <a:rPr lang="en-US" sz="2000" dirty="0"/>
              <a:t> must approve any change that would increase risk to subjects </a:t>
            </a:r>
            <a:r>
              <a:rPr lang="en-US" sz="2000" b="1" u="sng" dirty="0"/>
              <a:t>prior to </a:t>
            </a:r>
            <a:r>
              <a:rPr lang="en-US" sz="2000" dirty="0"/>
              <a:t>implementation, except when the change is necessary to eliminate an immediate hazard to subjects’ safety and well-being (IRB to be notified immediately following the event). </a:t>
            </a:r>
          </a:p>
          <a:p>
            <a:pPr>
              <a:lnSpc>
                <a:spcPct val="100000"/>
              </a:lnSpc>
              <a:spcBef>
                <a:spcPts val="600"/>
              </a:spcBef>
              <a:spcAft>
                <a:spcPts val="600"/>
              </a:spcAft>
            </a:pPr>
            <a:r>
              <a:rPr lang="en-US" sz="2000" dirty="0"/>
              <a:t>The </a:t>
            </a:r>
            <a:r>
              <a:rPr lang="en-US" sz="2000" b="1" dirty="0"/>
              <a:t>IRB</a:t>
            </a:r>
            <a:r>
              <a:rPr lang="en-US" sz="2000" dirty="0"/>
              <a:t> may require change to informed consent</a:t>
            </a:r>
          </a:p>
          <a:p>
            <a:pPr>
              <a:lnSpc>
                <a:spcPct val="120000"/>
              </a:lnSpc>
              <a:spcBef>
                <a:spcPts val="0"/>
              </a:spcBef>
            </a:pPr>
            <a:endParaRPr lang="en-US" sz="2000" dirty="0"/>
          </a:p>
          <a:p>
            <a:pPr lvl="1">
              <a:lnSpc>
                <a:spcPct val="120000"/>
              </a:lnSpc>
              <a:spcBef>
                <a:spcPts val="0"/>
              </a:spcBef>
            </a:pPr>
            <a:endParaRPr lang="en-US" sz="1800" dirty="0"/>
          </a:p>
          <a:p>
            <a:pPr marL="796925" lvl="2" indent="0">
              <a:buNone/>
            </a:pPr>
            <a:endParaRPr lang="en-US" sz="1800" dirty="0"/>
          </a:p>
        </p:txBody>
      </p:sp>
      <p:sp>
        <p:nvSpPr>
          <p:cNvPr id="7" name="Title 1">
            <a:extLst>
              <a:ext uri="{FF2B5EF4-FFF2-40B4-BE49-F238E27FC236}">
                <a16:creationId xmlns:a16="http://schemas.microsoft.com/office/drawing/2014/main" id="{99E30488-7DDD-4CC5-BD09-FD2F4DC86D51}"/>
              </a:ext>
            </a:extLst>
          </p:cNvPr>
          <p:cNvSpPr txBox="1">
            <a:spLocks/>
          </p:cNvSpPr>
          <p:nvPr/>
        </p:nvSpPr>
        <p:spPr>
          <a:xfrm>
            <a:off x="245532" y="93903"/>
            <a:ext cx="9144001" cy="997527"/>
          </a:xfrm>
          <a:prstGeom prst="rect">
            <a:avLst/>
          </a:prstGeom>
          <a:ln w="12700">
            <a:miter lim="400000"/>
          </a:ln>
          <a:effectLst>
            <a:outerShdw dist="28398" dir="3806097"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0" marR="0" indent="0" algn="ctr" defTabSz="914400" rtl="0" latinLnBrk="0">
              <a:lnSpc>
                <a:spcPct val="85000"/>
              </a:lnSpc>
              <a:spcBef>
                <a:spcPts val="0"/>
              </a:spcBef>
              <a:spcAft>
                <a:spcPts val="0"/>
              </a:spcAft>
              <a:buClrTx/>
              <a:buSzTx/>
              <a:buFontTx/>
              <a:buNone/>
              <a:tabLst/>
              <a:defRPr sz="3200" b="1" i="0" u="none" strike="noStrike" cap="none"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1pPr>
            <a:lvl2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2pPr>
            <a:lvl3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3pPr>
            <a:lvl4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4pPr>
            <a:lvl5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5pPr>
            <a:lvl6pPr marL="0" marR="0" indent="4572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6pPr>
            <a:lvl7pPr marL="0" marR="0" indent="9144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7pPr>
            <a:lvl8pPr marL="0" marR="0" indent="13716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8pPr>
            <a:lvl9pPr marL="0" marR="0" indent="18288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9pPr>
          </a:lstStyle>
          <a:p>
            <a:pPr hangingPunct="1"/>
            <a:r>
              <a:rPr lang="en-US" dirty="0"/>
              <a:t>IRB Continuing Review Process</a:t>
            </a:r>
          </a:p>
        </p:txBody>
      </p:sp>
    </p:spTree>
    <p:extLst>
      <p:ext uri="{BB962C8B-B14F-4D97-AF65-F5344CB8AC3E}">
        <p14:creationId xmlns:p14="http://schemas.microsoft.com/office/powerpoint/2010/main" val="76605434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ABCF3-198F-4C14-9BD3-FEFA36328629}"/>
              </a:ext>
            </a:extLst>
          </p:cNvPr>
          <p:cNvSpPr>
            <a:spLocks noGrp="1"/>
          </p:cNvSpPr>
          <p:nvPr>
            <p:ph type="title"/>
          </p:nvPr>
        </p:nvSpPr>
        <p:spPr/>
        <p:txBody>
          <a:bodyPr/>
          <a:lstStyle/>
          <a:p>
            <a:r>
              <a:rPr lang="en-US" dirty="0"/>
              <a:t>FDA Oversight of IRBs</a:t>
            </a:r>
          </a:p>
        </p:txBody>
      </p:sp>
      <p:sp>
        <p:nvSpPr>
          <p:cNvPr id="3" name="Text Placeholder 2">
            <a:extLst>
              <a:ext uri="{FF2B5EF4-FFF2-40B4-BE49-F238E27FC236}">
                <a16:creationId xmlns:a16="http://schemas.microsoft.com/office/drawing/2014/main" id="{C0335C21-B93C-4093-AFE5-2B2144890479}"/>
              </a:ext>
            </a:extLst>
          </p:cNvPr>
          <p:cNvSpPr>
            <a:spLocks noGrp="1"/>
          </p:cNvSpPr>
          <p:nvPr>
            <p:ph type="body" idx="1"/>
          </p:nvPr>
        </p:nvSpPr>
        <p:spPr>
          <a:xfrm>
            <a:off x="304800" y="1473199"/>
            <a:ext cx="8534401" cy="4605867"/>
          </a:xfrm>
        </p:spPr>
        <p:txBody>
          <a:bodyPr>
            <a:normAutofit fontScale="92500" lnSpcReduction="20000"/>
          </a:bodyPr>
          <a:lstStyle/>
          <a:p>
            <a:pPr>
              <a:lnSpc>
                <a:spcPct val="120000"/>
              </a:lnSpc>
              <a:spcBef>
                <a:spcPts val="0"/>
              </a:spcBef>
            </a:pPr>
            <a:r>
              <a:rPr lang="en-US" sz="2000" dirty="0">
                <a:solidFill>
                  <a:schemeClr val="bg1"/>
                </a:solidFill>
                <a:effectLst/>
                <a:latin typeface="Arial" panose="020B0604020202020204" pitchFamily="34" charset="0"/>
                <a:cs typeface="Arial" panose="020B0604020202020204" pitchFamily="34" charset="0"/>
              </a:rPr>
              <a:t>Regulatory authorities may audit </a:t>
            </a:r>
            <a:r>
              <a:rPr lang="en-US" sz="2000" b="1" dirty="0">
                <a:solidFill>
                  <a:schemeClr val="bg1"/>
                </a:solidFill>
                <a:effectLst/>
                <a:latin typeface="Arial" panose="020B0604020202020204" pitchFamily="34" charset="0"/>
                <a:cs typeface="Arial" panose="020B0604020202020204" pitchFamily="34" charset="0"/>
              </a:rPr>
              <a:t>IRBs</a:t>
            </a:r>
          </a:p>
          <a:p>
            <a:pPr lvl="1">
              <a:lnSpc>
                <a:spcPct val="120000"/>
              </a:lnSpc>
              <a:spcBef>
                <a:spcPts val="0"/>
              </a:spcBef>
            </a:pPr>
            <a:r>
              <a:rPr lang="en-US" sz="1800" dirty="0">
                <a:solidFill>
                  <a:schemeClr val="bg1"/>
                </a:solidFill>
                <a:latin typeface="Arial" panose="020B0604020202020204" pitchFamily="34" charset="0"/>
                <a:cs typeface="Arial" panose="020B0604020202020204" pitchFamily="34" charset="0"/>
              </a:rPr>
              <a:t>FDA requires institution, or IRB, to retain IRB records for at least 3 years after completion of the research</a:t>
            </a:r>
          </a:p>
          <a:p>
            <a:pPr lvl="1">
              <a:lnSpc>
                <a:spcPct val="120000"/>
              </a:lnSpc>
              <a:spcBef>
                <a:spcPts val="0"/>
              </a:spcBef>
            </a:pPr>
            <a:endParaRPr lang="en-US" dirty="0">
              <a:solidFill>
                <a:schemeClr val="bg1"/>
              </a:solidFill>
              <a:latin typeface="Arial" panose="020B0604020202020204" pitchFamily="34" charset="0"/>
              <a:cs typeface="Arial" panose="020B0604020202020204" pitchFamily="34" charset="0"/>
            </a:endParaRPr>
          </a:p>
          <a:p>
            <a:pPr marR="0" algn="l">
              <a:lnSpc>
                <a:spcPct val="120000"/>
              </a:lnSpc>
              <a:spcBef>
                <a:spcPts val="0"/>
              </a:spcBef>
            </a:pPr>
            <a:r>
              <a:rPr lang="en-US" sz="2000" b="0" i="0" u="none" strike="noStrike" baseline="0" dirty="0">
                <a:solidFill>
                  <a:schemeClr val="bg1"/>
                </a:solidFill>
                <a:latin typeface="Arial" panose="020B0604020202020204" pitchFamily="34" charset="0"/>
                <a:cs typeface="Arial" panose="020B0604020202020204" pitchFamily="34" charset="0"/>
              </a:rPr>
              <a:t>FDA inspections of IRBs generally fall into one of two categories: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Surveillance inspections – periodic, scheduled inspections</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Directed inspections – unscheduled inspections focused on the IRB’s review of a specific clinical trial or trials. </a:t>
            </a:r>
          </a:p>
          <a:p>
            <a:pPr lvl="1">
              <a:lnSpc>
                <a:spcPct val="120000"/>
              </a:lnSpc>
              <a:spcBef>
                <a:spcPts val="0"/>
              </a:spcBef>
            </a:pPr>
            <a:endParaRPr lang="en-US" sz="1800" b="0" i="0" u="none" strike="noStrike" baseline="0" dirty="0">
              <a:solidFill>
                <a:schemeClr val="bg1"/>
              </a:solidFill>
              <a:latin typeface="Arial" panose="020B0604020202020204" pitchFamily="34" charset="0"/>
              <a:cs typeface="Arial" panose="020B0604020202020204" pitchFamily="34" charset="0"/>
            </a:endParaRPr>
          </a:p>
          <a:p>
            <a:pPr>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FDA personnel typically review: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Records of IRB membership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IRB procedures and guidelines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Minutes of IRB meetings for the past year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Documents related to the studies given by the clinical investigator to the IRB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Documents related to the studies sent by the IRB to the clinical investigator </a:t>
            </a:r>
          </a:p>
          <a:p>
            <a:pPr lvl="1">
              <a:lnSpc>
                <a:spcPct val="120000"/>
              </a:lnSpc>
              <a:spcBef>
                <a:spcPts val="0"/>
              </a:spcBef>
            </a:pPr>
            <a:r>
              <a:rPr lang="en-US" sz="1800" b="0" i="0" u="none" strike="noStrike" baseline="0" dirty="0">
                <a:solidFill>
                  <a:schemeClr val="bg1"/>
                </a:solidFill>
                <a:latin typeface="Arial" panose="020B0604020202020204" pitchFamily="34" charset="0"/>
                <a:cs typeface="Arial" panose="020B0604020202020204" pitchFamily="34" charset="0"/>
              </a:rPr>
              <a:t>Any other materials about these studies </a:t>
            </a:r>
          </a:p>
          <a:p>
            <a:pPr marL="0" indent="0">
              <a:buNone/>
            </a:pP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2728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Informed Consent"/>
          <p:cNvSpPr txBox="1">
            <a:spLocks noGrp="1"/>
          </p:cNvSpPr>
          <p:nvPr>
            <p:ph type="title"/>
          </p:nvPr>
        </p:nvSpPr>
        <p:spPr>
          <a:prstGeom prst="rect">
            <a:avLst/>
          </a:prstGeom>
        </p:spPr>
        <p:txBody>
          <a:bodyPr/>
          <a:lstStyle/>
          <a:p>
            <a:r>
              <a:rPr lang="en-US" dirty="0"/>
              <a:t>OPEN DISCUSSION</a:t>
            </a:r>
            <a:endParaRPr dirty="0"/>
          </a:p>
        </p:txBody>
      </p:sp>
    </p:spTree>
    <p:extLst>
      <p:ext uri="{BB962C8B-B14F-4D97-AF65-F5344CB8AC3E}">
        <p14:creationId xmlns:p14="http://schemas.microsoft.com/office/powerpoint/2010/main" val="25674940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a:t>Running a Clinical Trials Part 1</a:t>
            </a:r>
          </a:p>
          <a:p>
            <a:pPr lvl="1"/>
            <a:r>
              <a:rPr lang="en-US" dirty="0"/>
              <a:t>Study Set-up</a:t>
            </a:r>
          </a:p>
          <a:p>
            <a:pPr lvl="2"/>
            <a:r>
              <a:rPr lang="en-US" dirty="0"/>
              <a:t>Regulatory Review</a:t>
            </a:r>
          </a:p>
          <a:p>
            <a:pPr lvl="3"/>
            <a:r>
              <a:rPr lang="en-US" dirty="0"/>
              <a:t>Institutional Review Board (IRB)</a:t>
            </a:r>
          </a:p>
          <a:p>
            <a:pPr lvl="3"/>
            <a:r>
              <a:rPr lang="en-US" dirty="0"/>
              <a:t>Institutional Ethics Committee (IEC)</a:t>
            </a:r>
          </a:p>
          <a:p>
            <a:pPr lvl="3"/>
            <a:endParaRPr lang="en-US" dirty="0"/>
          </a:p>
        </p:txBody>
      </p:sp>
    </p:spTree>
    <p:extLst>
      <p:ext uri="{BB962C8B-B14F-4D97-AF65-F5344CB8AC3E}">
        <p14:creationId xmlns:p14="http://schemas.microsoft.com/office/powerpoint/2010/main" val="324368107"/>
      </p:ext>
    </p:extLst>
  </p:cSld>
  <p:clrMapOvr>
    <a:masterClrMapping/>
  </p:clrMapOvr>
  <p:transition spd="med"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Informed Consent"/>
          <p:cNvSpPr txBox="1">
            <a:spLocks noGrp="1"/>
          </p:cNvSpPr>
          <p:nvPr>
            <p:ph type="title"/>
          </p:nvPr>
        </p:nvSpPr>
        <p:spPr>
          <a:prstGeom prst="rect">
            <a:avLst/>
          </a:prstGeom>
        </p:spPr>
        <p:txBody>
          <a:bodyPr/>
          <a:lstStyle/>
          <a:p>
            <a:r>
              <a:rPr lang="en-US" dirty="0" err="1"/>
              <a:t>RegulatORY</a:t>
            </a:r>
            <a:r>
              <a:rPr lang="en-US" dirty="0"/>
              <a:t> REVIEW</a:t>
            </a:r>
            <a:endParaRPr dirty="0"/>
          </a:p>
        </p:txBody>
      </p:sp>
    </p:spTree>
    <p:extLst>
      <p:ext uri="{BB962C8B-B14F-4D97-AF65-F5344CB8AC3E}">
        <p14:creationId xmlns:p14="http://schemas.microsoft.com/office/powerpoint/2010/main" val="113559239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Title 1"/>
          <p:cNvSpPr txBox="1">
            <a:spLocks noGrp="1"/>
          </p:cNvSpPr>
          <p:nvPr>
            <p:ph type="title"/>
          </p:nvPr>
        </p:nvSpPr>
        <p:spPr>
          <a:xfrm>
            <a:off x="-1" y="0"/>
            <a:ext cx="9144001" cy="997527"/>
          </a:xfrm>
          <a:prstGeom prst="rect">
            <a:avLst/>
          </a:prstGeom>
        </p:spPr>
        <p:txBody>
          <a:bodyPr/>
          <a:lstStyle/>
          <a:p>
            <a:r>
              <a:rPr lang="en-US" dirty="0"/>
              <a:t>The Institutional Review Board (IRB)</a:t>
            </a:r>
            <a:endParaRPr dirty="0"/>
          </a:p>
        </p:txBody>
      </p:sp>
      <p:sp>
        <p:nvSpPr>
          <p:cNvPr id="259" name="Content Placeholder 2"/>
          <p:cNvSpPr txBox="1">
            <a:spLocks noGrp="1"/>
          </p:cNvSpPr>
          <p:nvPr>
            <p:ph type="body" idx="1"/>
          </p:nvPr>
        </p:nvSpPr>
        <p:spPr>
          <a:xfrm>
            <a:off x="275165" y="1491962"/>
            <a:ext cx="8593668" cy="4212744"/>
          </a:xfrm>
          <a:prstGeom prst="rect">
            <a:avLst/>
          </a:prstGeom>
        </p:spPr>
        <p:txBody>
          <a:bodyPr>
            <a:normAutofit/>
          </a:bodyPr>
          <a:lstStyle/>
          <a:p>
            <a:pPr marL="186690" indent="-186690" defTabSz="731520">
              <a:spcBef>
                <a:spcPts val="1900"/>
              </a:spcBef>
              <a:defRPr sz="1920">
                <a:effectLst>
                  <a:outerShdw blurRad="30480" dist="30480" dir="2700000" rotWithShape="0">
                    <a:srgbClr val="000000"/>
                  </a:outerShdw>
                </a:effectLst>
              </a:defRPr>
            </a:pPr>
            <a:r>
              <a:rPr lang="en-US" sz="2000" dirty="0"/>
              <a:t>International Conference for </a:t>
            </a:r>
            <a:r>
              <a:rPr lang="en-US" sz="2000" dirty="0" err="1"/>
              <a:t>Harmonisation</a:t>
            </a:r>
            <a:r>
              <a:rPr lang="en-US" sz="2000" dirty="0"/>
              <a:t> Good Clinical Practice      [ICH GCP E6 (R2): </a:t>
            </a:r>
            <a:r>
              <a:rPr lang="en-US" sz="2000" b="1" dirty="0">
                <a:effectLst/>
              </a:rPr>
              <a:t>1.31</a:t>
            </a:r>
            <a:r>
              <a:rPr lang="en-US" sz="2000" dirty="0"/>
              <a:t>] defines an </a:t>
            </a:r>
            <a:r>
              <a:rPr lang="en-US" sz="2000" b="1" dirty="0">
                <a:effectLst/>
              </a:rPr>
              <a:t>IRB as,</a:t>
            </a:r>
          </a:p>
          <a:p>
            <a:pPr marL="186690" indent="-186690" defTabSz="731520">
              <a:spcBef>
                <a:spcPts val="1900"/>
              </a:spcBef>
              <a:defRPr sz="1920">
                <a:effectLst>
                  <a:outerShdw blurRad="30480" dist="30480" dir="2700000" rotWithShape="0">
                    <a:srgbClr val="000000"/>
                  </a:outerShdw>
                </a:effectLst>
              </a:defRPr>
            </a:pPr>
            <a:endParaRPr lang="en-US" sz="2000" b="1" dirty="0">
              <a:effectLst/>
            </a:endParaRPr>
          </a:p>
          <a:p>
            <a:pPr marL="0" indent="0" defTabSz="731520">
              <a:spcBef>
                <a:spcPts val="1900"/>
              </a:spcBef>
              <a:buNone/>
              <a:defRPr sz="1920">
                <a:effectLst>
                  <a:outerShdw blurRad="30480" dist="30480" dir="2700000" rotWithShape="0">
                    <a:srgbClr val="000000"/>
                  </a:outerShdw>
                </a:effectLst>
              </a:defRPr>
            </a:pPr>
            <a:r>
              <a:rPr lang="en-US" sz="2000" dirty="0">
                <a:effectLst/>
              </a:rPr>
              <a:t>“An independent body constituted of medical, scientific, and non-scientific members, whose responsibility is to ensure the protection of the rights, safety and well-being of human subjects involved in a trial by, among other things, reviewing, approving, and providing continuing review of trial protocol and amendments and of the methods and material to be used in obtaining and documenting informed consent of the trial subjects.”</a:t>
            </a:r>
          </a:p>
          <a:p>
            <a:pPr marL="0" indent="0" defTabSz="731520">
              <a:spcBef>
                <a:spcPts val="1900"/>
              </a:spcBef>
              <a:buNone/>
              <a:defRPr sz="1920">
                <a:effectLst>
                  <a:outerShdw blurRad="30480" dist="30480" dir="2700000" rotWithShape="0">
                    <a:srgbClr val="000000"/>
                  </a:outerShdw>
                </a:effectLst>
              </a:defRPr>
            </a:pPr>
            <a:endParaRPr lang="en-US" sz="2000" dirty="0">
              <a:effectLst/>
            </a:endParaRPr>
          </a:p>
          <a:p>
            <a:pPr defTabSz="731520">
              <a:spcBef>
                <a:spcPts val="1900"/>
              </a:spcBef>
              <a:defRPr sz="1920">
                <a:effectLst>
                  <a:outerShdw blurRad="30480" dist="30480" dir="2700000" rotWithShape="0">
                    <a:srgbClr val="000000"/>
                  </a:outerShdw>
                </a:effectLst>
              </a:defRPr>
            </a:pPr>
            <a:r>
              <a:rPr lang="en-US" sz="2000" dirty="0">
                <a:effectLst/>
              </a:rPr>
              <a:t>Independent Ethics Committee (IEC) is an independent body analogous to an IRB in countries outside the USA</a:t>
            </a:r>
            <a:endParaRPr sz="2000" dirty="0"/>
          </a:p>
        </p:txBody>
      </p:sp>
    </p:spTree>
    <p:extLst>
      <p:ext uri="{BB962C8B-B14F-4D97-AF65-F5344CB8AC3E}">
        <p14:creationId xmlns:p14="http://schemas.microsoft.com/office/powerpoint/2010/main" val="158895251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Principles of the Belmont Report (1979)</a:t>
            </a:r>
          </a:p>
        </p:txBody>
      </p:sp>
      <p:sp>
        <p:nvSpPr>
          <p:cNvPr id="3" name="Content Placeholder 2"/>
          <p:cNvSpPr>
            <a:spLocks noGrp="1"/>
          </p:cNvSpPr>
          <p:nvPr>
            <p:ph idx="1"/>
          </p:nvPr>
        </p:nvSpPr>
        <p:spPr>
          <a:xfrm>
            <a:off x="304800" y="1066799"/>
            <a:ext cx="8534400" cy="5113867"/>
          </a:xfrm>
        </p:spPr>
        <p:txBody>
          <a:bodyPr>
            <a:normAutofit fontScale="85000" lnSpcReduction="20000"/>
          </a:bodyPr>
          <a:lstStyle/>
          <a:p>
            <a:pPr marL="0" indent="0">
              <a:lnSpc>
                <a:spcPct val="100000"/>
              </a:lnSpc>
              <a:spcBef>
                <a:spcPts val="0"/>
              </a:spcBef>
              <a:buNone/>
            </a:pPr>
            <a:r>
              <a:rPr lang="en-US" b="0" i="0" dirty="0">
                <a:solidFill>
                  <a:schemeClr val="bg1"/>
                </a:solidFill>
                <a:effectLst/>
                <a:latin typeface="Muli"/>
              </a:rPr>
              <a:t>The </a:t>
            </a:r>
            <a:r>
              <a:rPr lang="en-US" b="1" i="0" dirty="0">
                <a:solidFill>
                  <a:schemeClr val="bg1"/>
                </a:solidFill>
                <a:effectLst/>
                <a:latin typeface="Muli"/>
              </a:rPr>
              <a:t>IRB</a:t>
            </a:r>
            <a:r>
              <a:rPr lang="en-US" b="0" i="0" dirty="0">
                <a:solidFill>
                  <a:schemeClr val="bg1"/>
                </a:solidFill>
                <a:effectLst/>
                <a:latin typeface="Muli"/>
              </a:rPr>
              <a:t> </a:t>
            </a:r>
            <a:r>
              <a:rPr lang="en-US" dirty="0">
                <a:solidFill>
                  <a:schemeClr val="bg1"/>
                </a:solidFill>
                <a:effectLst/>
                <a:latin typeface="Muli"/>
              </a:rPr>
              <a:t>ensures that r</a:t>
            </a:r>
            <a:r>
              <a:rPr lang="en-US" b="0" i="0" dirty="0">
                <a:solidFill>
                  <a:schemeClr val="bg1"/>
                </a:solidFill>
                <a:effectLst/>
                <a:latin typeface="Muli"/>
              </a:rPr>
              <a:t>esearch with human subjects is guided by three ethical principles outlined in the </a:t>
            </a:r>
            <a:r>
              <a:rPr lang="en-US" b="1" dirty="0" err="1">
                <a:solidFill>
                  <a:schemeClr val="bg1"/>
                </a:solidFill>
              </a:rPr>
              <a:t>The</a:t>
            </a:r>
            <a:r>
              <a:rPr lang="en-US" b="1" dirty="0">
                <a:solidFill>
                  <a:schemeClr val="bg1"/>
                </a:solidFill>
              </a:rPr>
              <a:t> Belmont Report:</a:t>
            </a:r>
          </a:p>
          <a:p>
            <a:pPr marL="0" indent="0">
              <a:lnSpc>
                <a:spcPct val="100000"/>
              </a:lnSpc>
              <a:spcBef>
                <a:spcPts val="0"/>
              </a:spcBef>
              <a:buNone/>
            </a:pPr>
            <a:endParaRPr lang="en-US" b="0" i="0" dirty="0">
              <a:solidFill>
                <a:schemeClr val="bg1"/>
              </a:solidFill>
              <a:effectLst/>
              <a:latin typeface="Muli"/>
            </a:endParaRPr>
          </a:p>
          <a:p>
            <a:pPr marL="1090612" lvl="1" indent="-457200">
              <a:lnSpc>
                <a:spcPct val="100000"/>
              </a:lnSpc>
              <a:spcBef>
                <a:spcPts val="0"/>
              </a:spcBef>
              <a:buFont typeface="+mj-lt"/>
              <a:buAutoNum type="arabicPeriod"/>
            </a:pPr>
            <a:r>
              <a:rPr lang="en-US" dirty="0">
                <a:solidFill>
                  <a:schemeClr val="bg1"/>
                </a:solidFill>
              </a:rPr>
              <a:t>Respect for persons</a:t>
            </a:r>
            <a:endParaRPr lang="en-US" i="1" dirty="0">
              <a:solidFill>
                <a:schemeClr val="bg1"/>
              </a:solidFill>
            </a:endParaRPr>
          </a:p>
          <a:p>
            <a:pPr marL="633412" lvl="1" indent="0">
              <a:lnSpc>
                <a:spcPct val="100000"/>
              </a:lnSpc>
              <a:spcBef>
                <a:spcPts val="0"/>
              </a:spcBef>
              <a:buNone/>
            </a:pPr>
            <a:endParaRPr lang="en-US" i="1" dirty="0">
              <a:solidFill>
                <a:schemeClr val="bg1"/>
              </a:solidFill>
            </a:endParaRPr>
          </a:p>
          <a:p>
            <a:pPr marL="1689099" lvl="3" indent="-457200">
              <a:lnSpc>
                <a:spcPct val="100000"/>
              </a:lnSpc>
              <a:spcBef>
                <a:spcPts val="0"/>
              </a:spcBef>
            </a:pPr>
            <a:r>
              <a:rPr lang="en-US" sz="2000" dirty="0">
                <a:solidFill>
                  <a:schemeClr val="bg1"/>
                </a:solidFill>
              </a:rPr>
              <a:t>Voluntary participation</a:t>
            </a:r>
          </a:p>
          <a:p>
            <a:pPr marL="1689099" lvl="3" indent="-457200">
              <a:lnSpc>
                <a:spcPct val="100000"/>
              </a:lnSpc>
              <a:spcBef>
                <a:spcPts val="0"/>
              </a:spcBef>
            </a:pPr>
            <a:r>
              <a:rPr lang="en-US" sz="2000" dirty="0">
                <a:solidFill>
                  <a:schemeClr val="bg1"/>
                </a:solidFill>
              </a:rPr>
              <a:t>Informed consent</a:t>
            </a:r>
          </a:p>
          <a:p>
            <a:pPr marL="1689099" lvl="3" indent="-457200">
              <a:lnSpc>
                <a:spcPct val="100000"/>
              </a:lnSpc>
              <a:spcBef>
                <a:spcPts val="0"/>
              </a:spcBef>
            </a:pPr>
            <a:r>
              <a:rPr lang="en-US" sz="2000" dirty="0">
                <a:solidFill>
                  <a:schemeClr val="bg1"/>
                </a:solidFill>
              </a:rPr>
              <a:t>Privacy and confidentiality protections</a:t>
            </a:r>
          </a:p>
          <a:p>
            <a:pPr marL="1689099" lvl="3" indent="-457200">
              <a:lnSpc>
                <a:spcPct val="100000"/>
              </a:lnSpc>
              <a:spcBef>
                <a:spcPts val="0"/>
              </a:spcBef>
            </a:pPr>
            <a:r>
              <a:rPr lang="en-US" sz="2000" dirty="0">
                <a:solidFill>
                  <a:schemeClr val="bg1"/>
                </a:solidFill>
              </a:rPr>
              <a:t>Protection of individuals with reduced autonomy (such as children, prisoners, etc.)</a:t>
            </a:r>
          </a:p>
          <a:p>
            <a:pPr marL="1689099" lvl="3" indent="-457200">
              <a:lnSpc>
                <a:spcPct val="100000"/>
              </a:lnSpc>
              <a:spcBef>
                <a:spcPts val="0"/>
              </a:spcBef>
            </a:pPr>
            <a:endParaRPr lang="en-US" sz="2000" dirty="0">
              <a:solidFill>
                <a:schemeClr val="bg1"/>
              </a:solidFill>
            </a:endParaRPr>
          </a:p>
          <a:p>
            <a:pPr marL="1689099" lvl="3" indent="-457200">
              <a:lnSpc>
                <a:spcPct val="100000"/>
              </a:lnSpc>
              <a:spcBef>
                <a:spcPts val="0"/>
              </a:spcBef>
            </a:pPr>
            <a:endParaRPr lang="en-US" sz="2000" dirty="0">
              <a:solidFill>
                <a:schemeClr val="bg1"/>
              </a:solidFill>
            </a:endParaRPr>
          </a:p>
          <a:p>
            <a:pPr marL="1090612" lvl="1" indent="-457200">
              <a:lnSpc>
                <a:spcPct val="100000"/>
              </a:lnSpc>
              <a:spcBef>
                <a:spcPts val="0"/>
              </a:spcBef>
              <a:buFont typeface="+mj-lt"/>
              <a:buAutoNum type="arabicPeriod" startAt="2"/>
            </a:pPr>
            <a:r>
              <a:rPr lang="en-US" dirty="0">
                <a:solidFill>
                  <a:schemeClr val="bg1"/>
                </a:solidFill>
              </a:rPr>
              <a:t>Beneficence</a:t>
            </a:r>
          </a:p>
          <a:p>
            <a:pPr marL="1689099" lvl="3" indent="-457200">
              <a:lnSpc>
                <a:spcPct val="100000"/>
              </a:lnSpc>
              <a:spcBef>
                <a:spcPts val="0"/>
              </a:spcBef>
            </a:pPr>
            <a:r>
              <a:rPr lang="en-US" sz="2000" dirty="0">
                <a:solidFill>
                  <a:schemeClr val="bg1"/>
                </a:solidFill>
              </a:rPr>
              <a:t>Maximize benefit and minimize risks </a:t>
            </a:r>
          </a:p>
          <a:p>
            <a:pPr marL="1689099" lvl="3" indent="-457200">
              <a:lnSpc>
                <a:spcPct val="100000"/>
              </a:lnSpc>
              <a:spcBef>
                <a:spcPts val="0"/>
              </a:spcBef>
            </a:pPr>
            <a:r>
              <a:rPr lang="en-US" sz="2000" dirty="0">
                <a:solidFill>
                  <a:schemeClr val="bg1"/>
                </a:solidFill>
              </a:rPr>
              <a:t>Management of conflicts of interest</a:t>
            </a:r>
          </a:p>
          <a:p>
            <a:pPr marL="1689099" lvl="3" indent="-457200">
              <a:lnSpc>
                <a:spcPct val="100000"/>
              </a:lnSpc>
              <a:spcBef>
                <a:spcPts val="0"/>
              </a:spcBef>
            </a:pPr>
            <a:endParaRPr lang="en-US" sz="2000" dirty="0">
              <a:solidFill>
                <a:schemeClr val="bg1"/>
              </a:solidFill>
            </a:endParaRPr>
          </a:p>
          <a:p>
            <a:pPr marL="1689099" lvl="3" indent="-457200">
              <a:lnSpc>
                <a:spcPct val="100000"/>
              </a:lnSpc>
              <a:spcBef>
                <a:spcPts val="0"/>
              </a:spcBef>
            </a:pPr>
            <a:endParaRPr lang="en-US" sz="2000" dirty="0">
              <a:solidFill>
                <a:schemeClr val="bg1"/>
              </a:solidFill>
            </a:endParaRPr>
          </a:p>
          <a:p>
            <a:pPr marL="1090612" lvl="1" indent="-457200">
              <a:lnSpc>
                <a:spcPct val="100000"/>
              </a:lnSpc>
              <a:spcBef>
                <a:spcPts val="0"/>
              </a:spcBef>
              <a:buFont typeface="+mj-lt"/>
              <a:buAutoNum type="arabicPeriod" startAt="2"/>
            </a:pPr>
            <a:r>
              <a:rPr lang="en-US" dirty="0">
                <a:solidFill>
                  <a:schemeClr val="bg1"/>
                </a:solidFill>
              </a:rPr>
              <a:t>Justice</a:t>
            </a:r>
          </a:p>
          <a:p>
            <a:pPr marL="1689099" lvl="3" indent="-457200">
              <a:lnSpc>
                <a:spcPct val="100000"/>
              </a:lnSpc>
              <a:spcBef>
                <a:spcPts val="0"/>
              </a:spcBef>
            </a:pPr>
            <a:r>
              <a:rPr lang="en-US" sz="2000" dirty="0">
                <a:solidFill>
                  <a:schemeClr val="bg1"/>
                </a:solidFill>
              </a:rPr>
              <a:t>Equitable distribution of research costs and benefits </a:t>
            </a:r>
          </a:p>
          <a:p>
            <a:pPr marL="1689099" lvl="3" indent="-457200">
              <a:lnSpc>
                <a:spcPct val="100000"/>
              </a:lnSpc>
              <a:spcBef>
                <a:spcPts val="0"/>
              </a:spcBef>
            </a:pPr>
            <a:r>
              <a:rPr lang="en-US" sz="2000" dirty="0">
                <a:solidFill>
                  <a:schemeClr val="bg1"/>
                </a:solidFill>
              </a:rPr>
              <a:t>Individuals are not systematically excluded</a:t>
            </a:r>
          </a:p>
          <a:p>
            <a:pPr marL="1689099" lvl="3" indent="-457200">
              <a:lnSpc>
                <a:spcPct val="100000"/>
              </a:lnSpc>
              <a:spcBef>
                <a:spcPts val="0"/>
              </a:spcBef>
            </a:pPr>
            <a:r>
              <a:rPr lang="en-US" sz="2000" dirty="0">
                <a:solidFill>
                  <a:schemeClr val="bg1"/>
                </a:solidFill>
              </a:rPr>
              <a:t>Vulnerable subjects not targeted because of convenience</a:t>
            </a:r>
          </a:p>
          <a:p>
            <a:pPr marL="1689099" lvl="3" indent="-457200">
              <a:lnSpc>
                <a:spcPct val="100000"/>
              </a:lnSpc>
              <a:spcBef>
                <a:spcPts val="0"/>
              </a:spcBef>
            </a:pPr>
            <a:endParaRPr lang="en-US" sz="2000" dirty="0">
              <a:solidFill>
                <a:schemeClr val="bg1"/>
              </a:solidFill>
            </a:endParaRPr>
          </a:p>
          <a:p>
            <a:pPr marL="1689099" lvl="3" indent="-457200">
              <a:lnSpc>
                <a:spcPct val="100000"/>
              </a:lnSpc>
              <a:spcBef>
                <a:spcPts val="0"/>
              </a:spcBef>
            </a:pPr>
            <a:endParaRPr lang="en-US" sz="2000" dirty="0">
              <a:solidFill>
                <a:schemeClr val="bg1"/>
              </a:solidFill>
            </a:endParaRPr>
          </a:p>
          <a:p>
            <a:pPr marL="457200" indent="-457200">
              <a:lnSpc>
                <a:spcPct val="100000"/>
              </a:lnSpc>
              <a:spcBef>
                <a:spcPts val="0"/>
              </a:spcBef>
              <a:buFont typeface="+mj-lt"/>
              <a:buAutoNum type="arabicPeriod"/>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3316071262"/>
      </p:ext>
    </p:extLst>
  </p:cSld>
  <p:clrMapOvr>
    <a:masterClrMapping/>
  </p:clrMapOvr>
  <p:transition spd="med"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F8580-D873-44A7-BA87-7093851C3C0F}"/>
              </a:ext>
            </a:extLst>
          </p:cNvPr>
          <p:cNvSpPr>
            <a:spLocks noGrp="1"/>
          </p:cNvSpPr>
          <p:nvPr>
            <p:ph type="title"/>
          </p:nvPr>
        </p:nvSpPr>
        <p:spPr/>
        <p:txBody>
          <a:bodyPr>
            <a:normAutofit fontScale="90000"/>
          </a:bodyPr>
          <a:lstStyle/>
          <a:p>
            <a:r>
              <a:rPr lang="en-US" dirty="0"/>
              <a:t>Code of Federal Regulations:  “The Common Rule” and Food and Drug Administration (FDA)</a:t>
            </a:r>
          </a:p>
        </p:txBody>
      </p:sp>
      <p:sp>
        <p:nvSpPr>
          <p:cNvPr id="3" name="Text Placeholder 2">
            <a:extLst>
              <a:ext uri="{FF2B5EF4-FFF2-40B4-BE49-F238E27FC236}">
                <a16:creationId xmlns:a16="http://schemas.microsoft.com/office/drawing/2014/main" id="{DE7906EF-D85A-4D67-BA92-683E2F7CC306}"/>
              </a:ext>
            </a:extLst>
          </p:cNvPr>
          <p:cNvSpPr>
            <a:spLocks noGrp="1"/>
          </p:cNvSpPr>
          <p:nvPr>
            <p:ph type="body" idx="1"/>
          </p:nvPr>
        </p:nvSpPr>
        <p:spPr>
          <a:xfrm>
            <a:off x="304800" y="1473200"/>
            <a:ext cx="8652933" cy="4394200"/>
          </a:xfrm>
        </p:spPr>
        <p:txBody>
          <a:bodyPr>
            <a:noAutofit/>
          </a:bodyPr>
          <a:lstStyle/>
          <a:p>
            <a:pPr>
              <a:lnSpc>
                <a:spcPct val="120000"/>
              </a:lnSpc>
              <a:spcBef>
                <a:spcPts val="0"/>
              </a:spcBef>
            </a:pPr>
            <a:r>
              <a:rPr lang="en-US" sz="1800" dirty="0"/>
              <a:t>U.S. Department of Health and Human Services (HHS) Regulations, Title 45 CFR, Parts:</a:t>
            </a:r>
          </a:p>
          <a:p>
            <a:pPr marL="804863" lvl="1" indent="-177800">
              <a:lnSpc>
                <a:spcPct val="120000"/>
              </a:lnSpc>
              <a:spcBef>
                <a:spcPts val="0"/>
              </a:spcBef>
            </a:pPr>
            <a:r>
              <a:rPr lang="en-US" sz="1800" dirty="0">
                <a:solidFill>
                  <a:schemeClr val="bg1"/>
                </a:solidFill>
                <a:effectLst/>
              </a:rPr>
              <a:t>Part 46	Protection of Human Subjects, “The Common Rule”</a:t>
            </a:r>
          </a:p>
          <a:p>
            <a:pPr marL="804863" lvl="1" indent="-177800">
              <a:lnSpc>
                <a:spcPct val="120000"/>
              </a:lnSpc>
              <a:spcBef>
                <a:spcPts val="0"/>
              </a:spcBef>
            </a:pPr>
            <a:r>
              <a:rPr lang="en-US" sz="1800" dirty="0">
                <a:solidFill>
                  <a:schemeClr val="bg1"/>
                </a:solidFill>
                <a:effectLst/>
              </a:rPr>
              <a:t>Part 160	</a:t>
            </a:r>
            <a:r>
              <a:rPr lang="en-US" sz="2000" dirty="0">
                <a:solidFill>
                  <a:schemeClr val="bg1"/>
                </a:solidFill>
                <a:effectLst/>
              </a:rPr>
              <a:t>Health Insurance Portability and Accountability Act (HIPAA)</a:t>
            </a:r>
          </a:p>
          <a:p>
            <a:pPr marL="804863" lvl="1" indent="-177800">
              <a:lnSpc>
                <a:spcPct val="120000"/>
              </a:lnSpc>
              <a:spcBef>
                <a:spcPts val="0"/>
              </a:spcBef>
            </a:pPr>
            <a:r>
              <a:rPr lang="en-US" sz="1800" dirty="0">
                <a:solidFill>
                  <a:schemeClr val="bg1"/>
                </a:solidFill>
                <a:effectLst/>
              </a:rPr>
              <a:t>Part 164	HIPAA, electronic Protected Health Information (PHI)</a:t>
            </a:r>
          </a:p>
          <a:p>
            <a:pPr marL="804863" lvl="1" indent="-177800">
              <a:lnSpc>
                <a:spcPct val="120000"/>
              </a:lnSpc>
              <a:spcBef>
                <a:spcPts val="0"/>
              </a:spcBef>
            </a:pPr>
            <a:endParaRPr lang="en-US" sz="1800" dirty="0">
              <a:solidFill>
                <a:schemeClr val="bg1"/>
              </a:solidFill>
              <a:effectLst/>
            </a:endParaRPr>
          </a:p>
          <a:p>
            <a:pPr>
              <a:lnSpc>
                <a:spcPct val="120000"/>
              </a:lnSpc>
              <a:spcBef>
                <a:spcPts val="0"/>
              </a:spcBef>
              <a:defRPr/>
            </a:pPr>
            <a:r>
              <a:rPr lang="en-US" sz="1800" dirty="0">
                <a:solidFill>
                  <a:schemeClr val="bg1"/>
                </a:solidFill>
                <a:latin typeface="Arial" panose="020B0604020202020204" pitchFamily="34" charset="0"/>
                <a:cs typeface="Arial" panose="020B0604020202020204" pitchFamily="34" charset="0"/>
              </a:rPr>
              <a:t>U.S. Food and Drug Administration (FDA) Regulations, Title 21 CFR, Parts:</a:t>
            </a:r>
          </a:p>
          <a:p>
            <a:pPr marL="820737" lvl="3" indent="-176213">
              <a:lnSpc>
                <a:spcPct val="120000"/>
              </a:lnSpc>
              <a:spcBef>
                <a:spcPts val="0"/>
              </a:spcBef>
              <a:defRPr/>
            </a:pPr>
            <a:r>
              <a:rPr lang="en-US" sz="1800" dirty="0">
                <a:solidFill>
                  <a:schemeClr val="bg1"/>
                </a:solidFill>
                <a:latin typeface="Arial" panose="020B0604020202020204" pitchFamily="34" charset="0"/>
                <a:cs typeface="Arial" panose="020B0604020202020204" pitchFamily="34" charset="0"/>
              </a:rPr>
              <a:t>Part 50	Informed Consent Process</a:t>
            </a:r>
          </a:p>
          <a:p>
            <a:pPr marL="820737" lvl="3" indent="-176213">
              <a:lnSpc>
                <a:spcPct val="120000"/>
              </a:lnSpc>
              <a:spcBef>
                <a:spcPts val="0"/>
              </a:spcBef>
              <a:defRPr/>
            </a:pPr>
            <a:r>
              <a:rPr lang="en-US" sz="1800" dirty="0">
                <a:solidFill>
                  <a:schemeClr val="bg1"/>
                </a:solidFill>
                <a:latin typeface="Arial" panose="020B0604020202020204" pitchFamily="34" charset="0"/>
                <a:cs typeface="Arial" panose="020B0604020202020204" pitchFamily="34" charset="0"/>
              </a:rPr>
              <a:t>Part 56	IRB Functions and Requirements</a:t>
            </a:r>
          </a:p>
          <a:p>
            <a:pPr marL="820737" lvl="3" indent="-176213">
              <a:lnSpc>
                <a:spcPct val="120000"/>
              </a:lnSpc>
              <a:spcBef>
                <a:spcPts val="0"/>
              </a:spcBef>
              <a:defRPr/>
            </a:pPr>
            <a:r>
              <a:rPr lang="en-US" sz="1800" dirty="0">
                <a:solidFill>
                  <a:schemeClr val="bg1"/>
                </a:solidFill>
                <a:latin typeface="Arial" panose="020B0604020202020204" pitchFamily="34" charset="0"/>
                <a:cs typeface="Arial" panose="020B0604020202020204" pitchFamily="34" charset="0"/>
              </a:rPr>
              <a:t>Part 312 	Investigational New Drug Application (IND)</a:t>
            </a:r>
          </a:p>
          <a:p>
            <a:pPr marL="820737" lvl="3" indent="-176213">
              <a:lnSpc>
                <a:spcPct val="120000"/>
              </a:lnSpc>
              <a:spcBef>
                <a:spcPts val="0"/>
              </a:spcBef>
              <a:defRPr/>
            </a:pPr>
            <a:r>
              <a:rPr lang="en-US" sz="1800" dirty="0">
                <a:solidFill>
                  <a:schemeClr val="bg1"/>
                </a:solidFill>
                <a:latin typeface="Arial" panose="020B0604020202020204" pitchFamily="34" charset="0"/>
                <a:cs typeface="Arial" panose="020B0604020202020204" pitchFamily="34" charset="0"/>
              </a:rPr>
              <a:t>Part 812	Investigational Device Exemptions (IDE)</a:t>
            </a:r>
          </a:p>
          <a:p>
            <a:pPr marL="820737" lvl="3" indent="-176213">
              <a:lnSpc>
                <a:spcPct val="120000"/>
              </a:lnSpc>
              <a:spcBef>
                <a:spcPts val="0"/>
              </a:spcBef>
              <a:defRPr/>
            </a:pPr>
            <a:endParaRPr lang="en-US" sz="1800" dirty="0">
              <a:solidFill>
                <a:schemeClr val="bg1"/>
              </a:solidFill>
              <a:latin typeface="Arial" panose="020B0604020202020204" pitchFamily="34" charset="0"/>
              <a:cs typeface="Arial" panose="020B0604020202020204" pitchFamily="34" charset="0"/>
            </a:endParaRPr>
          </a:p>
          <a:p>
            <a:pPr marL="222250" lvl="1" indent="-176213">
              <a:lnSpc>
                <a:spcPct val="120000"/>
              </a:lnSpc>
              <a:spcBef>
                <a:spcPts val="0"/>
              </a:spcBef>
              <a:buFont typeface="Arial" panose="020B0604020202020204" pitchFamily="34" charset="0"/>
              <a:buChar char="•"/>
              <a:defRPr/>
            </a:pPr>
            <a:r>
              <a:rPr lang="en-US" sz="1800" dirty="0">
                <a:solidFill>
                  <a:schemeClr val="bg1"/>
                </a:solidFill>
                <a:latin typeface="Arial" panose="020B0604020202020204" pitchFamily="34" charset="0"/>
                <a:cs typeface="Arial" panose="020B0604020202020204" pitchFamily="34" charset="0"/>
              </a:rPr>
              <a:t>Other, ICH GCP E6 (2): 3. IRB/IEC</a:t>
            </a:r>
          </a:p>
        </p:txBody>
      </p:sp>
    </p:spTree>
    <p:extLst>
      <p:ext uri="{BB962C8B-B14F-4D97-AF65-F5344CB8AC3E}">
        <p14:creationId xmlns:p14="http://schemas.microsoft.com/office/powerpoint/2010/main" val="13890225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5328-3A72-4AE2-8B8C-BB1070669897}"/>
              </a:ext>
            </a:extLst>
          </p:cNvPr>
          <p:cNvSpPr>
            <a:spLocks noGrp="1"/>
          </p:cNvSpPr>
          <p:nvPr>
            <p:ph type="title"/>
          </p:nvPr>
        </p:nvSpPr>
        <p:spPr/>
        <p:txBody>
          <a:bodyPr/>
          <a:lstStyle/>
          <a:p>
            <a:r>
              <a:rPr lang="en-US" dirty="0"/>
              <a:t>Purpose and Responsibility</a:t>
            </a:r>
          </a:p>
        </p:txBody>
      </p:sp>
      <p:sp>
        <p:nvSpPr>
          <p:cNvPr id="3" name="Text Placeholder 2">
            <a:extLst>
              <a:ext uri="{FF2B5EF4-FFF2-40B4-BE49-F238E27FC236}">
                <a16:creationId xmlns:a16="http://schemas.microsoft.com/office/drawing/2014/main" id="{EA4034CC-011D-4EB1-9754-A0B09F45AFF9}"/>
              </a:ext>
            </a:extLst>
          </p:cNvPr>
          <p:cNvSpPr>
            <a:spLocks noGrp="1"/>
          </p:cNvSpPr>
          <p:nvPr>
            <p:ph type="body" idx="1"/>
          </p:nvPr>
        </p:nvSpPr>
        <p:spPr>
          <a:xfrm>
            <a:off x="304799" y="1142999"/>
            <a:ext cx="8534401" cy="4842934"/>
          </a:xfrm>
        </p:spPr>
        <p:txBody>
          <a:bodyPr>
            <a:normAutofit lnSpcReduction="10000"/>
          </a:bodyPr>
          <a:lstStyle/>
          <a:p>
            <a:pPr>
              <a:lnSpc>
                <a:spcPct val="120000"/>
              </a:lnSpc>
              <a:spcBef>
                <a:spcPts val="0"/>
              </a:spcBef>
            </a:pPr>
            <a:r>
              <a:rPr lang="en-US" sz="2000" dirty="0"/>
              <a:t>The purpose of </a:t>
            </a:r>
            <a:r>
              <a:rPr lang="en-US" sz="2000" b="1" dirty="0"/>
              <a:t>IRB</a:t>
            </a:r>
            <a:r>
              <a:rPr lang="en-US" sz="2000" dirty="0"/>
              <a:t> is to review and assure, both in advance and by periodic review, that appropriate steps are taken to protect the rights and welfare of humans participating as subjects in the research.</a:t>
            </a:r>
          </a:p>
          <a:p>
            <a:pPr>
              <a:lnSpc>
                <a:spcPct val="120000"/>
              </a:lnSpc>
              <a:spcBef>
                <a:spcPts val="0"/>
              </a:spcBef>
            </a:pPr>
            <a:endParaRPr lang="en-US" dirty="0"/>
          </a:p>
          <a:p>
            <a:pPr marL="186690" indent="-186690" defTabSz="731520">
              <a:lnSpc>
                <a:spcPct val="110000"/>
              </a:lnSpc>
              <a:spcBef>
                <a:spcPts val="0"/>
              </a:spcBef>
              <a:defRPr sz="1920">
                <a:effectLst>
                  <a:outerShdw blurRad="30480" dist="30480" dir="2700000" rotWithShape="0">
                    <a:srgbClr val="000000"/>
                  </a:outerShdw>
                </a:effectLst>
              </a:defRPr>
            </a:pPr>
            <a:r>
              <a:rPr lang="en-US" sz="2000" dirty="0">
                <a:solidFill>
                  <a:schemeClr val="bg1"/>
                </a:solidFill>
                <a:effectLst/>
              </a:rPr>
              <a:t>Federal regulation requires that the IRB reviews all the research documents and activities that impact the rights and welfare of the subjects of proposed research. </a:t>
            </a:r>
          </a:p>
          <a:p>
            <a:pPr marL="186690" indent="-186690" defTabSz="731520">
              <a:lnSpc>
                <a:spcPct val="110000"/>
              </a:lnSpc>
              <a:spcBef>
                <a:spcPts val="0"/>
              </a:spcBef>
              <a:defRPr sz="1920">
                <a:effectLst>
                  <a:outerShdw blurRad="30480" dist="30480" dir="2700000" rotWithShape="0">
                    <a:srgbClr val="000000"/>
                  </a:outerShdw>
                </a:effectLst>
              </a:defRPr>
            </a:pPr>
            <a:endParaRPr lang="en-US" sz="2000" dirty="0">
              <a:solidFill>
                <a:schemeClr val="bg1"/>
              </a:solidFill>
              <a:effectLst/>
            </a:endParaRPr>
          </a:p>
          <a:p>
            <a:pPr marL="855663" lvl="2" indent="-228600">
              <a:lnSpc>
                <a:spcPct val="120000"/>
              </a:lnSpc>
              <a:spcBef>
                <a:spcPts val="0"/>
              </a:spcBef>
              <a:buFont typeface="Arial" panose="020B0604020202020204" pitchFamily="34" charset="0"/>
              <a:buChar char="–"/>
            </a:pPr>
            <a:r>
              <a:rPr lang="en-US" sz="1800" b="0" i="0" dirty="0">
                <a:solidFill>
                  <a:schemeClr val="bg1"/>
                </a:solidFill>
                <a:effectLst/>
              </a:rPr>
              <a:t>A clear definition and explanation of the activities, procedures, and protocols involved in the research;</a:t>
            </a:r>
          </a:p>
          <a:p>
            <a:pPr marL="855663" lvl="2" indent="-228600">
              <a:lnSpc>
                <a:spcPct val="120000"/>
              </a:lnSpc>
              <a:spcBef>
                <a:spcPts val="0"/>
              </a:spcBef>
              <a:buFont typeface="Arial" panose="020B0604020202020204" pitchFamily="34" charset="0"/>
              <a:buChar char="–"/>
            </a:pPr>
            <a:r>
              <a:rPr lang="en-US" sz="1800" b="0" i="0" dirty="0">
                <a:solidFill>
                  <a:schemeClr val="bg1"/>
                </a:solidFill>
                <a:effectLst/>
              </a:rPr>
              <a:t>Specific information on the composition of the subject population and the inclusion/exclusion criteria used in the selection of human subjects;</a:t>
            </a:r>
          </a:p>
          <a:p>
            <a:pPr marL="855663" lvl="2" indent="-228600">
              <a:lnSpc>
                <a:spcPct val="120000"/>
              </a:lnSpc>
              <a:spcBef>
                <a:spcPts val="0"/>
              </a:spcBef>
              <a:buFont typeface="Arial" panose="020B0604020202020204" pitchFamily="34" charset="0"/>
              <a:buChar char="–"/>
            </a:pPr>
            <a:r>
              <a:rPr lang="en-US" sz="1800" b="0" i="0" dirty="0">
                <a:solidFill>
                  <a:schemeClr val="bg1"/>
                </a:solidFill>
                <a:effectLst/>
              </a:rPr>
              <a:t>Proof of informed consent — the voluntary participation of human subjects; </a:t>
            </a:r>
          </a:p>
          <a:p>
            <a:pPr marL="855663" lvl="2" indent="-228600">
              <a:lnSpc>
                <a:spcPct val="120000"/>
              </a:lnSpc>
              <a:spcBef>
                <a:spcPts val="0"/>
              </a:spcBef>
              <a:buFont typeface="Arial" panose="020B0604020202020204" pitchFamily="34" charset="0"/>
              <a:buChar char="–"/>
            </a:pPr>
            <a:r>
              <a:rPr lang="en-US" sz="1800" b="0" i="0" dirty="0">
                <a:solidFill>
                  <a:schemeClr val="bg1"/>
                </a:solidFill>
                <a:effectLst/>
              </a:rPr>
              <a:t>Documentation of the risks and benefits of the proposed research.</a:t>
            </a:r>
          </a:p>
          <a:p>
            <a:pPr lvl="1">
              <a:lnSpc>
                <a:spcPct val="120000"/>
              </a:lnSpc>
              <a:spcBef>
                <a:spcPts val="0"/>
              </a:spcBef>
            </a:pPr>
            <a:endParaRPr lang="en-US" b="1" dirty="0"/>
          </a:p>
          <a:p>
            <a:pPr lvl="1"/>
            <a:endParaRPr lang="en-US" dirty="0"/>
          </a:p>
          <a:p>
            <a:pPr lvl="1"/>
            <a:endParaRPr lang="en-US" dirty="0"/>
          </a:p>
          <a:p>
            <a:pPr marL="796925" lvl="2" indent="0">
              <a:buNone/>
            </a:pPr>
            <a:endParaRPr lang="en-US" dirty="0"/>
          </a:p>
        </p:txBody>
      </p:sp>
    </p:spTree>
    <p:extLst>
      <p:ext uri="{BB962C8B-B14F-4D97-AF65-F5344CB8AC3E}">
        <p14:creationId xmlns:p14="http://schemas.microsoft.com/office/powerpoint/2010/main" val="407376747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ontent Placeholder 2"/>
          <p:cNvSpPr txBox="1">
            <a:spLocks noGrp="1"/>
          </p:cNvSpPr>
          <p:nvPr>
            <p:ph type="body" idx="1"/>
          </p:nvPr>
        </p:nvSpPr>
        <p:spPr>
          <a:xfrm>
            <a:off x="347132" y="1291166"/>
            <a:ext cx="8593668" cy="4974166"/>
          </a:xfrm>
          <a:prstGeom prst="rect">
            <a:avLst/>
          </a:prstGeom>
        </p:spPr>
        <p:txBody>
          <a:bodyPr>
            <a:normAutofit fontScale="92500" lnSpcReduction="20000"/>
          </a:bodyPr>
          <a:lstStyle/>
          <a:p>
            <a:pPr marL="186690" indent="-186690" defTabSz="731520">
              <a:spcBef>
                <a:spcPts val="1900"/>
              </a:spcBef>
              <a:defRPr sz="1920">
                <a:effectLst>
                  <a:outerShdw blurRad="30480" dist="30480" dir="2700000" rotWithShape="0">
                    <a:srgbClr val="000000"/>
                  </a:outerShdw>
                </a:effectLst>
              </a:defRPr>
            </a:pPr>
            <a:r>
              <a:rPr lang="en-US" sz="1800" dirty="0">
                <a:effectLst/>
              </a:rPr>
              <a:t>Conduct a benefit versus risk assessment</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Review research method and its scientific validity</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Determine whether subjects are exposed to unnecessary risk</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Compare the anticipated benefit to overall risk</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Assess whether the patient population is equitable (does not exclude patients based on non-study-related characteristics)</a:t>
            </a:r>
          </a:p>
          <a:p>
            <a:pPr marL="186690" indent="-186690" defTabSz="731520">
              <a:spcBef>
                <a:spcPts val="1900"/>
              </a:spcBef>
              <a:defRPr sz="1920">
                <a:effectLst>
                  <a:outerShdw blurRad="30480" dist="30480" dir="2700000" rotWithShape="0">
                    <a:srgbClr val="000000"/>
                  </a:outerShdw>
                </a:effectLst>
              </a:defRPr>
            </a:pPr>
            <a:r>
              <a:rPr lang="en-US" sz="1800" dirty="0">
                <a:effectLst/>
              </a:rPr>
              <a:t>Adequate informed consent process </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Ensure informed consent has required elements</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Adequate provisions are in place for ongoing safety monitoring of the data throughout course of trial</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Precautions and measure taken to ensure the privacy of subjects and maintain confidentiality of the data</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Review subject compensation and advertising to ensure undue influence or coercion</a:t>
            </a:r>
          </a:p>
          <a:p>
            <a:pPr marL="820102" lvl="1" indent="-186690" defTabSz="731520">
              <a:lnSpc>
                <a:spcPct val="120000"/>
              </a:lnSpc>
              <a:spcBef>
                <a:spcPts val="600"/>
              </a:spcBef>
              <a:spcAft>
                <a:spcPts val="600"/>
              </a:spcAft>
              <a:defRPr sz="1920">
                <a:effectLst>
                  <a:outerShdw blurRad="30480" dist="30480" dir="2700000" rotWithShape="0">
                    <a:srgbClr val="000000"/>
                  </a:outerShdw>
                </a:effectLst>
              </a:defRPr>
            </a:pPr>
            <a:r>
              <a:rPr lang="en-US" sz="1600" dirty="0">
                <a:effectLst/>
              </a:rPr>
              <a:t>Ensure the research does not violate state or local laws or regulations</a:t>
            </a:r>
          </a:p>
        </p:txBody>
      </p:sp>
      <p:sp>
        <p:nvSpPr>
          <p:cNvPr id="4" name="Title 1">
            <a:extLst>
              <a:ext uri="{FF2B5EF4-FFF2-40B4-BE49-F238E27FC236}">
                <a16:creationId xmlns:a16="http://schemas.microsoft.com/office/drawing/2014/main" id="{19DF4AC4-0462-45BB-8C71-C5FF6B1191CF}"/>
              </a:ext>
            </a:extLst>
          </p:cNvPr>
          <p:cNvSpPr txBox="1">
            <a:spLocks/>
          </p:cNvSpPr>
          <p:nvPr/>
        </p:nvSpPr>
        <p:spPr>
          <a:xfrm>
            <a:off x="152399" y="152400"/>
            <a:ext cx="9144001" cy="997527"/>
          </a:xfrm>
          <a:prstGeom prst="rect">
            <a:avLst/>
          </a:prstGeom>
          <a:ln w="12700">
            <a:miter lim="400000"/>
          </a:ln>
          <a:effectLst>
            <a:outerShdw dist="28398" dir="3806097"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marL="0" marR="0" indent="0" algn="ctr" defTabSz="914400" rtl="0" latinLnBrk="0">
              <a:lnSpc>
                <a:spcPct val="85000"/>
              </a:lnSpc>
              <a:spcBef>
                <a:spcPts val="0"/>
              </a:spcBef>
              <a:spcAft>
                <a:spcPts val="0"/>
              </a:spcAft>
              <a:buClrTx/>
              <a:buSzTx/>
              <a:buFontTx/>
              <a:buNone/>
              <a:tabLst/>
              <a:defRPr sz="3200" b="1" i="0" u="none" strike="noStrike" cap="none"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1pPr>
            <a:lvl2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2pPr>
            <a:lvl3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3pPr>
            <a:lvl4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4pPr>
            <a:lvl5pPr marL="0" marR="0" indent="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5pPr>
            <a:lvl6pPr marL="0" marR="0" indent="4572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6pPr>
            <a:lvl7pPr marL="0" marR="0" indent="9144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7pPr>
            <a:lvl8pPr marL="0" marR="0" indent="13716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8pPr>
            <a:lvl9pPr marL="0" marR="0" indent="1828800" algn="ctr" defTabSz="914400" rtl="0" latinLnBrk="0">
              <a:lnSpc>
                <a:spcPct val="85000"/>
              </a:lnSpc>
              <a:spcBef>
                <a:spcPts val="0"/>
              </a:spcBef>
              <a:spcAft>
                <a:spcPts val="0"/>
              </a:spcAft>
              <a:buClrTx/>
              <a:buSzTx/>
              <a:buFontTx/>
              <a:buNone/>
              <a:tabLst/>
              <a:defRPr sz="4000" b="1" i="0" u="none" strike="noStrike" cap="all" spc="0" baseline="0">
                <a:solidFill>
                  <a:srgbClr val="FF9933"/>
                </a:solidFill>
                <a:effectLst>
                  <a:outerShdw blurRad="38100" dist="38100" dir="2700000" rotWithShape="0">
                    <a:srgbClr val="000000">
                      <a:alpha val="43137"/>
                    </a:srgbClr>
                  </a:outerShdw>
                </a:effectLst>
                <a:uFillTx/>
                <a:latin typeface="Arial"/>
                <a:ea typeface="Arial"/>
                <a:cs typeface="Arial"/>
                <a:sym typeface="Arial"/>
              </a:defRPr>
            </a:lvl9pPr>
          </a:lstStyle>
          <a:p>
            <a:pPr hangingPunct="1"/>
            <a:r>
              <a:rPr lang="en-US" dirty="0"/>
              <a:t>IRB Purpose and Responsibility</a:t>
            </a:r>
          </a:p>
        </p:txBody>
      </p:sp>
    </p:spTree>
    <p:extLst>
      <p:ext uri="{BB962C8B-B14F-4D97-AF65-F5344CB8AC3E}">
        <p14:creationId xmlns:p14="http://schemas.microsoft.com/office/powerpoint/2010/main" val="59210203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5328-3A72-4AE2-8B8C-BB1070669897}"/>
              </a:ext>
            </a:extLst>
          </p:cNvPr>
          <p:cNvSpPr>
            <a:spLocks noGrp="1"/>
          </p:cNvSpPr>
          <p:nvPr>
            <p:ph type="title"/>
          </p:nvPr>
        </p:nvSpPr>
        <p:spPr/>
        <p:txBody>
          <a:bodyPr/>
          <a:lstStyle/>
          <a:p>
            <a:r>
              <a:rPr lang="en-US" dirty="0"/>
              <a:t>IRB Organization</a:t>
            </a:r>
          </a:p>
        </p:txBody>
      </p:sp>
      <p:sp>
        <p:nvSpPr>
          <p:cNvPr id="3" name="Text Placeholder 2">
            <a:extLst>
              <a:ext uri="{FF2B5EF4-FFF2-40B4-BE49-F238E27FC236}">
                <a16:creationId xmlns:a16="http://schemas.microsoft.com/office/drawing/2014/main" id="{EA4034CC-011D-4EB1-9754-A0B09F45AFF9}"/>
              </a:ext>
            </a:extLst>
          </p:cNvPr>
          <p:cNvSpPr>
            <a:spLocks noGrp="1"/>
          </p:cNvSpPr>
          <p:nvPr>
            <p:ph type="body" idx="1"/>
          </p:nvPr>
        </p:nvSpPr>
        <p:spPr>
          <a:xfrm>
            <a:off x="304799" y="1142999"/>
            <a:ext cx="8534401" cy="4842934"/>
          </a:xfrm>
        </p:spPr>
        <p:txBody>
          <a:bodyPr>
            <a:normAutofit lnSpcReduction="10000"/>
          </a:bodyPr>
          <a:lstStyle/>
          <a:p>
            <a:pPr>
              <a:lnSpc>
                <a:spcPct val="120000"/>
              </a:lnSpc>
              <a:spcBef>
                <a:spcPts val="0"/>
              </a:spcBef>
            </a:pPr>
            <a:r>
              <a:rPr lang="en-US" dirty="0"/>
              <a:t>Types of </a:t>
            </a:r>
            <a:r>
              <a:rPr lang="en-US" b="1" dirty="0"/>
              <a:t>IRBs</a:t>
            </a:r>
          </a:p>
          <a:p>
            <a:pPr lvl="1">
              <a:lnSpc>
                <a:spcPct val="110000"/>
              </a:lnSpc>
              <a:spcBef>
                <a:spcPts val="0"/>
              </a:spcBef>
              <a:spcAft>
                <a:spcPts val="600"/>
              </a:spcAft>
            </a:pPr>
            <a:r>
              <a:rPr lang="en-US" sz="2100" dirty="0"/>
              <a:t>“Affiliated” with the institution (i.e. hospital or university)</a:t>
            </a:r>
          </a:p>
          <a:p>
            <a:pPr lvl="1">
              <a:lnSpc>
                <a:spcPct val="120000"/>
              </a:lnSpc>
              <a:spcBef>
                <a:spcPts val="0"/>
              </a:spcBef>
            </a:pPr>
            <a:r>
              <a:rPr lang="en-US" sz="2100" dirty="0"/>
              <a:t>“Unaffiliated” with the institution (independent, central or national IRB)</a:t>
            </a:r>
          </a:p>
          <a:p>
            <a:pPr lvl="1">
              <a:lnSpc>
                <a:spcPct val="120000"/>
              </a:lnSpc>
              <a:spcBef>
                <a:spcPts val="0"/>
              </a:spcBef>
            </a:pPr>
            <a:endParaRPr lang="en-US" sz="1900" dirty="0"/>
          </a:p>
          <a:p>
            <a:pPr>
              <a:lnSpc>
                <a:spcPct val="120000"/>
              </a:lnSpc>
              <a:spcBef>
                <a:spcPts val="0"/>
              </a:spcBef>
            </a:pPr>
            <a:r>
              <a:rPr lang="en-US" dirty="0"/>
              <a:t>Registration and Assurance</a:t>
            </a:r>
          </a:p>
          <a:p>
            <a:pPr lvl="1">
              <a:lnSpc>
                <a:spcPct val="120000"/>
              </a:lnSpc>
              <a:spcBef>
                <a:spcPts val="0"/>
              </a:spcBef>
              <a:spcAft>
                <a:spcPts val="600"/>
              </a:spcAft>
            </a:pPr>
            <a:r>
              <a:rPr lang="en-US" sz="2100" dirty="0"/>
              <a:t>Each </a:t>
            </a:r>
            <a:r>
              <a:rPr lang="en-US" sz="2100" b="1" dirty="0"/>
              <a:t>IRB</a:t>
            </a:r>
            <a:r>
              <a:rPr lang="en-US" sz="2100" dirty="0"/>
              <a:t> in the United States (U.S.) that reviews FDA-regulated studies is required to register through the Department of Health and Human Services (HHS)</a:t>
            </a:r>
          </a:p>
          <a:p>
            <a:pPr lvl="1">
              <a:lnSpc>
                <a:spcPct val="120000"/>
              </a:lnSpc>
              <a:spcBef>
                <a:spcPts val="0"/>
              </a:spcBef>
            </a:pPr>
            <a:r>
              <a:rPr lang="en-US" sz="2100" dirty="0">
                <a:effectLst/>
              </a:rPr>
              <a:t>Assurance is required when research studies involving products regulated by FDA are funded/supported by HHS.  The research institution must comply with both the HHS and FDA regulations.</a:t>
            </a:r>
          </a:p>
          <a:p>
            <a:pPr lvl="1">
              <a:lnSpc>
                <a:spcPct val="120000"/>
              </a:lnSpc>
              <a:spcBef>
                <a:spcPts val="0"/>
              </a:spcBef>
            </a:pPr>
            <a:endParaRPr lang="en-US" b="1" dirty="0"/>
          </a:p>
          <a:p>
            <a:pPr lvl="1"/>
            <a:endParaRPr lang="en-US" dirty="0"/>
          </a:p>
          <a:p>
            <a:pPr lvl="1"/>
            <a:endParaRPr lang="en-US" dirty="0"/>
          </a:p>
          <a:p>
            <a:pPr marL="796925" lvl="2" indent="0">
              <a:buNone/>
            </a:pPr>
            <a:endParaRPr lang="en-US" dirty="0"/>
          </a:p>
        </p:txBody>
      </p:sp>
    </p:spTree>
    <p:extLst>
      <p:ext uri="{BB962C8B-B14F-4D97-AF65-F5344CB8AC3E}">
        <p14:creationId xmlns:p14="http://schemas.microsoft.com/office/powerpoint/2010/main" val="949789466"/>
      </p:ext>
    </p:extLst>
  </p:cSld>
  <p:clrMapOvr>
    <a:masterClrMapping/>
  </p:clrMapOvr>
  <p:transition spd="med"/>
</p:sld>
</file>

<file path=ppt/theme/theme1.xml><?xml version="1.0" encoding="utf-8"?>
<a:theme xmlns:a="http://schemas.openxmlformats.org/drawingml/2006/main" name="PERFUSE Slides Template v5">
  <a:themeElements>
    <a:clrScheme name="PERFUSE Slides Template v5">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PERFUSE Slides Template v5">
      <a:majorFont>
        <a:latin typeface="Calibri"/>
        <a:ea typeface="Calibri"/>
        <a:cs typeface="Calibri"/>
      </a:majorFont>
      <a:minorFont>
        <a:latin typeface="Helvetica"/>
        <a:ea typeface="Helvetica"/>
        <a:cs typeface="Helvetica"/>
      </a:minorFont>
    </a:fontScheme>
    <a:fmtScheme name="PERFUSE Slides Template v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ERFUSE Slides Template v5">
  <a:themeElements>
    <a:clrScheme name="PERFUSE Slides Template v5">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PERFUSE Slides Template v5">
      <a:majorFont>
        <a:latin typeface="Calibri"/>
        <a:ea typeface="Calibri"/>
        <a:cs typeface="Calibri"/>
      </a:majorFont>
      <a:minorFont>
        <a:latin typeface="Helvetica"/>
        <a:ea typeface="Helvetica"/>
        <a:cs typeface="Helvetica"/>
      </a:minorFont>
    </a:fontScheme>
    <a:fmtScheme name="PERFUSE Slides Template v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1324</TotalTime>
  <Words>1544</Words>
  <Application>Microsoft Office PowerPoint</Application>
  <PresentationFormat>On-screen Show (4:3)</PresentationFormat>
  <Paragraphs>171</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Helvetica</vt:lpstr>
      <vt:lpstr>Muli</vt:lpstr>
      <vt:lpstr>Times New Roman</vt:lpstr>
      <vt:lpstr>PERFUSE Slides Template v5</vt:lpstr>
      <vt:lpstr>PERFUSE Clinical Trial Course  Running a Clinical Trial – Part I Study Set-up</vt:lpstr>
      <vt:lpstr>Agenda</vt:lpstr>
      <vt:lpstr>RegulatORY REVIEW</vt:lpstr>
      <vt:lpstr>The Institutional Review Board (IRB)</vt:lpstr>
      <vt:lpstr>Basic Principles of the Belmont Report (1979)</vt:lpstr>
      <vt:lpstr>Code of Federal Regulations:  “The Common Rule” and Food and Drug Administration (FDA)</vt:lpstr>
      <vt:lpstr>Purpose and Responsibility</vt:lpstr>
      <vt:lpstr>PowerPoint Presentation</vt:lpstr>
      <vt:lpstr>IRB Organization</vt:lpstr>
      <vt:lpstr>Membership and Standard Operating Procedures</vt:lpstr>
      <vt:lpstr>PowerPoint Presentation</vt:lpstr>
      <vt:lpstr>IRB Initial Review Process</vt:lpstr>
      <vt:lpstr>IRB Initial Review Process</vt:lpstr>
      <vt:lpstr>PowerPoint Presentation</vt:lpstr>
      <vt:lpstr>PowerPoint Presentation</vt:lpstr>
      <vt:lpstr>FDA Oversight of IRBs</vt:lpstr>
      <vt:lpstr>OPEN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PERFUSE Clinical Trial Course  Ethics of Clinical Trials II</dc:title>
  <dc:creator>Ok, Maria</dc:creator>
  <cp:lastModifiedBy>Ok, Maria</cp:lastModifiedBy>
  <cp:revision>77</cp:revision>
  <dcterms:modified xsi:type="dcterms:W3CDTF">2021-03-30T12:01:34Z</dcterms:modified>
</cp:coreProperties>
</file>