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8" r:id="rId2"/>
    <p:sldId id="259" r:id="rId3"/>
    <p:sldId id="260" r:id="rId4"/>
    <p:sldId id="273" r:id="rId5"/>
    <p:sldId id="261" r:id="rId6"/>
    <p:sldId id="272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68" r:id="rId15"/>
    <p:sldId id="269" r:id="rId16"/>
    <p:sldId id="275" r:id="rId17"/>
    <p:sldId id="274" r:id="rId18"/>
    <p:sldId id="271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9613" autoAdjust="0"/>
  </p:normalViewPr>
  <p:slideViewPr>
    <p:cSldViewPr>
      <p:cViewPr>
        <p:scale>
          <a:sx n="90" d="100"/>
          <a:sy n="90" d="100"/>
        </p:scale>
        <p:origin x="-1234" y="3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D0622-C792-4D7B-97B7-BCD3D08CEFDE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32B60-3662-43D9-A9CC-E88444B45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43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32B60-3662-43D9-A9CC-E88444B45F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84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should avoid comparing different measures (i.e. percentage vs. ratio vs. rate) in the same chart.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32B60-3662-43D9-A9CC-E88444B45F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25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32B60-3662-43D9-A9CC-E88444B45F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70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32B60-3662-43D9-A9CC-E88444B45F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01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32B60-3662-43D9-A9CC-E88444B45F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18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32B60-3662-43D9-A9CC-E88444B45F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61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32B60-3662-43D9-A9CC-E88444B45F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42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32B60-3662-43D9-A9CC-E88444B45F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42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use of visual content has a profound effect on our brains’ ability to learn and process new information. A combination of words and pictures has proven time and again to be a more effective teaching tool than words alone.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than 80% of what your brain processes is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visual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32B60-3662-43D9-A9CC-E88444B45F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60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32B60-3662-43D9-A9CC-E88444B45F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32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32B60-3662-43D9-A9CC-E88444B45F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32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32B60-3662-43D9-A9CC-E88444B45F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14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286000" y="1752600"/>
            <a:ext cx="4572000" cy="708024"/>
          </a:xfrm>
          <a:effectLst/>
        </p:spPr>
        <p:txBody>
          <a:bodyPr/>
          <a:lstStyle>
            <a:lvl1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 b="1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charset="0"/>
              </a:rPr>
              <a:t>Title of Talk</a:t>
            </a:r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6959600" y="3505200"/>
            <a:ext cx="203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Harvard Medical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School</a:t>
            </a:r>
          </a:p>
        </p:txBody>
      </p:sp>
      <p:pic>
        <p:nvPicPr>
          <p:cNvPr id="6" name="Picture 8" descr="Harvard cres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3417888"/>
            <a:ext cx="7366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519113" y="4724400"/>
            <a:ext cx="8077200" cy="1006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white"/>
                </a:solidFill>
                <a:cs typeface="Arial" charset="0"/>
              </a:rPr>
              <a:t>Chairman, PERFUSE Study Group</a:t>
            </a:r>
          </a:p>
          <a:p>
            <a:pPr algn="ctr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white"/>
                </a:solidFill>
                <a:cs typeface="Arial" charset="0"/>
              </a:rPr>
              <a:t>Founder and Chairman, </a:t>
            </a:r>
            <a:r>
              <a:rPr lang="en-US" b="1" dirty="0" err="1">
                <a:solidFill>
                  <a:prstClr val="white"/>
                </a:solidFill>
                <a:cs typeface="Arial" charset="0"/>
              </a:rPr>
              <a:t>WikiDoc</a:t>
            </a:r>
            <a:r>
              <a:rPr lang="en-US" b="1" dirty="0">
                <a:solidFill>
                  <a:prstClr val="white"/>
                </a:solidFill>
                <a:cs typeface="Arial" charset="0"/>
              </a:rPr>
              <a:t> &amp; </a:t>
            </a:r>
            <a:r>
              <a:rPr lang="en-US" b="1" dirty="0" err="1">
                <a:solidFill>
                  <a:prstClr val="white"/>
                </a:solidFill>
                <a:cs typeface="Arial" charset="0"/>
              </a:rPr>
              <a:t>WikiPatient</a:t>
            </a:r>
            <a:r>
              <a:rPr lang="en-US" b="1" dirty="0">
                <a:solidFill>
                  <a:prstClr val="white"/>
                </a:solidFill>
                <a:cs typeface="Arial" charset="0"/>
              </a:rPr>
              <a:t>, The World’s Open Source Textbook of Medicine Viewed 896 Million Times A Year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09600" y="3579346"/>
            <a:ext cx="5492750" cy="523220"/>
          </a:xfrm>
          <a:prstGeom prst="rect">
            <a:avLst/>
          </a:prstGeom>
          <a:noFill/>
          <a:effectLst>
            <a:outerShdw dist="27940" dir="3804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>
                <a:solidFill>
                  <a:srgbClr val="FF9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C. Michael Gibson, M.S., M.D.</a:t>
            </a:r>
          </a:p>
        </p:txBody>
      </p:sp>
    </p:spTree>
    <p:extLst>
      <p:ext uri="{BB962C8B-B14F-4D97-AF65-F5344CB8AC3E}">
        <p14:creationId xmlns:p14="http://schemas.microsoft.com/office/powerpoint/2010/main" val="1331670695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8" descr="Harvard cres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6307138"/>
            <a:ext cx="3968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6348413"/>
            <a:ext cx="7905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123895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8" descr="Harvard cres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6307138"/>
            <a:ext cx="3968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6348413"/>
            <a:ext cx="7905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905913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63513"/>
            <a:ext cx="2151063" cy="5678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7975" y="163513"/>
            <a:ext cx="6302375" cy="5678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4" name="Picture 8" descr="Harvard cres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6307138"/>
            <a:ext cx="3968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6348413"/>
            <a:ext cx="7905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690193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4225925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447800"/>
            <a:ext cx="4227513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7975" y="4165600"/>
            <a:ext cx="4225925" cy="231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4165600"/>
            <a:ext cx="4227513" cy="231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8" descr="Harvard cres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6307138"/>
            <a:ext cx="3968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6348413"/>
            <a:ext cx="7905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575046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3999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447800"/>
            <a:ext cx="422592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86300" y="1447800"/>
            <a:ext cx="4227513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  <p:pic>
        <p:nvPicPr>
          <p:cNvPr id="5" name="Picture 8" descr="Harvard cres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6307138"/>
            <a:ext cx="3968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6348413"/>
            <a:ext cx="7905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39929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3999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7975" y="1447800"/>
            <a:ext cx="8605838" cy="43942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pic>
        <p:nvPicPr>
          <p:cNvPr id="4" name="Picture 8" descr="Harvard cres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6307138"/>
            <a:ext cx="3968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6348413"/>
            <a:ext cx="7905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991500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7975" y="1447800"/>
            <a:ext cx="8531226" cy="4775200"/>
          </a:xfrm>
        </p:spPr>
        <p:txBody>
          <a:bodyPr/>
          <a:lstStyle>
            <a:lvl1pPr>
              <a:tabLst>
                <a:tab pos="8404225" algn="l"/>
              </a:tabLs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3" name="Picture 8" descr="Harvard cres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6307138"/>
            <a:ext cx="3968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6348413"/>
            <a:ext cx="7905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557926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3999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7975" y="1447800"/>
            <a:ext cx="8605838" cy="43942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pic>
        <p:nvPicPr>
          <p:cNvPr id="4" name="Picture 8" descr="Harvard cres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6307138"/>
            <a:ext cx="3968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6348413"/>
            <a:ext cx="7905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469455"/>
      </p:ext>
    </p:extLst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3999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7975" y="1447800"/>
            <a:ext cx="4225925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1447800"/>
            <a:ext cx="4227513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pic>
        <p:nvPicPr>
          <p:cNvPr id="5" name="Picture 8" descr="Harvard cres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6307138"/>
            <a:ext cx="3968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6348413"/>
            <a:ext cx="7905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188687"/>
      </p:ext>
    </p:extLst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"/>
            <a:ext cx="9144001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7975" y="1447800"/>
            <a:ext cx="4225925" cy="4394200"/>
          </a:xfrm>
        </p:spPr>
        <p:txBody>
          <a:bodyPr/>
          <a:lstStyle>
            <a:lvl1pPr>
              <a:defRPr sz="2400"/>
            </a:lvl1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447800"/>
            <a:ext cx="4227513" cy="2133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733800"/>
            <a:ext cx="4227513" cy="2108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8" descr="Harvard cres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6307138"/>
            <a:ext cx="3968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6348413"/>
            <a:ext cx="7905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489451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73200"/>
            <a:ext cx="8534400" cy="4394200"/>
          </a:xfrm>
        </p:spPr>
        <p:txBody>
          <a:bodyPr/>
          <a:lstStyle>
            <a:lvl1pPr>
              <a:spcBef>
                <a:spcPts val="2400"/>
              </a:spcBef>
              <a:spcAft>
                <a:spcPts val="0"/>
              </a:spcAft>
              <a:defRPr/>
            </a:lvl1pPr>
            <a:lvl2pPr>
              <a:spcBef>
                <a:spcPts val="2400"/>
              </a:spcBef>
              <a:spcAft>
                <a:spcPts val="0"/>
              </a:spcAft>
              <a:defRPr/>
            </a:lvl2pPr>
            <a:lvl3pPr>
              <a:spcBef>
                <a:spcPts val="2400"/>
              </a:spcBef>
              <a:spcAft>
                <a:spcPts val="0"/>
              </a:spcAft>
              <a:defRPr/>
            </a:lvl3pPr>
            <a:lvl4pPr>
              <a:spcBef>
                <a:spcPts val="2400"/>
              </a:spcBef>
              <a:spcAft>
                <a:spcPts val="0"/>
              </a:spcAft>
              <a:defRPr/>
            </a:lvl4pPr>
            <a:lvl5pPr>
              <a:spcBef>
                <a:spcPts val="24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778220"/>
      </p:ext>
    </p:extLst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09013" cy="4394200"/>
          </a:xfr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 marL="914400" indent="-457200">
              <a:defRPr sz="2000">
                <a:latin typeface="Arial" pitchFamily="34" charset="0"/>
              </a:defRPr>
            </a:lvl2pPr>
            <a:lvl3pPr marL="1147763" indent="-233363">
              <a:defRPr sz="1800">
                <a:latin typeface="Arial" pitchFamily="34" charset="0"/>
              </a:defRPr>
            </a:lvl3pPr>
            <a:lvl4pPr marL="1368425" indent="-228600">
              <a:buFont typeface="Wingdings" pitchFamily="2" charset="2"/>
              <a:buChar char="§"/>
              <a:defRPr sz="1800">
                <a:latin typeface="Arial" pitchFamily="34" charset="0"/>
              </a:defRPr>
            </a:lvl4pPr>
            <a:lvl5pPr marL="1603375" indent="-228600">
              <a:buFont typeface="Courier New" pitchFamily="49" charset="0"/>
              <a:buChar char="o"/>
              <a:tabLst>
                <a:tab pos="176213" algn="l"/>
                <a:tab pos="1546225" algn="l"/>
              </a:tabLst>
              <a:defRPr sz="1800"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dirty="0">
              <a:solidFill>
                <a:prstClr val="white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17EE9B-DCF2-48D2-9A62-93CC3EBE995F}" type="slidenum">
              <a:rPr lang="en-US" sz="2200">
                <a:solidFill>
                  <a:prstClr val="white"/>
                </a:solidFill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200" dirty="0">
              <a:solidFill>
                <a:prstClr val="white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6" name="Picture 8" descr="Harvard cres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6307138"/>
            <a:ext cx="3968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6348413"/>
            <a:ext cx="7905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502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E6C9D2-9C0E-4159-917C-32DFF8F47685}" type="slidenum">
              <a:rPr lang="en-US" sz="2200">
                <a:solidFill>
                  <a:prstClr val="white"/>
                </a:solidFill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200" dirty="0">
              <a:solidFill>
                <a:prstClr val="white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6" name="Picture 8" descr="Harvard cres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6307138"/>
            <a:ext cx="3968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6348413"/>
            <a:ext cx="7905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72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73200"/>
            <a:ext cx="8534400" cy="4394200"/>
          </a:xfrm>
        </p:spPr>
        <p:txBody>
          <a:bodyPr/>
          <a:lstStyle>
            <a:lvl1pPr>
              <a:spcBef>
                <a:spcPts val="2400"/>
              </a:spcBef>
              <a:spcAft>
                <a:spcPts val="0"/>
              </a:spcAft>
              <a:defRPr/>
            </a:lvl1pPr>
            <a:lvl2pPr>
              <a:spcBef>
                <a:spcPts val="2400"/>
              </a:spcBef>
              <a:spcAft>
                <a:spcPts val="0"/>
              </a:spcAft>
              <a:defRPr/>
            </a:lvl2pPr>
            <a:lvl3pPr>
              <a:spcBef>
                <a:spcPts val="2400"/>
              </a:spcBef>
              <a:spcAft>
                <a:spcPts val="0"/>
              </a:spcAft>
              <a:defRPr/>
            </a:lvl3pPr>
            <a:lvl4pPr>
              <a:spcBef>
                <a:spcPts val="2400"/>
              </a:spcBef>
              <a:spcAft>
                <a:spcPts val="0"/>
              </a:spcAft>
              <a:defRPr/>
            </a:lvl4pPr>
            <a:lvl5pPr>
              <a:spcBef>
                <a:spcPts val="24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8" descr="Harvard cres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6307138"/>
            <a:ext cx="3968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6348413"/>
            <a:ext cx="7905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197360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95600"/>
            <a:ext cx="7772400" cy="1362075"/>
          </a:xfrm>
        </p:spPr>
        <p:txBody>
          <a:bodyPr/>
          <a:lstStyle>
            <a:lvl1pPr algn="ct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3" name="Picture 8" descr="Harvard cres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6307138"/>
            <a:ext cx="3968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6348413"/>
            <a:ext cx="7905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610293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111625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1" y="1524000"/>
            <a:ext cx="4152899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8" descr="Harvard cres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6307138"/>
            <a:ext cx="3968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6348413"/>
            <a:ext cx="7905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341330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637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03437"/>
            <a:ext cx="4038600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41763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103437"/>
            <a:ext cx="4038600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8" descr="Harvard cres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6307138"/>
            <a:ext cx="3968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6348413"/>
            <a:ext cx="7905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035371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3" name="Picture 8" descr="Harvard cres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6307138"/>
            <a:ext cx="3968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6348413"/>
            <a:ext cx="7905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831846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arvard cres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6307138"/>
            <a:ext cx="3968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6348413"/>
            <a:ext cx="7905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176389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990600"/>
          </a:xfrm>
        </p:spPr>
        <p:txBody>
          <a:bodyPr anchor="ctr"/>
          <a:lstStyle>
            <a:lvl1pPr algn="ct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43000"/>
            <a:ext cx="3008313" cy="4983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8" descr="Harvard cres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6307138"/>
            <a:ext cx="3968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6348413"/>
            <a:ext cx="7905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267512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bg2"/>
            </a:gs>
            <a:gs pos="55000">
              <a:srgbClr val="002060"/>
            </a:gs>
            <a:gs pos="75000">
              <a:schemeClr val="bg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99752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3999" cy="997527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</a:t>
            </a:r>
            <a:br>
              <a:rPr lang="en-GB" dirty="0"/>
            </a:br>
            <a:r>
              <a:rPr lang="en-GB" dirty="0"/>
              <a:t>style</a:t>
            </a:r>
          </a:p>
        </p:txBody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73200"/>
            <a:ext cx="8609013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 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31" name="Line 4"/>
          <p:cNvSpPr>
            <a:spLocks noChangeShapeType="1"/>
          </p:cNvSpPr>
          <p:nvPr/>
        </p:nvSpPr>
        <p:spPr bwMode="auto">
          <a:xfrm>
            <a:off x="0" y="1003300"/>
            <a:ext cx="91440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200">
              <a:solidFill>
                <a:prstClr val="white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5746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ransition advClick="0"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9933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FF9933"/>
          </a:solidFill>
          <a:latin typeface="Arial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FF9933"/>
          </a:solidFill>
          <a:latin typeface="Arial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FF9933"/>
          </a:solidFill>
          <a:latin typeface="Arial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FF9933"/>
          </a:solidFill>
          <a:latin typeface="Arial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FF9933"/>
          </a:solidFill>
          <a:latin typeface="Arial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FF9933"/>
          </a:solidFill>
          <a:latin typeface="Arial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FF9933"/>
          </a:solidFill>
          <a:latin typeface="Arial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FF9933"/>
          </a:solidFill>
          <a:latin typeface="Arial" charset="0"/>
        </a:defRPr>
      </a:lvl9pPr>
    </p:titleStyle>
    <p:bodyStyle>
      <a:lvl1pPr marL="233363" indent="-233363" algn="l" rtl="0" eaLnBrk="1" fontAlgn="base" hangingPunct="1">
        <a:lnSpc>
          <a:spcPct val="80000"/>
        </a:lnSpc>
        <a:spcBef>
          <a:spcPts val="2400"/>
        </a:spcBef>
        <a:spcAft>
          <a:spcPts val="0"/>
        </a:spcAft>
        <a:buClr>
          <a:srgbClr val="FF9900"/>
        </a:buClr>
        <a:buChar char="•"/>
        <a:tabLst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98513" indent="-341313" algn="l" rtl="0" eaLnBrk="1" fontAlgn="base" hangingPunct="1">
        <a:lnSpc>
          <a:spcPct val="80000"/>
        </a:lnSpc>
        <a:spcBef>
          <a:spcPts val="2400"/>
        </a:spcBef>
        <a:spcAft>
          <a:spcPts val="0"/>
        </a:spcAft>
        <a:buClr>
          <a:srgbClr val="FF9900"/>
        </a:buClr>
        <a:buChar char="–"/>
        <a:tabLst>
          <a:tab pos="176213" algn="l"/>
        </a:tabLst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030288" indent="-233363" algn="l" rtl="0" eaLnBrk="1" fontAlgn="base" hangingPunct="1">
        <a:lnSpc>
          <a:spcPct val="80000"/>
        </a:lnSpc>
        <a:spcBef>
          <a:spcPts val="2400"/>
        </a:spcBef>
        <a:spcAft>
          <a:spcPts val="0"/>
        </a:spcAft>
        <a:buClr>
          <a:srgbClr val="FF9900"/>
        </a:buClr>
        <a:buChar char="•"/>
        <a:tabLst>
          <a:tab pos="176213" algn="l"/>
        </a:tabLst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371600" indent="-280988" algn="l" rtl="0" eaLnBrk="1" fontAlgn="base" hangingPunct="1">
        <a:lnSpc>
          <a:spcPct val="80000"/>
        </a:lnSpc>
        <a:spcBef>
          <a:spcPts val="2400"/>
        </a:spcBef>
        <a:spcAft>
          <a:spcPts val="0"/>
        </a:spcAft>
        <a:buClr>
          <a:srgbClr val="FF9900"/>
        </a:buClr>
        <a:buChar char="–"/>
        <a:tabLst>
          <a:tab pos="176213" algn="l"/>
        </a:tabLst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712913" indent="-341313" algn="l" rtl="0" eaLnBrk="1" fontAlgn="base" hangingPunct="1">
        <a:lnSpc>
          <a:spcPct val="80000"/>
        </a:lnSpc>
        <a:spcBef>
          <a:spcPts val="2400"/>
        </a:spcBef>
        <a:spcAft>
          <a:spcPts val="0"/>
        </a:spcAft>
        <a:buClr>
          <a:srgbClr val="FF9900"/>
        </a:buClr>
        <a:buChar char="»"/>
        <a:tabLst>
          <a:tab pos="176213" algn="l"/>
        </a:tabLst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4629150" indent="-228600" algn="l" rtl="0" eaLnBrk="1" fontAlgn="base" hangingPunct="1">
        <a:lnSpc>
          <a:spcPct val="80000"/>
        </a:lnSpc>
        <a:spcBef>
          <a:spcPct val="20000"/>
        </a:spcBef>
        <a:spcAft>
          <a:spcPct val="5000"/>
        </a:spcAft>
        <a:buClr>
          <a:srgbClr val="FF9900"/>
        </a:buClr>
        <a:buChar char="»"/>
        <a:tabLst>
          <a:tab pos="176213" algn="l"/>
        </a:tabLst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5086350" indent="-228600" algn="l" rtl="0" eaLnBrk="1" fontAlgn="base" hangingPunct="1">
        <a:lnSpc>
          <a:spcPct val="80000"/>
        </a:lnSpc>
        <a:spcBef>
          <a:spcPct val="20000"/>
        </a:spcBef>
        <a:spcAft>
          <a:spcPct val="5000"/>
        </a:spcAft>
        <a:buClr>
          <a:srgbClr val="FF9900"/>
        </a:buClr>
        <a:buChar char="»"/>
        <a:tabLst>
          <a:tab pos="176213" algn="l"/>
        </a:tabLst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5543550" indent="-228600" algn="l" rtl="0" eaLnBrk="1" fontAlgn="base" hangingPunct="1">
        <a:lnSpc>
          <a:spcPct val="80000"/>
        </a:lnSpc>
        <a:spcBef>
          <a:spcPct val="20000"/>
        </a:spcBef>
        <a:spcAft>
          <a:spcPct val="5000"/>
        </a:spcAft>
        <a:buClr>
          <a:srgbClr val="FF9900"/>
        </a:buClr>
        <a:buChar char="»"/>
        <a:tabLst>
          <a:tab pos="176213" algn="l"/>
        </a:tabLst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6000750" indent="-228600" algn="l" rtl="0" eaLnBrk="1" fontAlgn="base" hangingPunct="1">
        <a:lnSpc>
          <a:spcPct val="80000"/>
        </a:lnSpc>
        <a:spcBef>
          <a:spcPct val="20000"/>
        </a:spcBef>
        <a:spcAft>
          <a:spcPct val="5000"/>
        </a:spcAft>
        <a:buClr>
          <a:srgbClr val="FF9900"/>
        </a:buClr>
        <a:buChar char="»"/>
        <a:tabLst>
          <a:tab pos="176213" algn="l"/>
        </a:tabLst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en-us/gallery/life-span-animals?tab=featured&amp;topic=industry-healthcare-and-life-science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deref/http%3A%2F%2Fwww.nejm.org%2Fdoi%2Ffull%2F10.1056%2FNEJMoa1209096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057400"/>
            <a:ext cx="7772400" cy="1362075"/>
          </a:xfrm>
        </p:spPr>
        <p:txBody>
          <a:bodyPr/>
          <a:lstStyle/>
          <a:p>
            <a:r>
              <a:rPr lang="en-US" dirty="0" smtClean="0"/>
              <a:t>Reporting and Interpreting results II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Data Presentation and Visualization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46482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Clara Fitzgerald, MPH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671641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of Data Do’s and Don’ts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</a:t>
            </a:r>
          </a:p>
          <a:p>
            <a:pPr lvl="1"/>
            <a:r>
              <a:rPr lang="en-US" dirty="0" smtClean="0"/>
              <a:t>Misrepresent data </a:t>
            </a:r>
          </a:p>
          <a:p>
            <a:pPr lvl="2"/>
            <a:r>
              <a:rPr lang="en-US" dirty="0" smtClean="0"/>
              <a:t>Inaccurate scales</a:t>
            </a:r>
          </a:p>
          <a:p>
            <a:pPr lvl="2"/>
            <a:r>
              <a:rPr lang="en-US" dirty="0" smtClean="0"/>
              <a:t>Uneven axis or intervals </a:t>
            </a:r>
          </a:p>
          <a:p>
            <a:pPr lvl="2"/>
            <a:r>
              <a:rPr lang="en-US" dirty="0" smtClean="0"/>
              <a:t>Misleading colors</a:t>
            </a:r>
          </a:p>
          <a:p>
            <a:pPr lvl="1"/>
            <a:r>
              <a:rPr lang="en-US" dirty="0" smtClean="0"/>
              <a:t>Try to present too much information </a:t>
            </a:r>
          </a:p>
          <a:p>
            <a:pPr lvl="2"/>
            <a:r>
              <a:rPr lang="en-US" dirty="0" smtClean="0"/>
              <a:t>Crowded chart is difficult to understand</a:t>
            </a:r>
          </a:p>
          <a:p>
            <a:pPr lvl="2"/>
            <a:r>
              <a:rPr lang="en-US" dirty="0" smtClean="0"/>
              <a:t>Compare different measurements (such as percentages and rates) in one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62754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88" y="1473200"/>
            <a:ext cx="6286224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98099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919" y="1473200"/>
            <a:ext cx="5342162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01557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60199"/>
            <a:ext cx="6715125" cy="479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82473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10080"/>
            <a:ext cx="6096000" cy="352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37892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50122"/>
            <a:ext cx="8534400" cy="284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34500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95400"/>
            <a:ext cx="4267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75886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401116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567" y="1676400"/>
            <a:ext cx="460450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1219200" y="4114800"/>
            <a:ext cx="2895600" cy="3048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Up Arrow 4"/>
          <p:cNvSpPr/>
          <p:nvPr/>
        </p:nvSpPr>
        <p:spPr bwMode="auto">
          <a:xfrm>
            <a:off x="1219200" y="4419600"/>
            <a:ext cx="495300" cy="1066800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Up Arrow 7"/>
          <p:cNvSpPr/>
          <p:nvPr/>
        </p:nvSpPr>
        <p:spPr bwMode="auto">
          <a:xfrm>
            <a:off x="4876800" y="5562600"/>
            <a:ext cx="495300" cy="1066800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0695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Visualization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Tableau </a:t>
            </a:r>
            <a:endParaRPr lang="en-US" dirty="0" smtClean="0"/>
          </a:p>
          <a:p>
            <a:pPr lvl="1"/>
            <a:r>
              <a:rPr lang="en-US" dirty="0" smtClean="0"/>
              <a:t>Desktop  ($)</a:t>
            </a:r>
            <a:endParaRPr lang="en-US" dirty="0"/>
          </a:p>
          <a:p>
            <a:pPr lvl="1"/>
            <a:r>
              <a:rPr lang="en-US" dirty="0" smtClean="0"/>
              <a:t>Public (free, but visualizations are publicly available)</a:t>
            </a:r>
          </a:p>
          <a:p>
            <a:r>
              <a:rPr lang="en-US" dirty="0" smtClean="0"/>
              <a:t>Visualization of the day-</a:t>
            </a:r>
          </a:p>
          <a:p>
            <a:pPr lvl="1"/>
            <a:r>
              <a:rPr lang="en-US" dirty="0">
                <a:hlinkClick r:id="rId3"/>
              </a:rPr>
              <a:t>https://public.tableau.com/en-us/gallery/?tab=viz-of-the-day&amp;type=viz-of-the-day</a:t>
            </a:r>
          </a:p>
          <a:p>
            <a:pPr lvl="1"/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public.tableau.com/en-us/gallery/life-span-animals?tab=featured&amp;topic=industry-healthcare-and-life-sciences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05303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754" y="1473200"/>
            <a:ext cx="6120492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4887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of Data for Clinical Trials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04800" y="1600200"/>
            <a:ext cx="2971800" cy="106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524000" y="1257300"/>
            <a:ext cx="1905000" cy="8382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524000" y="1562100"/>
            <a:ext cx="2133600" cy="6096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838200" y="2438400"/>
            <a:ext cx="19050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895600" y="1219200"/>
            <a:ext cx="25908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371600" y="1219200"/>
            <a:ext cx="2590800" cy="11049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15621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Electronic CRF</a:t>
            </a:r>
            <a:endParaRPr lang="en-US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953000" y="1143000"/>
            <a:ext cx="2590800" cy="116853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Raw datasets</a:t>
            </a:r>
            <a:endParaRPr lang="en-US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47700" y="2940837"/>
            <a:ext cx="3352800" cy="168789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Data Model (ADAM) datasets</a:t>
            </a:r>
            <a:endParaRPr lang="en-US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940300" y="3330350"/>
            <a:ext cx="3657600" cy="12983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Data Tabulation Model (SDTM) datasets</a:t>
            </a:r>
            <a:endParaRPr 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878416" y="5224070"/>
            <a:ext cx="4379383" cy="116853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Tables, Listings &amp; Figures (TLF)</a:t>
            </a:r>
            <a:endParaRPr lang="en-US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4038600" y="1557867"/>
            <a:ext cx="762000" cy="304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Left Arrow 21"/>
          <p:cNvSpPr/>
          <p:nvPr/>
        </p:nvSpPr>
        <p:spPr bwMode="auto">
          <a:xfrm>
            <a:off x="4000500" y="3848375"/>
            <a:ext cx="914400" cy="262329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Down Arrow 23"/>
          <p:cNvSpPr/>
          <p:nvPr/>
        </p:nvSpPr>
        <p:spPr bwMode="auto">
          <a:xfrm>
            <a:off x="6067425" y="2411466"/>
            <a:ext cx="361950" cy="94133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Down Arrow 25"/>
          <p:cNvSpPr/>
          <p:nvPr/>
        </p:nvSpPr>
        <p:spPr bwMode="auto">
          <a:xfrm>
            <a:off x="1981200" y="4654127"/>
            <a:ext cx="266700" cy="62653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77578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605" y="1473200"/>
            <a:ext cx="671479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47490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of Data for Clinical Trials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559040" cy="371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4400" y="6506864"/>
            <a:ext cx="434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https://www.lexjansen.com/pharmasug/2018/MD/PharmaSUG-2018-MD06.pdf</a:t>
            </a:r>
          </a:p>
        </p:txBody>
      </p:sp>
    </p:spTree>
    <p:extLst>
      <p:ext uri="{BB962C8B-B14F-4D97-AF65-F5344CB8AC3E}">
        <p14:creationId xmlns:p14="http://schemas.microsoft.com/office/powerpoint/2010/main" val="265473233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Derivation of ADAM Datasets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5396298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53000" y="6409982"/>
            <a:ext cx="4038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Gibson CM, </a:t>
            </a:r>
            <a:r>
              <a:rPr lang="en-US" sz="500" dirty="0" err="1"/>
              <a:t>Goldhaber</a:t>
            </a:r>
            <a:r>
              <a:rPr lang="en-US" sz="500" dirty="0"/>
              <a:t> SZ, Cohen AT, </a:t>
            </a:r>
            <a:r>
              <a:rPr lang="en-US" sz="500" dirty="0" err="1"/>
              <a:t>Nafee</a:t>
            </a:r>
            <a:r>
              <a:rPr lang="en-US" sz="500" dirty="0"/>
              <a:t> T, Hernandez AF, Hull R, Korjian S, </a:t>
            </a:r>
            <a:r>
              <a:rPr lang="en-US" sz="500" dirty="0" err="1"/>
              <a:t>Daaboul</a:t>
            </a:r>
            <a:r>
              <a:rPr lang="en-US" sz="500" dirty="0"/>
              <a:t> Y, Chi G, Yee M, Harrington RA. When academic research organizations and clinical research organizations disagree: Processes to minimize discrepancies prior to unblinding of randomized trials. Am Heart J. 2017 Jul;189:1-8. </a:t>
            </a:r>
            <a:r>
              <a:rPr lang="en-US" sz="500" dirty="0" err="1"/>
              <a:t>doi</a:t>
            </a:r>
            <a:r>
              <a:rPr lang="en-US" sz="500" dirty="0"/>
              <a:t>: 10.1016/j.ahj.2017.03.018. </a:t>
            </a:r>
            <a:r>
              <a:rPr lang="en-US" sz="500" dirty="0" err="1"/>
              <a:t>Epub</a:t>
            </a:r>
            <a:r>
              <a:rPr lang="en-US" sz="500" dirty="0"/>
              <a:t> 2017 Mar 31. PMID: 28625365.</a:t>
            </a:r>
            <a:endParaRPr lang="en-US" sz="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850332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Derivation of ADAM Datasets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20799"/>
            <a:ext cx="5943600" cy="442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53000" y="6409982"/>
            <a:ext cx="4038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Gibson CM, </a:t>
            </a:r>
            <a:r>
              <a:rPr lang="en-US" sz="500" dirty="0" err="1"/>
              <a:t>Goldhaber</a:t>
            </a:r>
            <a:r>
              <a:rPr lang="en-US" sz="500" dirty="0"/>
              <a:t> SZ, Cohen AT, </a:t>
            </a:r>
            <a:r>
              <a:rPr lang="en-US" sz="500" dirty="0" err="1"/>
              <a:t>Nafee</a:t>
            </a:r>
            <a:r>
              <a:rPr lang="en-US" sz="500" dirty="0"/>
              <a:t> T, Hernandez AF, Hull R, Korjian S, </a:t>
            </a:r>
            <a:r>
              <a:rPr lang="en-US" sz="500" dirty="0" err="1"/>
              <a:t>Daaboul</a:t>
            </a:r>
            <a:r>
              <a:rPr lang="en-US" sz="500" dirty="0"/>
              <a:t> Y, Chi G, Yee M, Harrington RA. When academic research organizations and clinical research organizations disagree: Processes to minimize discrepancies prior to unblinding of randomized trials. Am Heart J. 2017 Jul;189:1-8. </a:t>
            </a:r>
            <a:r>
              <a:rPr lang="en-US" sz="500" dirty="0" err="1"/>
              <a:t>doi</a:t>
            </a:r>
            <a:r>
              <a:rPr lang="en-US" sz="500" dirty="0"/>
              <a:t>: 10.1016/j.ahj.2017.03.018. </a:t>
            </a:r>
            <a:r>
              <a:rPr lang="en-US" sz="500" dirty="0" err="1"/>
              <a:t>Epub</a:t>
            </a:r>
            <a:r>
              <a:rPr lang="en-US" sz="500" dirty="0"/>
              <a:t> 2017 Mar 31. PMID: 28625365.</a:t>
            </a:r>
            <a:endParaRPr lang="en-US" sz="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328992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534400" cy="4394200"/>
          </a:xfrm>
        </p:spPr>
        <p:txBody>
          <a:bodyPr/>
          <a:lstStyle/>
          <a:p>
            <a:r>
              <a:rPr lang="en-US" dirty="0" smtClean="0"/>
              <a:t>Tables</a:t>
            </a:r>
          </a:p>
          <a:p>
            <a:pPr lvl="1"/>
            <a:r>
              <a:rPr lang="en-US" dirty="0" smtClean="0"/>
              <a:t>Table 1. Baseline Demographics and Characteristics</a:t>
            </a:r>
          </a:p>
          <a:p>
            <a:pPr lvl="1"/>
            <a:r>
              <a:rPr lang="en-US" dirty="0" smtClean="0"/>
              <a:t>Table 2- Table X. – Based on trial objectives / statistical analysis</a:t>
            </a:r>
          </a:p>
          <a:p>
            <a:r>
              <a:rPr lang="en-US" dirty="0" smtClean="0"/>
              <a:t>Figures </a:t>
            </a:r>
          </a:p>
          <a:p>
            <a:pPr lvl="1"/>
            <a:r>
              <a:rPr lang="en-US" dirty="0" smtClean="0"/>
              <a:t>Flow diagram</a:t>
            </a:r>
          </a:p>
          <a:p>
            <a:pPr lvl="1"/>
            <a:r>
              <a:rPr lang="en-US" dirty="0" smtClean="0"/>
              <a:t>Kaplan Meier plot</a:t>
            </a:r>
          </a:p>
          <a:p>
            <a:pPr lvl="1"/>
            <a:r>
              <a:rPr lang="en-US" dirty="0" smtClean="0"/>
              <a:t>Forest plot (subgroup analyses)</a:t>
            </a:r>
          </a:p>
          <a:p>
            <a:pPr lvl="1"/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43200"/>
            <a:ext cx="4093271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05399" y="6581001"/>
            <a:ext cx="41802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>
                <a:hlinkClick r:id="rId3"/>
              </a:rPr>
              <a:t>http://www.nejm.org/doi/full/10.1056/NEJMoa1209096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0875589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Visualization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71154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Data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Communicate and understand large datasets </a:t>
            </a:r>
          </a:p>
          <a:p>
            <a:r>
              <a:rPr lang="en-US" dirty="0" smtClean="0"/>
              <a:t>Effective data visualizations can communicate simple take home messages</a:t>
            </a:r>
          </a:p>
          <a:p>
            <a:pPr lvl="1"/>
            <a:r>
              <a:rPr lang="en-US" dirty="0" smtClean="0"/>
              <a:t>Make large datasets accessible</a:t>
            </a:r>
          </a:p>
          <a:p>
            <a:r>
              <a:rPr lang="en-US" dirty="0" smtClean="0"/>
              <a:t>Strong data visualizations are intuitive and </a:t>
            </a:r>
            <a:r>
              <a:rPr lang="en-US" dirty="0" smtClean="0"/>
              <a:t>accurate</a:t>
            </a:r>
          </a:p>
          <a:p>
            <a:r>
              <a:rPr lang="en-US" dirty="0" smtClean="0"/>
              <a:t>Visuals communicate information faster than text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06779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of Data Do’s and Don’ts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it simple</a:t>
            </a:r>
          </a:p>
          <a:p>
            <a:pPr lvl="1"/>
            <a:r>
              <a:rPr lang="en-US" dirty="0" smtClean="0"/>
              <a:t>Pie charts</a:t>
            </a:r>
          </a:p>
          <a:p>
            <a:pPr lvl="1"/>
            <a:r>
              <a:rPr lang="en-US" dirty="0" smtClean="0"/>
              <a:t>Bar charts </a:t>
            </a:r>
          </a:p>
          <a:p>
            <a:pPr lvl="1"/>
            <a:r>
              <a:rPr lang="en-US" dirty="0" smtClean="0"/>
              <a:t>Line graphs </a:t>
            </a:r>
          </a:p>
          <a:p>
            <a:r>
              <a:rPr lang="en-US" dirty="0" smtClean="0"/>
              <a:t>Include clear titles and labels to point out important aspects</a:t>
            </a:r>
          </a:p>
          <a:p>
            <a:r>
              <a:rPr lang="en-US" dirty="0" smtClean="0"/>
              <a:t>Use color intentionally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69594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FUSE Slides Template v5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Titles 145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>
        <a:spAutoFit/>
      </a:bodyPr>
      <a:lstStyle>
        <a:defPPr>
          <a:defRPr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defRPr>
        </a:defPPr>
      </a:lstStyle>
    </a:txDef>
  </a:objectDefaults>
  <a:extraClrSchemeLst>
    <a:extraClrScheme>
      <a:clrScheme name="Titles 145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s 145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s 145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s 145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s 145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s 145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s 145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s 1451 8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0000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2D2DB9"/>
        </a:accent6>
        <a:hlink>
          <a:srgbClr val="9900FF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s 1451 9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6600"/>
        </a:accent1>
        <a:accent2>
          <a:srgbClr val="6699FF"/>
        </a:accent2>
        <a:accent3>
          <a:srgbClr val="AAAAAA"/>
        </a:accent3>
        <a:accent4>
          <a:srgbClr val="DADADA"/>
        </a:accent4>
        <a:accent5>
          <a:srgbClr val="FFB8AA"/>
        </a:accent5>
        <a:accent6>
          <a:srgbClr val="5C8AE7"/>
        </a:accent6>
        <a:hlink>
          <a:srgbClr val="CC66FF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14" id="{D9FE9157-B9A0-A646-A74A-EFBC0C02D2D4}" vid="{46563D71-A3C9-6E4F-BC6F-87496E8966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466</Words>
  <Application>Microsoft Office PowerPoint</Application>
  <PresentationFormat>On-screen Show (4:3)</PresentationFormat>
  <Paragraphs>68</Paragraphs>
  <Slides>20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PERFUSE Slides Template v5</vt:lpstr>
      <vt:lpstr>Reporting and Interpreting results II  Data Presentation and Visualization</vt:lpstr>
      <vt:lpstr>Presentation of Data for Clinical Trials</vt:lpstr>
      <vt:lpstr>Presentation of Data for Clinical Trials</vt:lpstr>
      <vt:lpstr>Derivation of ADAM Datasets</vt:lpstr>
      <vt:lpstr>Derivation of ADAM Datasets</vt:lpstr>
      <vt:lpstr>PowerPoint Presentation</vt:lpstr>
      <vt:lpstr>Data Visualization</vt:lpstr>
      <vt:lpstr>Importance of Data Visualization</vt:lpstr>
      <vt:lpstr>Presentation of Data Do’s and Don’ts</vt:lpstr>
      <vt:lpstr>Presentation of Data Do’s and Don’ts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Visualization  </vt:lpstr>
      <vt:lpstr>PowerPoint Presentation</vt:lpstr>
      <vt:lpstr>PowerPoint Presentation</vt:lpstr>
    </vt:vector>
  </TitlesOfParts>
  <Company>BIDMC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Clara Fitzgerald</dc:creator>
  <cp:lastModifiedBy>Clara Fitzgerald</cp:lastModifiedBy>
  <cp:revision>24</cp:revision>
  <dcterms:created xsi:type="dcterms:W3CDTF">2021-03-03T22:05:36Z</dcterms:created>
  <dcterms:modified xsi:type="dcterms:W3CDTF">2021-06-08T16:56:47Z</dcterms:modified>
</cp:coreProperties>
</file>