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8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3" r:id="rId21"/>
  </p:sldIdLst>
  <p:sldSz cx="9144000" cy="6858000" type="screen4x3"/>
  <p:notesSz cx="7099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57053"/>
  </p:normalViewPr>
  <p:slideViewPr>
    <p:cSldViewPr snapToGrid="0">
      <p:cViewPr varScale="1">
        <p:scale>
          <a:sx n="60" d="100"/>
          <a:sy n="60" d="100"/>
        </p:scale>
        <p:origin x="30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6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DE18F-EED3-1B4D-A77D-212ED53A625D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174750"/>
            <a:ext cx="42291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22788"/>
            <a:ext cx="5680075" cy="3700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513"/>
            <a:ext cx="3076575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26513"/>
            <a:ext cx="3076575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57437-B2FF-4944-BC73-F9F1A0CA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6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5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64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9FDDE-A90B-CA4D-BB4A-9C0E7CE0A9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1752600"/>
            <a:ext cx="9144000" cy="708024"/>
          </a:xfrm>
          <a:effectLst/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Title of Talk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959600" y="3505200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Harvard Medical </a:t>
            </a:r>
          </a:p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School</a:t>
            </a:r>
          </a:p>
        </p:txBody>
      </p:sp>
      <p:pic>
        <p:nvPicPr>
          <p:cNvPr id="6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417888"/>
            <a:ext cx="7366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113" y="4724400"/>
            <a:ext cx="80772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Chairman, PERFUSE Study Group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Founder and Chairman,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+mn-cs"/>
              </a:rPr>
              <a:t>WikiDoc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 &amp;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+mn-cs"/>
              </a:rPr>
              <a:t>WikiPatient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, The World’s Open Source Textbook of Medicine Viewed 896 Million Times A 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579346"/>
            <a:ext cx="5492750" cy="523220"/>
          </a:xfrm>
          <a:prstGeom prst="rect">
            <a:avLst/>
          </a:prstGeom>
          <a:noFill/>
          <a:effectLst>
            <a:outerShdw dist="27940" dir="3804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163388746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394200"/>
          </a:xfrm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800"/>
            </a:lvl1pPr>
            <a:lvl2pPr>
              <a:spcBef>
                <a:spcPts val="2400"/>
              </a:spcBef>
              <a:spcAft>
                <a:spcPts val="0"/>
              </a:spcAft>
              <a:defRPr sz="2400"/>
            </a:lvl2pPr>
            <a:lvl3pPr>
              <a:spcBef>
                <a:spcPts val="2400"/>
              </a:spcBef>
              <a:spcAft>
                <a:spcPts val="0"/>
              </a:spcAft>
              <a:defRPr sz="2000"/>
            </a:lvl3pPr>
            <a:lvl4pPr>
              <a:spcBef>
                <a:spcPts val="2400"/>
              </a:spcBef>
              <a:spcAft>
                <a:spcPts val="0"/>
              </a:spcAft>
              <a:defRPr sz="2000"/>
            </a:lvl4pPr>
            <a:lvl5pPr>
              <a:spcBef>
                <a:spcPts val="24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24257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/>
            </a:gs>
            <a:gs pos="55000">
              <a:srgbClr val="002060"/>
            </a:gs>
            <a:gs pos="75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975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3999" cy="99752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73200"/>
            <a:ext cx="86090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0" y="1003300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8" descr="Harvard crest">
            <a:extLst>
              <a:ext uri="{FF2B5EF4-FFF2-40B4-BE49-F238E27FC236}">
                <a16:creationId xmlns:a16="http://schemas.microsoft.com/office/drawing/2014/main" xmlns="" id="{512311BC-450E-4C94-8E01-CC3FA7835D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9E765775-A7B9-4F4F-803B-C2E2CE8B0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949" r:id="rId1"/>
    <p:sldLayoutId id="2147487975" r:id="rId2"/>
  </p:sldLayoutIdLst>
  <p:transition advClick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30288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371600" indent="-280988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129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»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46291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50863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55435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60007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B1B9E05-59B4-4B6D-B025-EF4CD853A1C8}"/>
              </a:ext>
            </a:extLst>
          </p:cNvPr>
          <p:cNvSpPr txBox="1">
            <a:spLocks/>
          </p:cNvSpPr>
          <p:nvPr/>
        </p:nvSpPr>
        <p:spPr bwMode="auto">
          <a:xfrm>
            <a:off x="0" y="2081901"/>
            <a:ext cx="9144000" cy="231422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rgbClr val="FBFBFB"/>
                </a:solidFill>
              </a:rPr>
              <a:t>Parallel</a:t>
            </a:r>
            <a:r>
              <a:rPr lang="en-US" sz="4000" dirty="0">
                <a:solidFill>
                  <a:srgbClr val="FBFBFB"/>
                </a:solidFill>
              </a:rPr>
              <a:t>, Crossover, and Group</a:t>
            </a:r>
          </a:p>
          <a:p>
            <a:r>
              <a:rPr lang="en-US" sz="4000" dirty="0">
                <a:solidFill>
                  <a:srgbClr val="FBFBFB"/>
                </a:solidFill>
              </a:rPr>
              <a:t>Allocation Designs </a:t>
            </a:r>
            <a:r>
              <a:rPr lang="en-US" sz="4000" kern="0" dirty="0" smtClean="0">
                <a:solidFill>
                  <a:schemeClr val="accent1"/>
                </a:solidFill>
              </a:rPr>
              <a:t/>
            </a:r>
            <a:br>
              <a:rPr lang="en-US" sz="4000" kern="0" dirty="0" smtClean="0">
                <a:solidFill>
                  <a:schemeClr val="accent1"/>
                </a:solidFill>
              </a:rPr>
            </a:br>
            <a:endParaRPr lang="en-US" sz="40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0665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Arzu Kalayci, M.D.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26123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1B9E05-59B4-4B6D-B025-EF4CD853A1C8}"/>
              </a:ext>
            </a:extLst>
          </p:cNvPr>
          <p:cNvSpPr txBox="1">
            <a:spLocks/>
          </p:cNvSpPr>
          <p:nvPr/>
        </p:nvSpPr>
        <p:spPr bwMode="auto">
          <a:xfrm>
            <a:off x="0" y="2324456"/>
            <a:ext cx="9144000" cy="231422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</a:rPr>
              <a:t/>
            </a:r>
            <a:br>
              <a:rPr lang="en-US" sz="4000" kern="0" dirty="0" smtClean="0">
                <a:solidFill>
                  <a:schemeClr val="tx1"/>
                </a:solidFill>
              </a:rPr>
            </a:br>
            <a:r>
              <a:rPr lang="en-US" sz="4000" kern="0" dirty="0" smtClean="0">
                <a:solidFill>
                  <a:schemeClr val="tx1"/>
                </a:solidFill>
              </a:rPr>
              <a:t>Factorial and Large Simple Designs</a:t>
            </a:r>
            <a:r>
              <a:rPr lang="en-US" sz="4000" kern="0" dirty="0" smtClean="0">
                <a:solidFill>
                  <a:schemeClr val="accent1"/>
                </a:solidFill>
              </a:rPr>
              <a:t/>
            </a:r>
            <a:br>
              <a:rPr lang="en-US" sz="4000" kern="0" dirty="0" smtClean="0">
                <a:solidFill>
                  <a:schemeClr val="accent1"/>
                </a:solidFill>
              </a:rPr>
            </a:br>
            <a:endParaRPr lang="en-US" sz="4000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3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5912C2-A351-43CF-B6E9-BD6D62CA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Factorial Design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B20924D1-1C1D-4156-96FE-F5A2E9B9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394200"/>
          </a:xfrm>
        </p:spPr>
        <p:txBody>
          <a:bodyPr/>
          <a:lstStyle/>
          <a:p>
            <a:r>
              <a:rPr lang="en-US" dirty="0" smtClean="0"/>
              <a:t>Two interventions tested simultaneously, either as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Economical way to test two treatments simultaneously, or</a:t>
            </a:r>
          </a:p>
          <a:p>
            <a:pPr lvl="1"/>
            <a:r>
              <a:rPr lang="is-IS" dirty="0" smtClean="0"/>
              <a:t>Method to test for treatment interaction</a:t>
            </a:r>
          </a:p>
          <a:p>
            <a:r>
              <a:rPr lang="is-IS" dirty="0" smtClean="0"/>
              <a:t>For testing two treatments simultaneously, assumption is of no interaction</a:t>
            </a:r>
          </a:p>
          <a:p>
            <a:pPr lvl="1"/>
            <a:r>
              <a:rPr lang="is-IS" dirty="0" smtClean="0"/>
              <a:t>Treatments have independent mode of action</a:t>
            </a:r>
          </a:p>
          <a:p>
            <a:pPr lvl="1"/>
            <a:r>
              <a:rPr lang="is-IS" dirty="0" smtClean="0"/>
              <a:t>More plausible if different outcome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68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Design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31356" y="2051931"/>
          <a:ext cx="5081286" cy="36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643"/>
                <a:gridCol w="2540643"/>
              </a:tblGrid>
              <a:tr h="1832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329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7731" y="1020311"/>
            <a:ext cx="31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Treatment 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19149" y="3561746"/>
            <a:ext cx="31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Treatment 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050" y="2547427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Both A and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491" y="2547426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but not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0050" y="4273983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but not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490" y="4273983"/>
            <a:ext cx="1630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Neither A nor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050" y="5736333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4846" y="5763635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B,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599" y="4265729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A,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599" y="2547425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5446" y="1380922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6530" y="141853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3661" y="267053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7781" y="4397093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7077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Design: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96350"/>
            <a:ext cx="8534400" cy="4394200"/>
          </a:xfrm>
        </p:spPr>
        <p:txBody>
          <a:bodyPr/>
          <a:lstStyle/>
          <a:p>
            <a:r>
              <a:rPr lang="en-US" dirty="0" smtClean="0"/>
              <a:t>Estimation of main effects, if no interaction expected</a:t>
            </a:r>
          </a:p>
          <a:p>
            <a:pPr lvl="1"/>
            <a:r>
              <a:rPr lang="en-US" dirty="0" smtClean="0"/>
              <a:t>Use numbers in the margins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 A vs. no A, regardless of assignment to B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 B vs. no B, </a:t>
            </a:r>
            <a:r>
              <a:rPr lang="en-US" dirty="0" smtClean="0"/>
              <a:t>regardless </a:t>
            </a:r>
            <a:r>
              <a:rPr lang="en-US" dirty="0"/>
              <a:t>of assignment to A</a:t>
            </a:r>
          </a:p>
          <a:p>
            <a:pPr lvl="1"/>
            <a:r>
              <a:rPr lang="en-US" dirty="0" smtClean="0"/>
              <a:t>Assessment for interaction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Is response in A and no A different among those receiving B or no B?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May have limited power to detect interaction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2229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Design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31356" y="2051931"/>
          <a:ext cx="5081286" cy="36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643"/>
                <a:gridCol w="2540643"/>
              </a:tblGrid>
              <a:tr h="1832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329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7731" y="1020311"/>
            <a:ext cx="31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Treatment 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19149" y="3561746"/>
            <a:ext cx="318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Treatment 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050" y="2547427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Both A and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491" y="2547426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but not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0050" y="4273983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but not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490" y="4273983"/>
            <a:ext cx="1630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Neither A nor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050" y="5736333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4846" y="5763635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B,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599" y="4265729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A,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599" y="2547425"/>
            <a:ext cx="13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A,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w/wo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5446" y="1380922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6530" y="141853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3661" y="267053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7781" y="4397093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1407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Design Example: ISIS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64854"/>
            <a:ext cx="8534400" cy="4939176"/>
          </a:xfrm>
        </p:spPr>
        <p:txBody>
          <a:bodyPr/>
          <a:lstStyle/>
          <a:p>
            <a:r>
              <a:rPr lang="en-US" dirty="0" smtClean="0"/>
              <a:t>International study of Infarct Survival-3</a:t>
            </a:r>
          </a:p>
          <a:p>
            <a:r>
              <a:rPr lang="en-US" dirty="0" smtClean="0"/>
              <a:t>Factorial Design: 3x2</a:t>
            </a:r>
          </a:p>
          <a:p>
            <a:pPr lvl="1"/>
            <a:r>
              <a:rPr lang="en-US" dirty="0" smtClean="0"/>
              <a:t>Aspirin + heparin vs. aspirin alone (antithrombotic)</a:t>
            </a:r>
          </a:p>
          <a:p>
            <a:pPr lvl="1"/>
            <a:r>
              <a:rPr lang="en-US" dirty="0" smtClean="0"/>
              <a:t>Streptokinase vs </a:t>
            </a:r>
            <a:r>
              <a:rPr lang="en-US" dirty="0" err="1" smtClean="0"/>
              <a:t>tPA</a:t>
            </a:r>
            <a:r>
              <a:rPr lang="en-US" dirty="0" smtClean="0"/>
              <a:t> vs. APSAC (fibrinolytic)</a:t>
            </a:r>
          </a:p>
          <a:p>
            <a:r>
              <a:rPr lang="en-US" dirty="0" smtClean="0"/>
              <a:t>Large, simple trial</a:t>
            </a:r>
          </a:p>
          <a:p>
            <a:r>
              <a:rPr lang="en-US" dirty="0" smtClean="0"/>
              <a:t>41,299 patients</a:t>
            </a:r>
          </a:p>
          <a:p>
            <a:r>
              <a:rPr lang="en-US" dirty="0" smtClean="0"/>
              <a:t>914 hospitals</a:t>
            </a:r>
          </a:p>
          <a:p>
            <a:r>
              <a:rPr lang="en-US" dirty="0" smtClean="0"/>
              <a:t>20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0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ISIS- 3 Treatments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9918" y="1283934"/>
          <a:ext cx="8197080" cy="483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270"/>
                <a:gridCol w="2049270"/>
                <a:gridCol w="2049270"/>
                <a:gridCol w="2049270"/>
              </a:tblGrid>
              <a:tr h="16127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127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127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2" y="1272645"/>
            <a:ext cx="8240889" cy="4838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9832" y="6479822"/>
            <a:ext cx="4282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ISIS-3 Collaborative Group (1992). Lancet 339: 753-770.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0488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Large, Simple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58712"/>
            <a:ext cx="8534400" cy="5435600"/>
          </a:xfrm>
        </p:spPr>
        <p:txBody>
          <a:bodyPr/>
          <a:lstStyle/>
          <a:p>
            <a:r>
              <a:rPr lang="en-US" sz="2400" dirty="0" smtClean="0">
                <a:ea typeface="Times New Roman" charset="0"/>
                <a:cs typeface="Times New Roman" charset="0"/>
              </a:rPr>
              <a:t>Features</a:t>
            </a:r>
          </a:p>
          <a:p>
            <a:pPr lvl="1"/>
            <a:r>
              <a:rPr lang="en-US" sz="2000" dirty="0" smtClean="0">
                <a:ea typeface="Times New Roman" charset="0"/>
                <a:cs typeface="Times New Roman" charset="0"/>
              </a:rPr>
              <a:t>Very large number of patients (many study sites)</a:t>
            </a:r>
          </a:p>
          <a:p>
            <a:pPr lvl="1"/>
            <a:r>
              <a:rPr lang="en-US" sz="2000" dirty="0" smtClean="0">
                <a:ea typeface="Times New Roman" charset="0"/>
                <a:cs typeface="Times New Roman" charset="0"/>
              </a:rPr>
              <a:t>Broad eligibility criteria</a:t>
            </a:r>
          </a:p>
          <a:p>
            <a:pPr lvl="1"/>
            <a:r>
              <a:rPr lang="en-US" sz="2000" dirty="0" smtClean="0">
                <a:ea typeface="Times New Roman" charset="0"/>
                <a:cs typeface="Times New Roman" charset="0"/>
              </a:rPr>
              <a:t>Minimal data collection requirements</a:t>
            </a:r>
          </a:p>
          <a:p>
            <a:r>
              <a:rPr lang="en-US" sz="2400" dirty="0" smtClean="0">
                <a:ea typeface="Times New Roman" charset="0"/>
                <a:cs typeface="Times New Roman" charset="0"/>
              </a:rPr>
              <a:t>Rationale</a:t>
            </a:r>
          </a:p>
          <a:p>
            <a:pPr lvl="1"/>
            <a:r>
              <a:rPr lang="en-US" sz="2000" dirty="0" smtClean="0">
                <a:ea typeface="Times New Roman" charset="0"/>
                <a:cs typeface="Times New Roman" charset="0"/>
              </a:rPr>
              <a:t>Modest benefits require large sample sizes</a:t>
            </a:r>
          </a:p>
          <a:p>
            <a:pPr lvl="1"/>
            <a:r>
              <a:rPr lang="en-US" sz="2000" dirty="0" smtClean="0">
                <a:ea typeface="Times New Roman" charset="0"/>
                <a:cs typeface="Times New Roman" charset="0"/>
              </a:rPr>
              <a:t>Treatment interactions unlikely, so baseline characteristics and interim response variables are not needed</a:t>
            </a:r>
          </a:p>
          <a:p>
            <a:pPr lvl="1"/>
            <a:r>
              <a:rPr lang="en-US" sz="2000" dirty="0" smtClean="0">
                <a:ea typeface="Times New Roman" charset="0"/>
                <a:cs typeface="Times New Roman" charset="0"/>
              </a:rPr>
              <a:t>Less precision (more error, increased variance) is tolerated; countered with large numbers</a:t>
            </a: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622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Large, Simple Design: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73199"/>
            <a:ext cx="8534400" cy="4555067"/>
          </a:xfrm>
        </p:spPr>
        <p:txBody>
          <a:bodyPr/>
          <a:lstStyle/>
          <a:p>
            <a:r>
              <a:rPr lang="en-US" sz="2400" dirty="0" smtClean="0"/>
              <a:t>Easily </a:t>
            </a:r>
            <a:r>
              <a:rPr lang="en-US" sz="2400" dirty="0"/>
              <a:t>administered intervention</a:t>
            </a:r>
          </a:p>
          <a:p>
            <a:pPr lvl="1"/>
            <a:r>
              <a:rPr lang="en-US" sz="2000" dirty="0" smtClean="0"/>
              <a:t>Short-term </a:t>
            </a:r>
            <a:r>
              <a:rPr lang="en-US" sz="2000" dirty="0"/>
              <a:t>adherence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treatment adjustment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ongoing monitoring for adverse events</a:t>
            </a:r>
          </a:p>
          <a:p>
            <a:r>
              <a:rPr lang="en-US" sz="2400" dirty="0" smtClean="0"/>
              <a:t>Easily </a:t>
            </a:r>
            <a:r>
              <a:rPr lang="en-US" sz="2400" dirty="0"/>
              <a:t>ascertained outcome</a:t>
            </a:r>
          </a:p>
          <a:p>
            <a:r>
              <a:rPr lang="en-US" sz="2400" dirty="0" smtClean="0"/>
              <a:t>Short-term </a:t>
            </a:r>
            <a:r>
              <a:rPr lang="en-US" sz="2400" dirty="0"/>
              <a:t>follow-up?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complex baseline measurements</a:t>
            </a:r>
          </a:p>
          <a:p>
            <a:r>
              <a:rPr lang="en-US" sz="2400" dirty="0" smtClean="0"/>
              <a:t>Simple </a:t>
            </a:r>
            <a:r>
              <a:rPr lang="en-US" sz="2400" dirty="0"/>
              <a:t>data are persuasive enough</a:t>
            </a:r>
          </a:p>
        </p:txBody>
      </p:sp>
    </p:spTree>
    <p:extLst>
      <p:ext uri="{BB962C8B-B14F-4D97-AF65-F5344CB8AC3E}">
        <p14:creationId xmlns:p14="http://schemas.microsoft.com/office/powerpoint/2010/main" val="1287067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ISIS-3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51378"/>
            <a:ext cx="8534400" cy="4016022"/>
          </a:xfrm>
        </p:spPr>
        <p:txBody>
          <a:bodyPr/>
          <a:lstStyle/>
          <a:p>
            <a:r>
              <a:rPr lang="en-US" dirty="0"/>
              <a:t>No baseline form, randomization by phone call</a:t>
            </a:r>
          </a:p>
          <a:p>
            <a:r>
              <a:rPr lang="en-US" dirty="0" smtClean="0"/>
              <a:t>Treatment </a:t>
            </a:r>
            <a:r>
              <a:rPr lang="en-US" dirty="0"/>
              <a:t>conveniently packaged</a:t>
            </a:r>
          </a:p>
          <a:p>
            <a:r>
              <a:rPr lang="en-US" dirty="0" smtClean="0"/>
              <a:t>Use </a:t>
            </a:r>
            <a:r>
              <a:rPr lang="en-US" dirty="0"/>
              <a:t>of ancillary treatment not restricted</a:t>
            </a:r>
          </a:p>
          <a:p>
            <a:r>
              <a:rPr lang="en-US" dirty="0" smtClean="0"/>
              <a:t>One-page </a:t>
            </a:r>
            <a:r>
              <a:rPr lang="en-US" dirty="0"/>
              <a:t>form at discharge for in-hospital events</a:t>
            </a:r>
          </a:p>
          <a:p>
            <a:r>
              <a:rPr lang="en-US" dirty="0" smtClean="0"/>
              <a:t>Follow-up </a:t>
            </a:r>
            <a:r>
              <a:rPr lang="en-US" dirty="0"/>
              <a:t>for mortality only, used government records </a:t>
            </a:r>
            <a:r>
              <a:rPr lang="en-US" dirty="0" smtClean="0"/>
              <a:t>when possible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9832" y="6479822"/>
            <a:ext cx="4282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ISIS-3 Collaborative Group (1992). Lancet 339: 753-770.</a:t>
            </a:r>
            <a:endParaRPr 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14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82800"/>
            <a:ext cx="8534400" cy="3232376"/>
          </a:xfrm>
        </p:spPr>
        <p:txBody>
          <a:bodyPr/>
          <a:lstStyle/>
          <a:p>
            <a:r>
              <a:rPr lang="en-US" dirty="0"/>
              <a:t>Simultaneous treatment and control groups</a:t>
            </a:r>
          </a:p>
          <a:p>
            <a:r>
              <a:rPr lang="en-US" dirty="0" smtClean="0"/>
              <a:t>Each </a:t>
            </a:r>
            <a:r>
              <a:rPr lang="en-US" dirty="0"/>
              <a:t>person is randomly assigned to one treatment group</a:t>
            </a:r>
          </a:p>
          <a:p>
            <a:r>
              <a:rPr lang="en-US" dirty="0" smtClean="0"/>
              <a:t>Randomization </a:t>
            </a:r>
            <a:r>
              <a:rPr lang="en-US" dirty="0"/>
              <a:t>removes treatment selection bias and </a:t>
            </a:r>
            <a:r>
              <a:rPr lang="en-US" dirty="0" smtClean="0"/>
              <a:t>promotes comparability </a:t>
            </a:r>
            <a:r>
              <a:rPr lang="en-US" dirty="0"/>
              <a:t>of treatment groups</a:t>
            </a:r>
          </a:p>
          <a:p>
            <a:r>
              <a:rPr lang="en-US" dirty="0" smtClean="0"/>
              <a:t>Statistical </a:t>
            </a:r>
            <a:r>
              <a:rPr lang="en-US" dirty="0"/>
              <a:t>comparisons made between treatment groups</a:t>
            </a:r>
          </a:p>
        </p:txBody>
      </p:sp>
    </p:spTree>
    <p:extLst>
      <p:ext uri="{BB962C8B-B14F-4D97-AF65-F5344CB8AC3E}">
        <p14:creationId xmlns:p14="http://schemas.microsoft.com/office/powerpoint/2010/main" val="203399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73200"/>
            <a:ext cx="9143998" cy="43942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613613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Design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6184"/>
            <a:ext cx="9144000" cy="469635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 bwMode="auto">
          <a:xfrm>
            <a:off x="7089422" y="3714044"/>
            <a:ext cx="1042416" cy="1042416"/>
          </a:xfrm>
          <a:prstGeom prst="beve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evel 6"/>
          <p:cNvSpPr/>
          <p:nvPr/>
        </p:nvSpPr>
        <p:spPr bwMode="auto">
          <a:xfrm>
            <a:off x="6077260" y="3283598"/>
            <a:ext cx="1783644" cy="777597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charset="0"/>
              </a:rPr>
              <a:t>Current treatment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Bevel 7"/>
          <p:cNvSpPr/>
          <p:nvPr/>
        </p:nvSpPr>
        <p:spPr bwMode="auto">
          <a:xfrm>
            <a:off x="1367875" y="3283597"/>
            <a:ext cx="1783644" cy="777597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charset="0"/>
              </a:rPr>
              <a:t>New treatment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-Up Arrow 8"/>
          <p:cNvSpPr/>
          <p:nvPr/>
        </p:nvSpPr>
        <p:spPr bwMode="auto">
          <a:xfrm>
            <a:off x="7476565" y="4756460"/>
            <a:ext cx="850392" cy="850392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Left-Up Arrow 9"/>
          <p:cNvSpPr/>
          <p:nvPr/>
        </p:nvSpPr>
        <p:spPr bwMode="auto">
          <a:xfrm rot="13467011">
            <a:off x="6543885" y="4281476"/>
            <a:ext cx="850392" cy="850392"/>
          </a:xfrm>
          <a:prstGeom prst="leftUpArrow">
            <a:avLst>
              <a:gd name="adj1" fmla="val 3618"/>
              <a:gd name="adj2" fmla="val 11792"/>
              <a:gd name="adj3" fmla="val 27329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ft-Up Arrow 11"/>
          <p:cNvSpPr/>
          <p:nvPr/>
        </p:nvSpPr>
        <p:spPr bwMode="auto">
          <a:xfrm rot="13467011">
            <a:off x="1834501" y="4237288"/>
            <a:ext cx="850392" cy="850392"/>
          </a:xfrm>
          <a:prstGeom prst="leftUpArrow">
            <a:avLst>
              <a:gd name="adj1" fmla="val 3618"/>
              <a:gd name="adj2" fmla="val 11792"/>
              <a:gd name="adj3" fmla="val 27329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evel 12"/>
          <p:cNvSpPr/>
          <p:nvPr/>
        </p:nvSpPr>
        <p:spPr bwMode="auto">
          <a:xfrm>
            <a:off x="205118" y="5085792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Improved</a:t>
            </a:r>
          </a:p>
        </p:txBody>
      </p:sp>
      <p:sp>
        <p:nvSpPr>
          <p:cNvPr id="14" name="Bevel 13"/>
          <p:cNvSpPr/>
          <p:nvPr/>
        </p:nvSpPr>
        <p:spPr bwMode="auto">
          <a:xfrm>
            <a:off x="2550228" y="5085336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improved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evel 14"/>
          <p:cNvSpPr/>
          <p:nvPr/>
        </p:nvSpPr>
        <p:spPr bwMode="auto">
          <a:xfrm>
            <a:off x="4863232" y="5085790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Improved</a:t>
            </a:r>
          </a:p>
        </p:txBody>
      </p:sp>
      <p:sp>
        <p:nvSpPr>
          <p:cNvPr id="16" name="Bevel 15"/>
          <p:cNvSpPr/>
          <p:nvPr/>
        </p:nvSpPr>
        <p:spPr bwMode="auto">
          <a:xfrm>
            <a:off x="7232480" y="5085790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improved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Bevel 16"/>
          <p:cNvSpPr/>
          <p:nvPr/>
        </p:nvSpPr>
        <p:spPr bwMode="auto">
          <a:xfrm>
            <a:off x="3680177" y="1158897"/>
            <a:ext cx="1783644" cy="777597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Defined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population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628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Crossover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68399"/>
            <a:ext cx="8534400" cy="5080000"/>
          </a:xfrm>
        </p:spPr>
        <p:txBody>
          <a:bodyPr/>
          <a:lstStyle/>
          <a:p>
            <a:r>
              <a:rPr lang="en-US" dirty="0" smtClean="0"/>
              <a:t>Randomization </a:t>
            </a:r>
            <a:r>
              <a:rPr lang="en-US" dirty="0"/>
              <a:t>of order in which treatments are received</a:t>
            </a:r>
          </a:p>
          <a:p>
            <a:pPr lvl="1"/>
            <a:r>
              <a:rPr lang="en-US" dirty="0" smtClean="0"/>
              <a:t>AB </a:t>
            </a:r>
            <a:r>
              <a:rPr lang="en-US" dirty="0"/>
              <a:t>or BA</a:t>
            </a:r>
          </a:p>
          <a:p>
            <a:pPr lvl="1"/>
            <a:r>
              <a:rPr lang="en-US" dirty="0" smtClean="0"/>
              <a:t>Randomization </a:t>
            </a:r>
            <a:r>
              <a:rPr lang="en-US" dirty="0"/>
              <a:t>promotes balance between treatment groups </a:t>
            </a:r>
            <a:r>
              <a:rPr lang="en-US" dirty="0" smtClean="0"/>
              <a:t>in timing </a:t>
            </a:r>
            <a:r>
              <a:rPr lang="en-US" dirty="0"/>
              <a:t>of exposure</a:t>
            </a:r>
          </a:p>
          <a:p>
            <a:r>
              <a:rPr lang="en-US" dirty="0" smtClean="0"/>
              <a:t>Testing </a:t>
            </a:r>
            <a:r>
              <a:rPr lang="en-US" dirty="0"/>
              <a:t>of both treatments in each patient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patient serves as his/her own control</a:t>
            </a:r>
          </a:p>
          <a:p>
            <a:pPr lvl="1"/>
            <a:r>
              <a:rPr lang="en-US" dirty="0" smtClean="0"/>
              <a:t>Variability </a:t>
            </a:r>
            <a:r>
              <a:rPr lang="en-US" dirty="0"/>
              <a:t>reduced because less variability within patient </a:t>
            </a:r>
            <a:r>
              <a:rPr lang="en-US" dirty="0" smtClean="0"/>
              <a:t>than between </a:t>
            </a:r>
            <a:r>
              <a:rPr lang="en-US" dirty="0"/>
              <a:t>patients</a:t>
            </a:r>
          </a:p>
          <a:p>
            <a:r>
              <a:rPr lang="en-US" dirty="0" smtClean="0"/>
              <a:t>Fewer </a:t>
            </a:r>
            <a:r>
              <a:rPr lang="en-US" dirty="0"/>
              <a:t>patients needed</a:t>
            </a:r>
          </a:p>
        </p:txBody>
      </p:sp>
    </p:spTree>
    <p:extLst>
      <p:ext uri="{BB962C8B-B14F-4D97-AF65-F5344CB8AC3E}">
        <p14:creationId xmlns:p14="http://schemas.microsoft.com/office/powerpoint/2010/main" val="20481928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Crossover Design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71" y="1470269"/>
            <a:ext cx="8534400" cy="439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Group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1, </a:t>
            </a:r>
            <a:r>
              <a:rPr lang="en-US" sz="2400" dirty="0">
                <a:solidFill>
                  <a:schemeClr val="accent1"/>
                </a:solidFill>
              </a:rPr>
              <a:t>Tx </a:t>
            </a:r>
            <a:r>
              <a:rPr lang="en-US" sz="2400" dirty="0" smtClean="0">
                <a:solidFill>
                  <a:schemeClr val="accent1"/>
                </a:solidFill>
              </a:rPr>
              <a:t>A</a:t>
            </a:r>
            <a:r>
              <a:rPr lang="en-US" sz="2400" dirty="0" smtClean="0"/>
              <a:t>                                 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Group 2, </a:t>
            </a:r>
            <a:r>
              <a:rPr lang="en-US" sz="2400" dirty="0">
                <a:solidFill>
                  <a:schemeClr val="accent1"/>
                </a:solidFill>
              </a:rPr>
              <a:t>Tx A</a:t>
            </a:r>
          </a:p>
        </p:txBody>
      </p:sp>
      <p:cxnSp>
        <p:nvCxnSpPr>
          <p:cNvPr id="5" name="Elbow Connector 4"/>
          <p:cNvCxnSpPr/>
          <p:nvPr/>
        </p:nvCxnSpPr>
        <p:spPr bwMode="auto">
          <a:xfrm>
            <a:off x="721453" y="2694971"/>
            <a:ext cx="6820250" cy="2390863"/>
          </a:xfrm>
          <a:prstGeom prst="bentConnector3">
            <a:avLst>
              <a:gd name="adj1" fmla="val 57912"/>
            </a:avLst>
          </a:prstGeom>
          <a:noFill/>
          <a:ln w="31750" cap="flat" cmpd="sng" algn="ctr">
            <a:solidFill>
              <a:schemeClr val="accent1"/>
            </a:solidFill>
            <a:prstDash val="dash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1" name="Elbow Connector 10"/>
          <p:cNvCxnSpPr/>
          <p:nvPr/>
        </p:nvCxnSpPr>
        <p:spPr bwMode="auto">
          <a:xfrm rot="10800000">
            <a:off x="606804" y="2578095"/>
            <a:ext cx="6820250" cy="2390863"/>
          </a:xfrm>
          <a:prstGeom prst="bentConnector3">
            <a:avLst>
              <a:gd name="adj1" fmla="val 59451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  <a:scene3d>
            <a:camera prst="orthographicFront">
              <a:rot lat="299202" lon="10443272" rev="10731032"/>
            </a:camera>
            <a:lightRig rig="threePt" dir="t"/>
          </a:scene3d>
        </p:spPr>
      </p:cxnSp>
      <p:sp>
        <p:nvSpPr>
          <p:cNvPr id="12" name="TextBox 11"/>
          <p:cNvSpPr txBox="1"/>
          <p:nvPr/>
        </p:nvSpPr>
        <p:spPr>
          <a:xfrm>
            <a:off x="5438864" y="5120373"/>
            <a:ext cx="210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Group 1, </a:t>
            </a:r>
            <a:r>
              <a:rPr lang="en-US" sz="2400" dirty="0">
                <a:latin typeface="+mn-lt"/>
              </a:rPr>
              <a:t>Tx </a:t>
            </a:r>
            <a:r>
              <a:rPr lang="en-US" sz="2400" dirty="0" smtClean="0">
                <a:latin typeface="+mn-lt"/>
              </a:rPr>
              <a:t>B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803" y="5120372"/>
            <a:ext cx="210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Group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2,</a:t>
            </a: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Tx </a:t>
            </a:r>
            <a:r>
              <a:rPr lang="en-US" sz="2400" dirty="0" smtClean="0">
                <a:latin typeface="+mn-lt"/>
              </a:rPr>
              <a:t>B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4110" y="6044286"/>
            <a:ext cx="210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+mn-lt"/>
              </a:rPr>
              <a:t>Washout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16200000" flipH="1">
            <a:off x="3820545" y="4959946"/>
            <a:ext cx="419270" cy="1244182"/>
          </a:xfrm>
          <a:prstGeom prst="rightBrace">
            <a:avLst>
              <a:gd name="adj1" fmla="val 15651"/>
              <a:gd name="adj2" fmla="val 5120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08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Crossover Design: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74459"/>
            <a:ext cx="8534400" cy="5008227"/>
          </a:xfrm>
        </p:spPr>
        <p:txBody>
          <a:bodyPr/>
          <a:lstStyle/>
          <a:p>
            <a:r>
              <a:rPr lang="en-US" sz="2600" dirty="0"/>
              <a:t>Treatment can’t have permanent effects or cures</a:t>
            </a:r>
          </a:p>
          <a:p>
            <a:r>
              <a:rPr lang="en-US" sz="2600" dirty="0" smtClean="0"/>
              <a:t>Potential </a:t>
            </a:r>
            <a:r>
              <a:rPr lang="en-US" sz="2600" dirty="0"/>
              <a:t>carry-over effects of first-period treatment to </a:t>
            </a:r>
            <a:r>
              <a:rPr lang="en-US" sz="2600" dirty="0" smtClean="0"/>
              <a:t>second period</a:t>
            </a:r>
            <a:endParaRPr lang="en-US" sz="2600" dirty="0"/>
          </a:p>
          <a:p>
            <a:pPr lvl="1"/>
            <a:r>
              <a:rPr lang="en-US" dirty="0" smtClean="0"/>
              <a:t>Washout </a:t>
            </a:r>
            <a:r>
              <a:rPr lang="en-US" dirty="0"/>
              <a:t>needs to be long </a:t>
            </a:r>
            <a:r>
              <a:rPr lang="en-US" dirty="0" smtClean="0"/>
              <a:t>enough</a:t>
            </a:r>
          </a:p>
          <a:p>
            <a:pPr lvl="1"/>
            <a:r>
              <a:rPr lang="en-US" dirty="0" smtClean="0"/>
              <a:t>Unequal </a:t>
            </a:r>
            <a:r>
              <a:rPr lang="en-US" dirty="0"/>
              <a:t>carry-over </a:t>
            </a:r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Treatment </a:t>
            </a:r>
            <a:r>
              <a:rPr lang="en-US" dirty="0"/>
              <a:t>during washout</a:t>
            </a:r>
          </a:p>
          <a:p>
            <a:r>
              <a:rPr lang="en-US" sz="2600" dirty="0" smtClean="0"/>
              <a:t>Test </a:t>
            </a:r>
            <a:r>
              <a:rPr lang="en-US" sz="2600" dirty="0"/>
              <a:t>for period by treatment interactions not powerful</a:t>
            </a:r>
          </a:p>
          <a:p>
            <a:r>
              <a:rPr lang="en-US" sz="2600" dirty="0" smtClean="0"/>
              <a:t>Dropouts </a:t>
            </a:r>
            <a:r>
              <a:rPr lang="en-US" sz="2600" dirty="0"/>
              <a:t>more significant</a:t>
            </a:r>
          </a:p>
          <a:p>
            <a:r>
              <a:rPr lang="en-US" sz="2600" dirty="0" smtClean="0"/>
              <a:t>Analysis </a:t>
            </a:r>
            <a:r>
              <a:rPr lang="en-US" sz="2600" dirty="0"/>
              <a:t>may be more difficult</a:t>
            </a:r>
          </a:p>
        </p:txBody>
      </p:sp>
    </p:spTree>
    <p:extLst>
      <p:ext uri="{BB962C8B-B14F-4D97-AF65-F5344CB8AC3E}">
        <p14:creationId xmlns:p14="http://schemas.microsoft.com/office/powerpoint/2010/main" val="1840749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Crossover Design: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963024"/>
            <a:ext cx="8534400" cy="3904376"/>
          </a:xfrm>
        </p:spPr>
        <p:txBody>
          <a:bodyPr/>
          <a:lstStyle/>
          <a:p>
            <a:r>
              <a:rPr lang="en-US" dirty="0"/>
              <a:t>Constant intensity of underlying disease</a:t>
            </a:r>
          </a:p>
          <a:p>
            <a:pPr lvl="1"/>
            <a:r>
              <a:rPr lang="en-US" dirty="0" smtClean="0"/>
              <a:t>Chronic </a:t>
            </a:r>
            <a:r>
              <a:rPr lang="en-US" dirty="0"/>
              <a:t>diseases—asthma, hypertension, arthritis</a:t>
            </a:r>
          </a:p>
          <a:p>
            <a:r>
              <a:rPr lang="en-US" dirty="0" smtClean="0"/>
              <a:t>Short-term </a:t>
            </a:r>
            <a:r>
              <a:rPr lang="en-US" dirty="0"/>
              <a:t>treatment effects</a:t>
            </a:r>
          </a:p>
          <a:p>
            <a:pPr lvl="1"/>
            <a:r>
              <a:rPr lang="en-US" dirty="0" smtClean="0"/>
              <a:t>Relief </a:t>
            </a:r>
            <a:r>
              <a:rPr lang="en-US" dirty="0"/>
              <a:t>of signs or symptoms of disease</a:t>
            </a:r>
          </a:p>
          <a:p>
            <a:r>
              <a:rPr lang="en-US" dirty="0" smtClean="0"/>
              <a:t>Metabolic</a:t>
            </a:r>
            <a:r>
              <a:rPr lang="en-US" dirty="0"/>
              <a:t>, bioavailability, or tolerability studies</a:t>
            </a:r>
          </a:p>
        </p:txBody>
      </p:sp>
    </p:spTree>
    <p:extLst>
      <p:ext uri="{BB962C8B-B14F-4D97-AF65-F5344CB8AC3E}">
        <p14:creationId xmlns:p14="http://schemas.microsoft.com/office/powerpoint/2010/main" val="18876647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Allocation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64142"/>
            <a:ext cx="8534400" cy="4717875"/>
          </a:xfrm>
        </p:spPr>
        <p:txBody>
          <a:bodyPr/>
          <a:lstStyle/>
          <a:p>
            <a:r>
              <a:rPr lang="en-US" sz="2600" dirty="0"/>
              <a:t>Also known as “cluster randomization”</a:t>
            </a:r>
          </a:p>
          <a:p>
            <a:r>
              <a:rPr lang="en-US" sz="2600" dirty="0" smtClean="0"/>
              <a:t>Randomization </a:t>
            </a:r>
            <a:r>
              <a:rPr lang="en-US" sz="2600" dirty="0"/>
              <a:t>unit is a group of individuals (community, </a:t>
            </a:r>
            <a:r>
              <a:rPr lang="en-US" sz="2600" dirty="0" smtClean="0"/>
              <a:t>school, clinic</a:t>
            </a:r>
            <a:r>
              <a:rPr lang="en-US" sz="2600" dirty="0"/>
              <a:t>)</a:t>
            </a:r>
          </a:p>
          <a:p>
            <a:r>
              <a:rPr lang="en-US" sz="2600" dirty="0" smtClean="0"/>
              <a:t>Individual </a:t>
            </a:r>
            <a:r>
              <a:rPr lang="en-US" sz="2600" dirty="0"/>
              <a:t>randomization and intervention is not feasible or </a:t>
            </a:r>
            <a:r>
              <a:rPr lang="en-US" sz="2600" dirty="0" smtClean="0"/>
              <a:t>is unacceptable</a:t>
            </a:r>
            <a:endParaRPr lang="en-US" sz="2600" dirty="0"/>
          </a:p>
          <a:p>
            <a:pPr lvl="1"/>
            <a:r>
              <a:rPr lang="en-US" sz="2200" dirty="0" smtClean="0"/>
              <a:t>Tracking</a:t>
            </a:r>
            <a:endParaRPr lang="en-US" sz="2200" dirty="0"/>
          </a:p>
          <a:p>
            <a:pPr lvl="1"/>
            <a:r>
              <a:rPr lang="en-US" sz="2200" dirty="0" smtClean="0"/>
              <a:t>Contamination</a:t>
            </a:r>
            <a:endParaRPr lang="en-US" sz="2200" dirty="0"/>
          </a:p>
          <a:p>
            <a:r>
              <a:rPr lang="en-US" sz="2600" dirty="0" smtClean="0"/>
              <a:t>If </a:t>
            </a:r>
            <a:r>
              <a:rPr lang="en-US" sz="2600" dirty="0"/>
              <a:t>there is a correlation in the responses within a group, design </a:t>
            </a:r>
            <a:r>
              <a:rPr lang="en-US" sz="2600" dirty="0" smtClean="0"/>
              <a:t>loses some </a:t>
            </a:r>
            <a:r>
              <a:rPr lang="en-US" sz="2600" dirty="0"/>
              <a:t>efficiency (more individuals required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4454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Allocation Design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58897"/>
            <a:ext cx="9144000" cy="469635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 bwMode="auto">
          <a:xfrm>
            <a:off x="7089422" y="3714044"/>
            <a:ext cx="1042416" cy="1042416"/>
          </a:xfrm>
          <a:prstGeom prst="beve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evel 6"/>
          <p:cNvSpPr/>
          <p:nvPr/>
        </p:nvSpPr>
        <p:spPr bwMode="auto">
          <a:xfrm>
            <a:off x="6077260" y="3283598"/>
            <a:ext cx="1783644" cy="777597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charset="0"/>
              </a:rPr>
              <a:t>No intervention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Bevel 7"/>
          <p:cNvSpPr/>
          <p:nvPr/>
        </p:nvSpPr>
        <p:spPr bwMode="auto">
          <a:xfrm>
            <a:off x="1367875" y="3233609"/>
            <a:ext cx="1783644" cy="877574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charset="0"/>
              </a:rPr>
              <a:t>Intervention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-Up Arrow 8"/>
          <p:cNvSpPr/>
          <p:nvPr/>
        </p:nvSpPr>
        <p:spPr bwMode="auto">
          <a:xfrm>
            <a:off x="7476565" y="4756460"/>
            <a:ext cx="850392" cy="850392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Left-Up Arrow 9"/>
          <p:cNvSpPr/>
          <p:nvPr/>
        </p:nvSpPr>
        <p:spPr bwMode="auto">
          <a:xfrm rot="13467011">
            <a:off x="6543885" y="4281476"/>
            <a:ext cx="850392" cy="850392"/>
          </a:xfrm>
          <a:prstGeom prst="leftUpArrow">
            <a:avLst>
              <a:gd name="adj1" fmla="val 3618"/>
              <a:gd name="adj2" fmla="val 11792"/>
              <a:gd name="adj3" fmla="val 27329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ft-Up Arrow 11"/>
          <p:cNvSpPr/>
          <p:nvPr/>
        </p:nvSpPr>
        <p:spPr bwMode="auto">
          <a:xfrm rot="13467011">
            <a:off x="1834501" y="4237288"/>
            <a:ext cx="850392" cy="850392"/>
          </a:xfrm>
          <a:prstGeom prst="leftUpArrow">
            <a:avLst>
              <a:gd name="adj1" fmla="val 3618"/>
              <a:gd name="adj2" fmla="val 11792"/>
              <a:gd name="adj3" fmla="val 27329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evel 12"/>
          <p:cNvSpPr/>
          <p:nvPr/>
        </p:nvSpPr>
        <p:spPr bwMode="auto">
          <a:xfrm>
            <a:off x="205118" y="5085792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Improved</a:t>
            </a:r>
          </a:p>
        </p:txBody>
      </p:sp>
      <p:sp>
        <p:nvSpPr>
          <p:cNvPr id="14" name="Bevel 13"/>
          <p:cNvSpPr/>
          <p:nvPr/>
        </p:nvSpPr>
        <p:spPr bwMode="auto">
          <a:xfrm>
            <a:off x="2550228" y="5085336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improved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evel 14"/>
          <p:cNvSpPr/>
          <p:nvPr/>
        </p:nvSpPr>
        <p:spPr bwMode="auto">
          <a:xfrm>
            <a:off x="4863232" y="5085790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Improved</a:t>
            </a:r>
          </a:p>
        </p:txBody>
      </p:sp>
      <p:sp>
        <p:nvSpPr>
          <p:cNvPr id="16" name="Bevel 15"/>
          <p:cNvSpPr/>
          <p:nvPr/>
        </p:nvSpPr>
        <p:spPr bwMode="auto">
          <a:xfrm>
            <a:off x="7232480" y="5085790"/>
            <a:ext cx="1783644" cy="444341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improved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Bevel 16"/>
          <p:cNvSpPr/>
          <p:nvPr/>
        </p:nvSpPr>
        <p:spPr bwMode="auto">
          <a:xfrm>
            <a:off x="3680177" y="1158897"/>
            <a:ext cx="1783644" cy="777597"/>
          </a:xfrm>
          <a:prstGeom prst="bevel">
            <a:avLst>
              <a:gd name="adj" fmla="val 855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charset="0"/>
              </a:rPr>
              <a:t>Paired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groups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276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itles 145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>
        <a:spAutoFit/>
      </a:bodyPr>
      <a:lstStyle>
        <a:defPPr>
          <a:defRPr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Titles 14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B9"/>
        </a:accent6>
        <a:hlink>
          <a:srgbClr val="9900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9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6699FF"/>
        </a:accent2>
        <a:accent3>
          <a:srgbClr val="AAAAAA"/>
        </a:accent3>
        <a:accent4>
          <a:srgbClr val="DADADA"/>
        </a:accent4>
        <a:accent5>
          <a:srgbClr val="FFB8AA"/>
        </a:accent5>
        <a:accent6>
          <a:srgbClr val="5C8AE7"/>
        </a:accent6>
        <a:hlink>
          <a:srgbClr val="CC66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F43DFBBA-A81A-4CB9-8384-42E074D0DA53}" vid="{D192294C-7D17-45D4-A274-D70B141B1B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81</TotalTime>
  <Words>717</Words>
  <Application>Microsoft Macintosh PowerPoint</Application>
  <PresentationFormat>On-screen Show (4:3)</PresentationFormat>
  <Paragraphs>173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Times New Roman</vt:lpstr>
      <vt:lpstr>Wingdings</vt:lpstr>
      <vt:lpstr>Arial</vt:lpstr>
      <vt:lpstr>Theme1</vt:lpstr>
      <vt:lpstr>PowerPoint Presentation</vt:lpstr>
      <vt:lpstr>Parallel Design</vt:lpstr>
      <vt:lpstr>Parallel Design Graph</vt:lpstr>
      <vt:lpstr>Crossover Design</vt:lpstr>
      <vt:lpstr>Crossover Design Graph</vt:lpstr>
      <vt:lpstr>Crossover Design: Disadvantages</vt:lpstr>
      <vt:lpstr>Crossover Design: Uses</vt:lpstr>
      <vt:lpstr>Group Allocation Design</vt:lpstr>
      <vt:lpstr>Group Allocation Design Graph</vt:lpstr>
      <vt:lpstr>PowerPoint Presentation</vt:lpstr>
      <vt:lpstr>Factorial Design</vt:lpstr>
      <vt:lpstr>Factorial Design Graph</vt:lpstr>
      <vt:lpstr>Factorial Design: Comparisons</vt:lpstr>
      <vt:lpstr>Factorial Design Graph</vt:lpstr>
      <vt:lpstr>Factorial Design Example: ISIS - 3</vt:lpstr>
      <vt:lpstr>ISIS- 3 Treatments</vt:lpstr>
      <vt:lpstr>Large, Simple Design</vt:lpstr>
      <vt:lpstr>Large, Simple Design: Requirements</vt:lpstr>
      <vt:lpstr>ISIS-3 Methods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Sharfaei, Sadaf</dc:creator>
  <cp:lastModifiedBy>Arzu Kalayci</cp:lastModifiedBy>
  <cp:revision>10</cp:revision>
  <dcterms:created xsi:type="dcterms:W3CDTF">2019-10-26T00:43:33Z</dcterms:created>
  <dcterms:modified xsi:type="dcterms:W3CDTF">2021-01-26T18:06:37Z</dcterms:modified>
</cp:coreProperties>
</file>