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08" r:id="rId1"/>
  </p:sldMasterIdLst>
  <p:notesMasterIdLst>
    <p:notesMasterId r:id="rId25"/>
  </p:notesMasterIdLst>
  <p:handoutMasterIdLst>
    <p:handoutMasterId r:id="rId26"/>
  </p:handoutMasterIdLst>
  <p:sldIdLst>
    <p:sldId id="275" r:id="rId2"/>
    <p:sldId id="258" r:id="rId3"/>
    <p:sldId id="276" r:id="rId4"/>
    <p:sldId id="274" r:id="rId5"/>
    <p:sldId id="279" r:id="rId6"/>
    <p:sldId id="261" r:id="rId7"/>
    <p:sldId id="278" r:id="rId8"/>
    <p:sldId id="262" r:id="rId9"/>
    <p:sldId id="280" r:id="rId10"/>
    <p:sldId id="265" r:id="rId11"/>
    <p:sldId id="266" r:id="rId12"/>
    <p:sldId id="267" r:id="rId13"/>
    <p:sldId id="281" r:id="rId14"/>
    <p:sldId id="282" r:id="rId15"/>
    <p:sldId id="296" r:id="rId16"/>
    <p:sldId id="285" r:id="rId17"/>
    <p:sldId id="283" r:id="rId18"/>
    <p:sldId id="284" r:id="rId19"/>
    <p:sldId id="297" r:id="rId20"/>
    <p:sldId id="298" r:id="rId21"/>
    <p:sldId id="293" r:id="rId22"/>
    <p:sldId id="295" r:id="rId23"/>
    <p:sldId id="294" r:id="rId24"/>
  </p:sldIdLst>
  <p:sldSz cx="9144000" cy="6858000" type="screen4x3"/>
  <p:notesSz cx="7099300" cy="9398000"/>
  <p:defaultTextStyle>
    <a:defPPr>
      <a:defRPr lang="en-US"/>
    </a:defPPr>
    <a:lvl1pPr algn="l" rtl="0" fontAlgn="base">
      <a:spcBef>
        <a:spcPct val="0"/>
      </a:spcBef>
      <a:spcAft>
        <a:spcPct val="0"/>
      </a:spcAft>
      <a:defRPr sz="2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200" kern="1200">
        <a:solidFill>
          <a:schemeClr val="tx1"/>
        </a:solidFill>
        <a:latin typeface="Times New Roman" pitchFamily="18" charset="0"/>
        <a:ea typeface="+mn-ea"/>
        <a:cs typeface="Arial" charset="0"/>
      </a:defRPr>
    </a:lvl5pPr>
    <a:lvl6pPr marL="2286000" algn="l" defTabSz="914400" rtl="0" eaLnBrk="1" latinLnBrk="0" hangingPunct="1">
      <a:defRPr sz="2200" kern="1200">
        <a:solidFill>
          <a:schemeClr val="tx1"/>
        </a:solidFill>
        <a:latin typeface="Times New Roman" pitchFamily="18" charset="0"/>
        <a:ea typeface="+mn-ea"/>
        <a:cs typeface="Arial" charset="0"/>
      </a:defRPr>
    </a:lvl6pPr>
    <a:lvl7pPr marL="2743200" algn="l" defTabSz="914400" rtl="0" eaLnBrk="1" latinLnBrk="0" hangingPunct="1">
      <a:defRPr sz="2200" kern="1200">
        <a:solidFill>
          <a:schemeClr val="tx1"/>
        </a:solidFill>
        <a:latin typeface="Times New Roman" pitchFamily="18" charset="0"/>
        <a:ea typeface="+mn-ea"/>
        <a:cs typeface="Arial" charset="0"/>
      </a:defRPr>
    </a:lvl7pPr>
    <a:lvl8pPr marL="3200400" algn="l" defTabSz="914400" rtl="0" eaLnBrk="1" latinLnBrk="0" hangingPunct="1">
      <a:defRPr sz="2200" kern="1200">
        <a:solidFill>
          <a:schemeClr val="tx1"/>
        </a:solidFill>
        <a:latin typeface="Times New Roman" pitchFamily="18" charset="0"/>
        <a:ea typeface="+mn-ea"/>
        <a:cs typeface="Arial" charset="0"/>
      </a:defRPr>
    </a:lvl8pPr>
    <a:lvl9pPr marL="3657600" algn="l" defTabSz="914400" rtl="0" eaLnBrk="1" latinLnBrk="0" hangingPunct="1">
      <a:defRPr sz="2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0">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rett, Terrance [JRDUS]" initials="TD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33"/>
    <a:srgbClr val="FF0066"/>
    <a:srgbClr val="FF6600"/>
    <a:srgbClr val="00CCFF"/>
    <a:srgbClr val="FF9966"/>
    <a:srgbClr val="FFFF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91" autoAdjust="0"/>
    <p:restoredTop sz="81787" autoAdjust="0"/>
  </p:normalViewPr>
  <p:slideViewPr>
    <p:cSldViewPr>
      <p:cViewPr varScale="1">
        <p:scale>
          <a:sx n="159" d="100"/>
          <a:sy n="159" d="100"/>
        </p:scale>
        <p:origin x="4410" y="48"/>
      </p:cViewPr>
      <p:guideLst>
        <p:guide orient="horz" pos="2160"/>
        <p:guide pos="2880"/>
      </p:guideLst>
    </p:cSldViewPr>
  </p:slideViewPr>
  <p:outlineViewPr>
    <p:cViewPr>
      <p:scale>
        <a:sx n="33" d="100"/>
        <a:sy n="33" d="100"/>
      </p:scale>
      <p:origin x="0" y="23952"/>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3282" y="-366"/>
      </p:cViewPr>
      <p:guideLst>
        <p:guide orient="horz" pos="2960"/>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76575" cy="469900"/>
          </a:xfrm>
          <a:prstGeom prst="rect">
            <a:avLst/>
          </a:prstGeom>
          <a:noFill/>
          <a:ln w="9525">
            <a:noFill/>
            <a:miter lim="800000"/>
            <a:headEnd/>
            <a:tailEnd/>
          </a:ln>
          <a:effectLst/>
        </p:spPr>
        <p:txBody>
          <a:bodyPr vert="horz" wrap="square" lIns="94253" tIns="47126" rIns="94253" bIns="47126" numCol="1" anchor="t" anchorCtr="0" compatLnSpc="1">
            <a:prstTxWarp prst="textNoShape">
              <a:avLst/>
            </a:prstTxWarp>
          </a:bodyPr>
          <a:lstStyle>
            <a:lvl1pPr defTabSz="942975">
              <a:defRPr sz="1200">
                <a:cs typeface="+mn-cs"/>
              </a:defRPr>
            </a:lvl1pPr>
          </a:lstStyle>
          <a:p>
            <a:pPr>
              <a:defRPr/>
            </a:pPr>
            <a:endParaRPr lang="en-US"/>
          </a:p>
        </p:txBody>
      </p:sp>
      <p:sp>
        <p:nvSpPr>
          <p:cNvPr id="49155" name="Rectangle 3"/>
          <p:cNvSpPr>
            <a:spLocks noGrp="1" noChangeArrowheads="1"/>
          </p:cNvSpPr>
          <p:nvPr>
            <p:ph type="dt" sz="quarter" idx="1"/>
          </p:nvPr>
        </p:nvSpPr>
        <p:spPr bwMode="auto">
          <a:xfrm>
            <a:off x="4022725" y="0"/>
            <a:ext cx="3076575" cy="469900"/>
          </a:xfrm>
          <a:prstGeom prst="rect">
            <a:avLst/>
          </a:prstGeom>
          <a:noFill/>
          <a:ln w="9525">
            <a:noFill/>
            <a:miter lim="800000"/>
            <a:headEnd/>
            <a:tailEnd/>
          </a:ln>
          <a:effectLst/>
        </p:spPr>
        <p:txBody>
          <a:bodyPr vert="horz" wrap="square" lIns="94253" tIns="47126" rIns="94253" bIns="47126" numCol="1" anchor="t" anchorCtr="0" compatLnSpc="1">
            <a:prstTxWarp prst="textNoShape">
              <a:avLst/>
            </a:prstTxWarp>
          </a:bodyPr>
          <a:lstStyle>
            <a:lvl1pPr algn="r" defTabSz="942975">
              <a:defRPr sz="1200">
                <a:cs typeface="+mn-cs"/>
              </a:defRPr>
            </a:lvl1pPr>
          </a:lstStyle>
          <a:p>
            <a:pPr>
              <a:defRPr/>
            </a:pPr>
            <a:endParaRPr lang="en-US"/>
          </a:p>
        </p:txBody>
      </p:sp>
      <p:sp>
        <p:nvSpPr>
          <p:cNvPr id="49156" name="Rectangle 4"/>
          <p:cNvSpPr>
            <a:spLocks noGrp="1" noChangeArrowheads="1"/>
          </p:cNvSpPr>
          <p:nvPr>
            <p:ph type="ftr" sz="quarter" idx="2"/>
          </p:nvPr>
        </p:nvSpPr>
        <p:spPr bwMode="auto">
          <a:xfrm>
            <a:off x="0" y="8928100"/>
            <a:ext cx="3076575" cy="469900"/>
          </a:xfrm>
          <a:prstGeom prst="rect">
            <a:avLst/>
          </a:prstGeom>
          <a:noFill/>
          <a:ln w="9525">
            <a:noFill/>
            <a:miter lim="800000"/>
            <a:headEnd/>
            <a:tailEnd/>
          </a:ln>
          <a:effectLst/>
        </p:spPr>
        <p:txBody>
          <a:bodyPr vert="horz" wrap="square" lIns="94253" tIns="47126" rIns="94253" bIns="47126" numCol="1" anchor="b" anchorCtr="0" compatLnSpc="1">
            <a:prstTxWarp prst="textNoShape">
              <a:avLst/>
            </a:prstTxWarp>
          </a:bodyPr>
          <a:lstStyle>
            <a:lvl1pPr defTabSz="942975">
              <a:defRPr sz="1200">
                <a:cs typeface="+mn-cs"/>
              </a:defRPr>
            </a:lvl1pPr>
          </a:lstStyle>
          <a:p>
            <a:pPr>
              <a:defRPr/>
            </a:pPr>
            <a:endParaRPr lang="en-US"/>
          </a:p>
        </p:txBody>
      </p:sp>
      <p:sp>
        <p:nvSpPr>
          <p:cNvPr id="49157" name="Rectangle 5"/>
          <p:cNvSpPr>
            <a:spLocks noGrp="1" noChangeArrowheads="1"/>
          </p:cNvSpPr>
          <p:nvPr>
            <p:ph type="sldNum" sz="quarter" idx="3"/>
          </p:nvPr>
        </p:nvSpPr>
        <p:spPr bwMode="auto">
          <a:xfrm>
            <a:off x="4022725" y="8928100"/>
            <a:ext cx="3076575" cy="469900"/>
          </a:xfrm>
          <a:prstGeom prst="rect">
            <a:avLst/>
          </a:prstGeom>
          <a:noFill/>
          <a:ln w="9525">
            <a:noFill/>
            <a:miter lim="800000"/>
            <a:headEnd/>
            <a:tailEnd/>
          </a:ln>
          <a:effectLst/>
        </p:spPr>
        <p:txBody>
          <a:bodyPr vert="horz" wrap="square" lIns="94253" tIns="47126" rIns="94253" bIns="47126" numCol="1" anchor="b" anchorCtr="0" compatLnSpc="1">
            <a:prstTxWarp prst="textNoShape">
              <a:avLst/>
            </a:prstTxWarp>
          </a:bodyPr>
          <a:lstStyle>
            <a:lvl1pPr algn="r" defTabSz="942975">
              <a:defRPr sz="1200">
                <a:cs typeface="+mn-cs"/>
              </a:defRPr>
            </a:lvl1pPr>
          </a:lstStyle>
          <a:p>
            <a:pPr>
              <a:defRPr/>
            </a:pPr>
            <a:fld id="{45A4379C-31E5-4D03-8C4D-7454F132275D}" type="slidenum">
              <a:rPr lang="en-US"/>
              <a:pPr>
                <a:defRPr/>
              </a:pPr>
              <a:t>‹#›</a:t>
            </a:fld>
            <a:endParaRPr lang="en-US"/>
          </a:p>
        </p:txBody>
      </p:sp>
    </p:spTree>
    <p:extLst>
      <p:ext uri="{BB962C8B-B14F-4D97-AF65-F5344CB8AC3E}">
        <p14:creationId xmlns:p14="http://schemas.microsoft.com/office/powerpoint/2010/main" val="3681347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469900"/>
          </a:xfrm>
          <a:prstGeom prst="rect">
            <a:avLst/>
          </a:prstGeom>
          <a:noFill/>
          <a:ln w="9525">
            <a:noFill/>
            <a:miter lim="800000"/>
            <a:headEnd/>
            <a:tailEnd/>
          </a:ln>
          <a:effectLst/>
        </p:spPr>
        <p:txBody>
          <a:bodyPr vert="horz" wrap="square" lIns="94253" tIns="47126" rIns="94253" bIns="47126" numCol="1" anchor="t" anchorCtr="0" compatLnSpc="1">
            <a:prstTxWarp prst="textNoShape">
              <a:avLst/>
            </a:prstTxWarp>
          </a:bodyPr>
          <a:lstStyle>
            <a:lvl1pPr defTabSz="942975">
              <a:defRPr sz="1200">
                <a:cs typeface="+mn-cs"/>
              </a:defRPr>
            </a:lvl1pPr>
          </a:lstStyle>
          <a:p>
            <a:pPr>
              <a:defRPr/>
            </a:pPr>
            <a:endParaRPr lang="en-US"/>
          </a:p>
        </p:txBody>
      </p:sp>
      <p:sp>
        <p:nvSpPr>
          <p:cNvPr id="4099" name="Rectangle 3"/>
          <p:cNvSpPr>
            <a:spLocks noGrp="1" noChangeArrowheads="1"/>
          </p:cNvSpPr>
          <p:nvPr>
            <p:ph type="dt" idx="1"/>
          </p:nvPr>
        </p:nvSpPr>
        <p:spPr bwMode="auto">
          <a:xfrm>
            <a:off x="4021138" y="0"/>
            <a:ext cx="3076575" cy="469900"/>
          </a:xfrm>
          <a:prstGeom prst="rect">
            <a:avLst/>
          </a:prstGeom>
          <a:noFill/>
          <a:ln w="9525">
            <a:noFill/>
            <a:miter lim="800000"/>
            <a:headEnd/>
            <a:tailEnd/>
          </a:ln>
          <a:effectLst/>
        </p:spPr>
        <p:txBody>
          <a:bodyPr vert="horz" wrap="square" lIns="94253" tIns="47126" rIns="94253" bIns="47126" numCol="1" anchor="t" anchorCtr="0" compatLnSpc="1">
            <a:prstTxWarp prst="textNoShape">
              <a:avLst/>
            </a:prstTxWarp>
          </a:bodyPr>
          <a:lstStyle>
            <a:lvl1pPr algn="r" defTabSz="942975">
              <a:defRPr sz="1200">
                <a:cs typeface="+mn-cs"/>
              </a:defRPr>
            </a:lvl1pPr>
          </a:lstStyle>
          <a:p>
            <a:pPr>
              <a:defRPr/>
            </a:pPr>
            <a:endParaRPr lang="en-US"/>
          </a:p>
        </p:txBody>
      </p:sp>
      <p:sp>
        <p:nvSpPr>
          <p:cNvPr id="66564" name="Rectangle 4"/>
          <p:cNvSpPr>
            <a:spLocks noGrp="1" noRot="1" noChangeAspect="1" noChangeArrowheads="1" noTextEdit="1"/>
          </p:cNvSpPr>
          <p:nvPr>
            <p:ph type="sldImg" idx="2"/>
          </p:nvPr>
        </p:nvSpPr>
        <p:spPr bwMode="auto">
          <a:xfrm>
            <a:off x="1200150" y="704850"/>
            <a:ext cx="4699000" cy="35242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9613" y="4464050"/>
            <a:ext cx="5680075" cy="4229100"/>
          </a:xfrm>
          <a:prstGeom prst="rect">
            <a:avLst/>
          </a:prstGeom>
          <a:noFill/>
          <a:ln w="9525">
            <a:noFill/>
            <a:miter lim="800000"/>
            <a:headEnd/>
            <a:tailEnd/>
          </a:ln>
          <a:effectLst/>
        </p:spPr>
        <p:txBody>
          <a:bodyPr vert="horz" wrap="square" lIns="94253" tIns="47126" rIns="94253" bIns="4712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926513"/>
            <a:ext cx="3076575" cy="469900"/>
          </a:xfrm>
          <a:prstGeom prst="rect">
            <a:avLst/>
          </a:prstGeom>
          <a:noFill/>
          <a:ln w="9525">
            <a:noFill/>
            <a:miter lim="800000"/>
            <a:headEnd/>
            <a:tailEnd/>
          </a:ln>
          <a:effectLst/>
        </p:spPr>
        <p:txBody>
          <a:bodyPr vert="horz" wrap="square" lIns="94253" tIns="47126" rIns="94253" bIns="47126" numCol="1" anchor="b" anchorCtr="0" compatLnSpc="1">
            <a:prstTxWarp prst="textNoShape">
              <a:avLst/>
            </a:prstTxWarp>
          </a:bodyPr>
          <a:lstStyle>
            <a:lvl1pPr defTabSz="942975">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4021138" y="8926513"/>
            <a:ext cx="3076575" cy="469900"/>
          </a:xfrm>
          <a:prstGeom prst="rect">
            <a:avLst/>
          </a:prstGeom>
          <a:noFill/>
          <a:ln w="9525">
            <a:noFill/>
            <a:miter lim="800000"/>
            <a:headEnd/>
            <a:tailEnd/>
          </a:ln>
          <a:effectLst/>
        </p:spPr>
        <p:txBody>
          <a:bodyPr vert="horz" wrap="square" lIns="94253" tIns="47126" rIns="94253" bIns="47126" numCol="1" anchor="b" anchorCtr="0" compatLnSpc="1">
            <a:prstTxWarp prst="textNoShape">
              <a:avLst/>
            </a:prstTxWarp>
          </a:bodyPr>
          <a:lstStyle>
            <a:lvl1pPr algn="r" defTabSz="942975">
              <a:defRPr sz="1200">
                <a:cs typeface="+mn-cs"/>
              </a:defRPr>
            </a:lvl1pPr>
          </a:lstStyle>
          <a:p>
            <a:pPr>
              <a:defRPr/>
            </a:pPr>
            <a:fld id="{CE40889C-79C6-4DB1-9B54-675925FF0B48}" type="slidenum">
              <a:rPr lang="en-US"/>
              <a:pPr>
                <a:defRPr/>
              </a:pPr>
              <a:t>‹#›</a:t>
            </a:fld>
            <a:endParaRPr lang="en-US"/>
          </a:p>
        </p:txBody>
      </p:sp>
    </p:spTree>
    <p:extLst>
      <p:ext uri="{BB962C8B-B14F-4D97-AF65-F5344CB8AC3E}">
        <p14:creationId xmlns:p14="http://schemas.microsoft.com/office/powerpoint/2010/main" val="3743613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2"/>
          <p:cNvSpPr>
            <a:spLocks noGrp="1" noChangeArrowheads="1"/>
          </p:cNvSpPr>
          <p:nvPr>
            <p:ph type="ctrTitle" hasCustomPrompt="1"/>
          </p:nvPr>
        </p:nvSpPr>
        <p:spPr>
          <a:xfrm>
            <a:off x="2286000" y="1752600"/>
            <a:ext cx="4572000" cy="708024"/>
          </a:xfrm>
          <a:effectLst/>
        </p:spPr>
        <p:txBody>
          <a:bodyPr/>
          <a:lstStyle>
            <a:lvl1pPr marL="0" marR="0" indent="0" defTabSz="914400" rtl="0" eaLnBrk="1" fontAlgn="base" latinLnBrk="0" hangingPunct="1">
              <a:lnSpc>
                <a:spcPct val="100000"/>
              </a:lnSpc>
              <a:spcBef>
                <a:spcPct val="0"/>
              </a:spcBef>
              <a:spcAft>
                <a:spcPct val="0"/>
              </a:spcAft>
              <a:tabLst/>
              <a:defRPr sz="3600" b="1">
                <a:solidFill>
                  <a:schemeClr val="tx1"/>
                </a:solidFill>
                <a:latin typeface="+mj-lt"/>
                <a:cs typeface="Arial" pitchFamily="34" charset="0"/>
              </a:defRPr>
            </a:lvl1pPr>
          </a:lstStyle>
          <a:p>
            <a:pPr marL="0" marR="0" lvl="0" indent="0" defTabSz="914400" rtl="0" eaLnBrk="1" fontAlgn="base" latinLnBrk="0" hangingPunct="1">
              <a:lnSpc>
                <a:spcPct val="100000"/>
              </a:lnSpc>
              <a:spcBef>
                <a:spcPct val="0"/>
              </a:spcBef>
              <a:spcAft>
                <a:spcPct val="0"/>
              </a:spcAft>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a:ea typeface="+mn-ea"/>
                <a:cs typeface="Arial" charset="0"/>
              </a:rPr>
              <a:t>Title of Talk</a:t>
            </a:r>
          </a:p>
        </p:txBody>
      </p:sp>
      <p:sp>
        <p:nvSpPr>
          <p:cNvPr id="5" name="TextBox 6"/>
          <p:cNvSpPr txBox="1">
            <a:spLocks noChangeArrowheads="1"/>
          </p:cNvSpPr>
          <p:nvPr userDrawn="1"/>
        </p:nvSpPr>
        <p:spPr bwMode="auto">
          <a:xfrm>
            <a:off x="6959600" y="3505200"/>
            <a:ext cx="2032000" cy="646113"/>
          </a:xfrm>
          <a:prstGeom prst="rect">
            <a:avLst/>
          </a:prstGeom>
          <a:noFill/>
          <a:ln w="9525">
            <a:noFill/>
            <a:miter lim="800000"/>
            <a:headEnd/>
            <a:tailEnd/>
          </a:ln>
        </p:spPr>
        <p:txBody>
          <a:bodyPr wrap="none">
            <a:spAutoFit/>
          </a:bodyPr>
          <a:lstStyle/>
          <a:p>
            <a:pPr algn="ctr" eaLnBrk="0" hangingPunct="0">
              <a:defRPr/>
            </a:pPr>
            <a:r>
              <a:rPr lang="en-US" sz="1800" b="1" dirty="0">
                <a:solidFill>
                  <a:srgbClr val="FFFFFF"/>
                </a:solidFill>
                <a:effectLst>
                  <a:outerShdw blurRad="38100" dist="38100" dir="2700000" algn="tl">
                    <a:srgbClr val="000000">
                      <a:alpha val="43137"/>
                    </a:srgbClr>
                  </a:outerShdw>
                </a:effectLst>
                <a:cs typeface="Times New Roman" pitchFamily="18" charset="0"/>
              </a:rPr>
              <a:t>Harvard Medical </a:t>
            </a:r>
          </a:p>
          <a:p>
            <a:pPr algn="ctr" eaLnBrk="0" hangingPunct="0">
              <a:defRPr/>
            </a:pPr>
            <a:r>
              <a:rPr lang="en-US" sz="1800" b="1" dirty="0">
                <a:solidFill>
                  <a:srgbClr val="FFFFFF"/>
                </a:solidFill>
                <a:effectLst>
                  <a:outerShdw blurRad="38100" dist="38100" dir="2700000" algn="tl">
                    <a:srgbClr val="000000">
                      <a:alpha val="43137"/>
                    </a:srgbClr>
                  </a:outerShdw>
                </a:effectLst>
                <a:cs typeface="Times New Roman" pitchFamily="18" charset="0"/>
              </a:rPr>
              <a:t>School</a:t>
            </a:r>
          </a:p>
        </p:txBody>
      </p:sp>
      <p:pic>
        <p:nvPicPr>
          <p:cNvPr id="6" name="Picture 8" descr="Harvard cres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97600" y="3417888"/>
            <a:ext cx="736600"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userDrawn="1"/>
        </p:nvSpPr>
        <p:spPr>
          <a:xfrm>
            <a:off x="519113" y="4724400"/>
            <a:ext cx="8077200" cy="1006475"/>
          </a:xfrm>
          <a:prstGeom prst="rect">
            <a:avLst/>
          </a:prstGeom>
          <a:noFill/>
        </p:spPr>
        <p:txBody>
          <a:bodyPr>
            <a:spAutoFit/>
          </a:bodyPr>
          <a:lstStyle/>
          <a:p>
            <a:pPr algn="ctr" eaLnBrk="0" hangingPunct="0">
              <a:spcBef>
                <a:spcPct val="30000"/>
              </a:spcBef>
              <a:defRPr/>
            </a:pPr>
            <a:r>
              <a:rPr lang="en-US" sz="1800" b="1" dirty="0">
                <a:solidFill>
                  <a:prstClr val="white"/>
                </a:solidFill>
                <a:latin typeface="Arial" pitchFamily="34" charset="0"/>
                <a:cs typeface="+mn-cs"/>
              </a:rPr>
              <a:t>Chairman, PERFUSE Study Group</a:t>
            </a:r>
          </a:p>
          <a:p>
            <a:pPr algn="ctr" eaLnBrk="0" hangingPunct="0">
              <a:spcBef>
                <a:spcPct val="30000"/>
              </a:spcBef>
              <a:defRPr/>
            </a:pPr>
            <a:r>
              <a:rPr lang="en-US" sz="1800" b="1" dirty="0">
                <a:solidFill>
                  <a:prstClr val="white"/>
                </a:solidFill>
                <a:latin typeface="Arial" pitchFamily="34" charset="0"/>
                <a:cs typeface="+mn-cs"/>
              </a:rPr>
              <a:t>Founder and Chairman, </a:t>
            </a:r>
            <a:r>
              <a:rPr lang="en-US" sz="1800" b="1" dirty="0" err="1">
                <a:solidFill>
                  <a:prstClr val="white"/>
                </a:solidFill>
                <a:latin typeface="Arial" pitchFamily="34" charset="0"/>
                <a:cs typeface="+mn-cs"/>
              </a:rPr>
              <a:t>WikiDoc</a:t>
            </a:r>
            <a:r>
              <a:rPr lang="en-US" sz="1800" b="1" dirty="0">
                <a:solidFill>
                  <a:prstClr val="white"/>
                </a:solidFill>
                <a:latin typeface="Arial" pitchFamily="34" charset="0"/>
                <a:cs typeface="+mn-cs"/>
              </a:rPr>
              <a:t> &amp; </a:t>
            </a:r>
            <a:r>
              <a:rPr lang="en-US" sz="1800" b="1" dirty="0" err="1">
                <a:solidFill>
                  <a:prstClr val="white"/>
                </a:solidFill>
                <a:latin typeface="Arial" pitchFamily="34" charset="0"/>
                <a:cs typeface="+mn-cs"/>
              </a:rPr>
              <a:t>WikiPatient</a:t>
            </a:r>
            <a:r>
              <a:rPr lang="en-US" sz="1800" b="1" dirty="0">
                <a:solidFill>
                  <a:prstClr val="white"/>
                </a:solidFill>
                <a:latin typeface="Arial" pitchFamily="34" charset="0"/>
                <a:cs typeface="+mn-cs"/>
              </a:rPr>
              <a:t>, The World’s Open Source Textbook of Medicine Viewed 896 Million Times A Year</a:t>
            </a:r>
          </a:p>
        </p:txBody>
      </p:sp>
      <p:sp>
        <p:nvSpPr>
          <p:cNvPr id="10" name="TextBox 9"/>
          <p:cNvSpPr txBox="1"/>
          <p:nvPr userDrawn="1"/>
        </p:nvSpPr>
        <p:spPr>
          <a:xfrm>
            <a:off x="609600" y="3579346"/>
            <a:ext cx="5492750" cy="523220"/>
          </a:xfrm>
          <a:prstGeom prst="rect">
            <a:avLst/>
          </a:prstGeom>
          <a:noFill/>
          <a:effectLst>
            <a:outerShdw dist="27940" dir="3804000" algn="ctr" rotWithShape="0">
              <a:srgbClr val="000000"/>
            </a:outerShdw>
          </a:effectLst>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dirty="0">
                <a:ln>
                  <a:noFill/>
                </a:ln>
                <a:solidFill>
                  <a:srgbClr val="FF9021"/>
                </a:solidFill>
                <a:effectLst>
                  <a:outerShdw blurRad="38100" dist="38100" dir="2700000" algn="tl">
                    <a:srgbClr val="000000">
                      <a:alpha val="43137"/>
                    </a:srgbClr>
                  </a:outerShdw>
                </a:effectLst>
                <a:uLnTx/>
                <a:uFillTx/>
                <a:latin typeface="+mj-lt"/>
                <a:ea typeface="+mn-ea"/>
                <a:cs typeface="Arial" charset="0"/>
              </a:rPr>
              <a:t>C. Michael Gibson, M.S., M.D.</a:t>
            </a:r>
          </a:p>
        </p:txBody>
      </p:sp>
    </p:spTree>
    <p:extLst>
      <p:ext uri="{BB962C8B-B14F-4D97-AF65-F5344CB8AC3E}">
        <p14:creationId xmlns:p14="http://schemas.microsoft.com/office/powerpoint/2010/main" val="1633887468"/>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64121898"/>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163513"/>
            <a:ext cx="2151063" cy="5678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7975" y="163513"/>
            <a:ext cx="6302375" cy="5678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29178"/>
      </p:ext>
    </p:extLst>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0"/>
            <a:ext cx="9144000" cy="990600"/>
          </a:xfrm>
        </p:spPr>
        <p:txBody>
          <a:bodyPr/>
          <a:lstStyle/>
          <a:p>
            <a:r>
              <a:rPr lang="en-US"/>
              <a:t>Click to edit Master title style</a:t>
            </a:r>
          </a:p>
        </p:txBody>
      </p:sp>
      <p:sp>
        <p:nvSpPr>
          <p:cNvPr id="3" name="Content Placeholder 2"/>
          <p:cNvSpPr>
            <a:spLocks noGrp="1"/>
          </p:cNvSpPr>
          <p:nvPr>
            <p:ph sz="quarter" idx="1"/>
          </p:nvPr>
        </p:nvSpPr>
        <p:spPr>
          <a:xfrm>
            <a:off x="304800" y="1447800"/>
            <a:ext cx="4225925"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quarter" idx="2"/>
          </p:nvPr>
        </p:nvSpPr>
        <p:spPr>
          <a:xfrm>
            <a:off x="4686300" y="1447800"/>
            <a:ext cx="4227513"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4"/>
          <p:cNvSpPr>
            <a:spLocks noGrp="1"/>
          </p:cNvSpPr>
          <p:nvPr>
            <p:ph sz="quarter" idx="3"/>
          </p:nvPr>
        </p:nvSpPr>
        <p:spPr>
          <a:xfrm>
            <a:off x="307975" y="4165600"/>
            <a:ext cx="4225925" cy="231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86300" y="4165600"/>
            <a:ext cx="4227513" cy="231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49933904"/>
      </p:ext>
    </p:extLst>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3999" cy="990600"/>
          </a:xfrm>
        </p:spPr>
        <p:txBody>
          <a:bodyPr/>
          <a:lstStyle/>
          <a:p>
            <a:r>
              <a:rPr lang="en-US"/>
              <a:t>Click to edit Master title style</a:t>
            </a:r>
          </a:p>
        </p:txBody>
      </p:sp>
      <p:sp>
        <p:nvSpPr>
          <p:cNvPr id="3" name="Text Placeholder 2"/>
          <p:cNvSpPr>
            <a:spLocks noGrp="1"/>
          </p:cNvSpPr>
          <p:nvPr>
            <p:ph type="body" sz="half" idx="1"/>
          </p:nvPr>
        </p:nvSpPr>
        <p:spPr>
          <a:xfrm>
            <a:off x="304800" y="1447800"/>
            <a:ext cx="4225925"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Media Placeholder 3"/>
          <p:cNvSpPr>
            <a:spLocks noGrp="1"/>
          </p:cNvSpPr>
          <p:nvPr>
            <p:ph type="media" sz="half" idx="2"/>
          </p:nvPr>
        </p:nvSpPr>
        <p:spPr>
          <a:xfrm>
            <a:off x="4686300" y="1447800"/>
            <a:ext cx="4227513" cy="4114800"/>
          </a:xfrm>
        </p:spPr>
        <p:txBody>
          <a:bodyPr/>
          <a:lstStyle/>
          <a:p>
            <a:pPr lvl="0"/>
            <a:r>
              <a:rPr lang="en-US" noProof="0"/>
              <a:t>Click icon to add media</a:t>
            </a:r>
            <a:endParaRPr lang="en-US" noProof="0" dirty="0"/>
          </a:p>
        </p:txBody>
      </p:sp>
    </p:spTree>
    <p:extLst>
      <p:ext uri="{BB962C8B-B14F-4D97-AF65-F5344CB8AC3E}">
        <p14:creationId xmlns:p14="http://schemas.microsoft.com/office/powerpoint/2010/main" val="1530303742"/>
      </p:ext>
    </p:extLst>
  </p:cSld>
  <p:clrMapOvr>
    <a:masterClrMapping/>
  </p:clrMapOvr>
  <p:transition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3999" cy="990600"/>
          </a:xfrm>
        </p:spPr>
        <p:txBody>
          <a:bodyPr/>
          <a:lstStyle/>
          <a:p>
            <a:r>
              <a:rPr lang="en-US"/>
              <a:t>Click to edit Master title style</a:t>
            </a:r>
            <a:endParaRPr lang="en-US" dirty="0"/>
          </a:p>
        </p:txBody>
      </p:sp>
      <p:sp>
        <p:nvSpPr>
          <p:cNvPr id="3" name="Chart Placeholder 2"/>
          <p:cNvSpPr>
            <a:spLocks noGrp="1"/>
          </p:cNvSpPr>
          <p:nvPr>
            <p:ph type="chart" idx="1"/>
          </p:nvPr>
        </p:nvSpPr>
        <p:spPr>
          <a:xfrm>
            <a:off x="307975" y="1447800"/>
            <a:ext cx="8605838" cy="4394200"/>
          </a:xfrm>
        </p:spPr>
        <p:txBody>
          <a:bodyPr/>
          <a:lstStyle/>
          <a:p>
            <a:pPr lvl="0"/>
            <a:r>
              <a:rPr lang="en-US" noProof="0"/>
              <a:t>Click icon to add chart</a:t>
            </a:r>
            <a:endParaRPr lang="en-US" noProof="0" dirty="0"/>
          </a:p>
        </p:txBody>
      </p:sp>
    </p:spTree>
    <p:extLst>
      <p:ext uri="{BB962C8B-B14F-4D97-AF65-F5344CB8AC3E}">
        <p14:creationId xmlns:p14="http://schemas.microsoft.com/office/powerpoint/2010/main" val="3378690122"/>
      </p:ext>
    </p:extLst>
  </p:cSld>
  <p:clrMapOvr>
    <a:masterClrMapping/>
  </p:clrMapOvr>
  <p:transition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7975" y="1447800"/>
            <a:ext cx="8531226" cy="4775200"/>
          </a:xfrm>
        </p:spPr>
        <p:txBody>
          <a:bodyPr/>
          <a:lstStyle>
            <a:lvl1pPr>
              <a:tabLst>
                <a:tab pos="8404225" algn="l"/>
              </a:tabLst>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00262897"/>
      </p:ext>
    </p:extLst>
  </p:cSld>
  <p:clrMapOvr>
    <a:masterClrMapping/>
  </p:clrMapOvr>
  <p:transition advClick="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3999" cy="990600"/>
          </a:xfrm>
        </p:spPr>
        <p:txBody>
          <a:bodyPr/>
          <a:lstStyle/>
          <a:p>
            <a:r>
              <a:rPr lang="en-US"/>
              <a:t>Click to edit Master title style</a:t>
            </a:r>
          </a:p>
        </p:txBody>
      </p:sp>
      <p:sp>
        <p:nvSpPr>
          <p:cNvPr id="3" name="Table Placeholder 2"/>
          <p:cNvSpPr>
            <a:spLocks noGrp="1"/>
          </p:cNvSpPr>
          <p:nvPr>
            <p:ph type="tbl" idx="1"/>
          </p:nvPr>
        </p:nvSpPr>
        <p:spPr>
          <a:xfrm>
            <a:off x="307975" y="1447800"/>
            <a:ext cx="8605838" cy="4394200"/>
          </a:xfrm>
        </p:spPr>
        <p:txBody>
          <a:bodyPr/>
          <a:lstStyle/>
          <a:p>
            <a:pPr lvl="0"/>
            <a:r>
              <a:rPr lang="en-US" noProof="0"/>
              <a:t>Click icon to add table</a:t>
            </a:r>
          </a:p>
        </p:txBody>
      </p:sp>
    </p:spTree>
    <p:extLst>
      <p:ext uri="{BB962C8B-B14F-4D97-AF65-F5344CB8AC3E}">
        <p14:creationId xmlns:p14="http://schemas.microsoft.com/office/powerpoint/2010/main" val="1349473409"/>
      </p:ext>
    </p:extLst>
  </p:cSld>
  <p:clrMapOvr>
    <a:masterClrMapping/>
  </p:clrMapOvr>
  <p:transition advClick="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3999" cy="990600"/>
          </a:xfrm>
        </p:spPr>
        <p:txBody>
          <a:bodyPr/>
          <a:lstStyle/>
          <a:p>
            <a:r>
              <a:rPr lang="en-US"/>
              <a:t>Click to edit Master title style</a:t>
            </a:r>
          </a:p>
        </p:txBody>
      </p:sp>
      <p:sp>
        <p:nvSpPr>
          <p:cNvPr id="3" name="Text Placeholder 2"/>
          <p:cNvSpPr>
            <a:spLocks noGrp="1"/>
          </p:cNvSpPr>
          <p:nvPr>
            <p:ph type="body" sz="half" idx="1"/>
          </p:nvPr>
        </p:nvSpPr>
        <p:spPr>
          <a:xfrm>
            <a:off x="307975" y="1447800"/>
            <a:ext cx="4225925"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hart Placeholder 3"/>
          <p:cNvSpPr>
            <a:spLocks noGrp="1"/>
          </p:cNvSpPr>
          <p:nvPr>
            <p:ph type="chart" sz="half" idx="2"/>
          </p:nvPr>
        </p:nvSpPr>
        <p:spPr>
          <a:xfrm>
            <a:off x="4686300" y="1447800"/>
            <a:ext cx="4227513" cy="4724400"/>
          </a:xfrm>
        </p:spPr>
        <p:txBody>
          <a:bodyPr/>
          <a:lstStyle/>
          <a:p>
            <a:pPr lvl="0"/>
            <a:r>
              <a:rPr lang="en-US" noProof="0"/>
              <a:t>Click icon to add chart</a:t>
            </a:r>
            <a:endParaRPr lang="en-US" noProof="0" dirty="0"/>
          </a:p>
        </p:txBody>
      </p:sp>
    </p:spTree>
    <p:extLst>
      <p:ext uri="{BB962C8B-B14F-4D97-AF65-F5344CB8AC3E}">
        <p14:creationId xmlns:p14="http://schemas.microsoft.com/office/powerpoint/2010/main" val="3025768065"/>
      </p:ext>
    </p:extLst>
  </p:cSld>
  <p:clrMapOvr>
    <a:masterClrMapping/>
  </p:clrMapOvr>
  <p:transition advClick="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144001" cy="990600"/>
          </a:xfrm>
        </p:spPr>
        <p:txBody>
          <a:bodyPr/>
          <a:lstStyle/>
          <a:p>
            <a:r>
              <a:rPr lang="en-US"/>
              <a:t>Click to edit Master title style</a:t>
            </a:r>
            <a:endParaRPr lang="en-US" dirty="0"/>
          </a:p>
        </p:txBody>
      </p:sp>
      <p:sp>
        <p:nvSpPr>
          <p:cNvPr id="3" name="Text Placeholder 2"/>
          <p:cNvSpPr>
            <a:spLocks noGrp="1"/>
          </p:cNvSpPr>
          <p:nvPr>
            <p:ph type="body" sz="half" idx="1"/>
          </p:nvPr>
        </p:nvSpPr>
        <p:spPr>
          <a:xfrm>
            <a:off x="307975" y="1447800"/>
            <a:ext cx="4225925" cy="4394200"/>
          </a:xfrm>
        </p:spPr>
        <p:txBody>
          <a:bodyPr/>
          <a:lstStyle>
            <a:lvl1pPr>
              <a:defRPr sz="2400"/>
            </a:lvl1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quarter" idx="2"/>
          </p:nvPr>
        </p:nvSpPr>
        <p:spPr>
          <a:xfrm>
            <a:off x="4686300" y="1447800"/>
            <a:ext cx="4227513" cy="2133600"/>
          </a:xfrm>
        </p:spPr>
        <p:txBody>
          <a:bodyPr/>
          <a:lstStyle>
            <a:lvl1pPr>
              <a:defRPr sz="2400"/>
            </a:lvl1pPr>
            <a:lvl2pPr>
              <a:defRPr sz="20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4"/>
          <p:cNvSpPr>
            <a:spLocks noGrp="1"/>
          </p:cNvSpPr>
          <p:nvPr>
            <p:ph sz="quarter" idx="3"/>
          </p:nvPr>
        </p:nvSpPr>
        <p:spPr>
          <a:xfrm>
            <a:off x="4686300" y="3733800"/>
            <a:ext cx="4227513" cy="2108200"/>
          </a:xfrm>
        </p:spPr>
        <p:txBody>
          <a:bodyPr/>
          <a:lstStyle>
            <a:lvl1pPr>
              <a:defRPr sz="2400"/>
            </a:lvl1pPr>
            <a:lvl2pPr>
              <a:defRPr sz="20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43917600"/>
      </p:ext>
    </p:extLst>
  </p:cSld>
  <p:clrMapOvr>
    <a:masterClrMapping/>
  </p:clrMapOvr>
  <p:transition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09013" cy="4394200"/>
          </a:xfrm>
        </p:spPr>
        <p:txBody>
          <a:bodyPr/>
          <a:lstStyle>
            <a:lvl1pPr>
              <a:defRPr sz="2400">
                <a:latin typeface="Arial" pitchFamily="34" charset="0"/>
              </a:defRPr>
            </a:lvl1pPr>
            <a:lvl2pPr marL="914400" indent="-457200">
              <a:defRPr sz="2000">
                <a:latin typeface="Arial" pitchFamily="34" charset="0"/>
              </a:defRPr>
            </a:lvl2pPr>
            <a:lvl3pPr marL="1147763" indent="-233363">
              <a:defRPr sz="1800">
                <a:latin typeface="Arial" pitchFamily="34" charset="0"/>
              </a:defRPr>
            </a:lvl3pPr>
            <a:lvl4pPr marL="1368425" indent="-228600">
              <a:buFont typeface="Wingdings" pitchFamily="2" charset="2"/>
              <a:buChar char="§"/>
              <a:defRPr sz="1800">
                <a:latin typeface="Arial" pitchFamily="34" charset="0"/>
              </a:defRPr>
            </a:lvl4pPr>
            <a:lvl5pPr marL="1603375" indent="-228600">
              <a:buFont typeface="Courier New" pitchFamily="49" charset="0"/>
              <a:buChar char="o"/>
              <a:tabLst>
                <a:tab pos="176213" algn="l"/>
                <a:tab pos="1546225" algn="l"/>
              </a:tabLst>
              <a:defRPr sz="1800">
                <a:latin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dirty="0"/>
          </a:p>
        </p:txBody>
      </p:sp>
      <p:sp>
        <p:nvSpPr>
          <p:cNvPr id="5" name="Slide Number Placeholder 4"/>
          <p:cNvSpPr>
            <a:spLocks noGrp="1" noChangeArrowheads="1"/>
          </p:cNvSpPr>
          <p:nvPr>
            <p:ph type="sldNum" sz="quarter" idx="11"/>
          </p:nvPr>
        </p:nvSpPr>
        <p:spPr>
          <a:xfrm>
            <a:off x="6553200" y="6248400"/>
            <a:ext cx="1905000" cy="457200"/>
          </a:xfrm>
          <a:prstGeom prst="rect">
            <a:avLst/>
          </a:prstGeom>
        </p:spPr>
        <p:txBody>
          <a:bodyPr/>
          <a:lstStyle>
            <a:lvl1pPr>
              <a:defRPr/>
            </a:lvl1pPr>
          </a:lstStyle>
          <a:p>
            <a:pPr>
              <a:defRPr/>
            </a:pPr>
            <a:fld id="{ED17EE9B-DCF2-48D2-9A62-93CC3EBE995F}" type="slidenum">
              <a:rPr lang="en-US"/>
              <a:pPr>
                <a:defRPr/>
              </a:pPr>
              <a:t>‹#›</a:t>
            </a:fld>
            <a:endParaRPr lang="en-US" dirty="0"/>
          </a:p>
        </p:txBody>
      </p:sp>
    </p:spTree>
    <p:extLst>
      <p:ext uri="{BB962C8B-B14F-4D97-AF65-F5344CB8AC3E}">
        <p14:creationId xmlns:p14="http://schemas.microsoft.com/office/powerpoint/2010/main" val="3973461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04801" y="1473200"/>
            <a:ext cx="8534400" cy="4394200"/>
          </a:xfrm>
        </p:spPr>
        <p:txBody>
          <a:bodyPr/>
          <a:lstStyle>
            <a:lvl1pPr>
              <a:spcBef>
                <a:spcPts val="2400"/>
              </a:spcBef>
              <a:spcAft>
                <a:spcPts val="0"/>
              </a:spcAft>
              <a:defRPr/>
            </a:lvl1pPr>
            <a:lvl2pPr>
              <a:spcBef>
                <a:spcPts val="2400"/>
              </a:spcBef>
              <a:spcAft>
                <a:spcPts val="0"/>
              </a:spcAft>
              <a:defRPr/>
            </a:lvl2pPr>
            <a:lvl3pPr>
              <a:spcBef>
                <a:spcPts val="2400"/>
              </a:spcBef>
              <a:spcAft>
                <a:spcPts val="0"/>
              </a:spcAft>
              <a:defRPr/>
            </a:lvl3pPr>
            <a:lvl4pPr>
              <a:spcBef>
                <a:spcPts val="2400"/>
              </a:spcBef>
              <a:spcAft>
                <a:spcPts val="0"/>
              </a:spcAft>
              <a:defRPr/>
            </a:lvl4pPr>
            <a:lvl5pPr>
              <a:spcBef>
                <a:spcPts val="2400"/>
              </a:spcBef>
              <a:spcAft>
                <a:spcPts val="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3193494"/>
      </p:ext>
    </p:extLst>
  </p:cSld>
  <p:clrMapOvr>
    <a:masterClrMapping/>
  </p:clrMapOvr>
  <p:transition advClick="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5" name="Slide Number Placeholder 4"/>
          <p:cNvSpPr>
            <a:spLocks noGrp="1" noChangeArrowheads="1"/>
          </p:cNvSpPr>
          <p:nvPr>
            <p:ph type="sldNum" sz="quarter" idx="11"/>
          </p:nvPr>
        </p:nvSpPr>
        <p:spPr>
          <a:xfrm>
            <a:off x="6553200" y="6248400"/>
            <a:ext cx="1905000" cy="457200"/>
          </a:xfrm>
          <a:prstGeom prst="rect">
            <a:avLst/>
          </a:prstGeom>
        </p:spPr>
        <p:txBody>
          <a:bodyPr/>
          <a:lstStyle>
            <a:lvl1pPr>
              <a:defRPr/>
            </a:lvl1pPr>
          </a:lstStyle>
          <a:p>
            <a:pPr>
              <a:defRPr/>
            </a:pPr>
            <a:fld id="{FAE6C9D2-9C0E-4159-917C-32DFF8F47685}" type="slidenum">
              <a:rPr lang="en-US"/>
              <a:pPr>
                <a:defRPr/>
              </a:pPr>
              <a:t>‹#›</a:t>
            </a:fld>
            <a:endParaRPr lang="en-US" dirty="0"/>
          </a:p>
        </p:txBody>
      </p:sp>
    </p:spTree>
    <p:extLst>
      <p:ext uri="{BB962C8B-B14F-4D97-AF65-F5344CB8AC3E}">
        <p14:creationId xmlns:p14="http://schemas.microsoft.com/office/powerpoint/2010/main" val="286330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895600"/>
            <a:ext cx="7772400" cy="1362075"/>
          </a:xfrm>
        </p:spPr>
        <p:txBody>
          <a:bodyPr/>
          <a:lstStyle>
            <a:lvl1pPr algn="ctr">
              <a:defRPr sz="4000" b="1" cap="all"/>
            </a:lvl1pPr>
          </a:lstStyle>
          <a:p>
            <a:r>
              <a:rPr lang="en-US"/>
              <a:t>Click to edit Master title style</a:t>
            </a:r>
            <a:endParaRPr lang="en-US" dirty="0"/>
          </a:p>
        </p:txBody>
      </p:sp>
    </p:spTree>
    <p:extLst>
      <p:ext uri="{BB962C8B-B14F-4D97-AF65-F5344CB8AC3E}">
        <p14:creationId xmlns:p14="http://schemas.microsoft.com/office/powerpoint/2010/main" val="1066729393"/>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524000"/>
            <a:ext cx="4111625" cy="4114800"/>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86301" y="1524000"/>
            <a:ext cx="4152899" cy="4114800"/>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14315585"/>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417637"/>
            <a:ext cx="4040188" cy="639762"/>
          </a:xfrm>
        </p:spPr>
        <p:txBody>
          <a:bodyPr anchor="b"/>
          <a:lstStyle>
            <a:lvl1pPr marL="0" indent="0" algn="ctr">
              <a:buNone/>
              <a:defRPr sz="2400" b="1">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03437"/>
            <a:ext cx="4038600" cy="4373563"/>
          </a:xfrm>
        </p:spPr>
        <p:txBody>
          <a:bodyPr/>
          <a:lstStyle>
            <a:lvl1pPr>
              <a:defRPr sz="24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1417637"/>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8200" y="2103437"/>
            <a:ext cx="4038600" cy="4373563"/>
          </a:xfrm>
        </p:spPr>
        <p:txBody>
          <a:bodyPr/>
          <a:lstStyle>
            <a:lvl1pPr>
              <a:defRPr sz="24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5512300"/>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107717254"/>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6039254"/>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3008313" cy="990600"/>
          </a:xfrm>
        </p:spPr>
        <p:txBody>
          <a:bodyPr anchor="ctr"/>
          <a:lstStyle>
            <a:lvl1pPr algn="ctr">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143000"/>
            <a:ext cx="3008313"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72097872"/>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ctr">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30334843"/>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4000">
              <a:schemeClr val="bg2"/>
            </a:gs>
            <a:gs pos="55000">
              <a:srgbClr val="002060"/>
            </a:gs>
            <a:gs pos="75000">
              <a:schemeClr val="bg2"/>
            </a:gs>
          </a:gsLst>
          <a:lin ang="18900000" scaled="1"/>
          <a:tileRect/>
        </a:gradFill>
        <a:effectLst/>
      </p:bgPr>
    </p:bg>
    <p:spTree>
      <p:nvGrpSpPr>
        <p:cNvPr id="1" name=""/>
        <p:cNvGrpSpPr/>
        <p:nvPr/>
      </p:nvGrpSpPr>
      <p:grpSpPr>
        <a:xfrm>
          <a:off x="0" y="0"/>
          <a:ext cx="0" cy="0"/>
          <a:chOff x="0" y="0"/>
          <a:chExt cx="0" cy="0"/>
        </a:xfrm>
      </p:grpSpPr>
      <p:sp>
        <p:nvSpPr>
          <p:cNvPr id="8" name="Rectangle 7"/>
          <p:cNvSpPr/>
          <p:nvPr/>
        </p:nvSpPr>
        <p:spPr bwMode="auto">
          <a:xfrm>
            <a:off x="0" y="0"/>
            <a:ext cx="9144000" cy="997527"/>
          </a:xfrm>
          <a:prstGeom prst="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5400000" scaled="1"/>
            <a:tileRect/>
          </a:gra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anchor="ctr">
            <a:spAutoFit/>
          </a:bodyPr>
          <a:lstStyle/>
          <a:p>
            <a:pPr eaLnBrk="0" hangingPunct="0">
              <a:spcBef>
                <a:spcPct val="30000"/>
              </a:spcBef>
              <a:defRPr/>
            </a:pPr>
            <a:endParaRPr lang="en-US" sz="1800" b="1">
              <a:solidFill>
                <a:prstClr val="white"/>
              </a:solidFill>
            </a:endParaRPr>
          </a:p>
        </p:txBody>
      </p:sp>
      <p:sp>
        <p:nvSpPr>
          <p:cNvPr id="1026" name="Rectangle 2"/>
          <p:cNvSpPr>
            <a:spLocks noGrp="1" noChangeArrowheads="1"/>
          </p:cNvSpPr>
          <p:nvPr>
            <p:ph type="title"/>
          </p:nvPr>
        </p:nvSpPr>
        <p:spPr bwMode="auto">
          <a:xfrm>
            <a:off x="0" y="0"/>
            <a:ext cx="9143999" cy="997527"/>
          </a:xfrm>
          <a:prstGeom prst="rect">
            <a:avLst/>
          </a:prstGeom>
          <a:noFill/>
          <a:ln>
            <a:noFill/>
          </a:ln>
          <a:effectLst>
            <a:outerShdw dist="28398" dir="3806097"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dirty="0"/>
              <a:t>Click to edit Master title </a:t>
            </a:r>
            <a:br>
              <a:rPr lang="en-GB" dirty="0"/>
            </a:br>
            <a:r>
              <a:rPr lang="en-GB" dirty="0"/>
              <a:t>style</a:t>
            </a:r>
          </a:p>
        </p:txBody>
      </p:sp>
      <p:sp>
        <p:nvSpPr>
          <p:cNvPr id="543747" name="Rectangle 3"/>
          <p:cNvSpPr>
            <a:spLocks noGrp="1" noChangeArrowheads="1"/>
          </p:cNvSpPr>
          <p:nvPr>
            <p:ph type="body" idx="1"/>
          </p:nvPr>
        </p:nvSpPr>
        <p:spPr bwMode="auto">
          <a:xfrm>
            <a:off x="304800" y="1473200"/>
            <a:ext cx="8609013" cy="4394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dirty="0"/>
              <a:t>Click to edit Master text styles </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31" name="Line 4"/>
          <p:cNvSpPr>
            <a:spLocks noChangeShapeType="1"/>
          </p:cNvSpPr>
          <p:nvPr/>
        </p:nvSpPr>
        <p:spPr bwMode="auto">
          <a:xfrm>
            <a:off x="0" y="1003300"/>
            <a:ext cx="9144000" cy="0"/>
          </a:xfrm>
          <a:prstGeom prst="line">
            <a:avLst/>
          </a:prstGeom>
          <a:noFill/>
          <a:ln w="38100">
            <a:solidFill>
              <a:srgbClr val="FF6600"/>
            </a:solidFill>
            <a:round/>
            <a:headEnd/>
            <a:tailEnd/>
          </a:ln>
          <a:extLst>
            <a:ext uri="{909E8E84-426E-40DD-AFC4-6F175D3DCCD1}">
              <a14:hiddenFill xmlns:a14="http://schemas.microsoft.com/office/drawing/2010/main">
                <a:noFill/>
              </a14:hiddenFill>
            </a:ext>
          </a:extLst>
        </p:spPr>
        <p:txBody>
          <a:bodyPr wrap="none">
            <a:spAutoFit/>
          </a:bodyPr>
          <a:lstStyle/>
          <a:p>
            <a:endParaRPr lang="en-US"/>
          </a:p>
        </p:txBody>
      </p:sp>
    </p:spTree>
  </p:cSld>
  <p:clrMap bg1="dk2" tx1="lt1" bg2="dk1" tx2="lt2" accent1="accent1" accent2="accent2" accent3="accent3" accent4="accent4" accent5="accent5" accent6="accent6" hlink="hlink" folHlink="folHlink"/>
  <p:sldLayoutIdLst>
    <p:sldLayoutId id="2147487949" r:id="rId1"/>
    <p:sldLayoutId id="2147487950" r:id="rId2"/>
    <p:sldLayoutId id="2147487951" r:id="rId3"/>
    <p:sldLayoutId id="2147487952" r:id="rId4"/>
    <p:sldLayoutId id="2147487953" r:id="rId5"/>
    <p:sldLayoutId id="2147487954" r:id="rId6"/>
    <p:sldLayoutId id="2147487955" r:id="rId7"/>
    <p:sldLayoutId id="2147487956" r:id="rId8"/>
    <p:sldLayoutId id="2147487957" r:id="rId9"/>
    <p:sldLayoutId id="2147487958" r:id="rId10"/>
    <p:sldLayoutId id="2147487959" r:id="rId11"/>
    <p:sldLayoutId id="2147487960" r:id="rId12"/>
    <p:sldLayoutId id="2147487961" r:id="rId13"/>
    <p:sldLayoutId id="2147487962" r:id="rId14"/>
    <p:sldLayoutId id="2147487963" r:id="rId15"/>
    <p:sldLayoutId id="2147487964" r:id="rId16"/>
    <p:sldLayoutId id="2147487965" r:id="rId17"/>
    <p:sldLayoutId id="2147487966" r:id="rId18"/>
    <p:sldLayoutId id="2147487969" r:id="rId19"/>
    <p:sldLayoutId id="2147487974" r:id="rId20"/>
  </p:sldLayoutIdLst>
  <p:transition advClick="0"/>
  <p:txStyles>
    <p:titleStyle>
      <a:lvl1pPr algn="ctr" rtl="0" eaLnBrk="1" fontAlgn="base" hangingPunct="1">
        <a:lnSpc>
          <a:spcPct val="85000"/>
        </a:lnSpc>
        <a:spcBef>
          <a:spcPct val="0"/>
        </a:spcBef>
        <a:spcAft>
          <a:spcPct val="0"/>
        </a:spcAft>
        <a:defRPr sz="3200" b="1">
          <a:solidFill>
            <a:srgbClr val="FF9933"/>
          </a:solidFill>
          <a:effectLst>
            <a:outerShdw blurRad="38100" dist="38100" dir="2700000" algn="tl">
              <a:srgbClr val="000000">
                <a:alpha val="43137"/>
              </a:srgbClr>
            </a:outerShdw>
          </a:effectLst>
          <a:latin typeface="+mj-lt"/>
          <a:ea typeface="+mj-ea"/>
          <a:cs typeface="+mj-cs"/>
        </a:defRPr>
      </a:lvl1pPr>
      <a:lvl2pPr algn="ctr" rtl="0" eaLnBrk="1" fontAlgn="base" hangingPunct="1">
        <a:lnSpc>
          <a:spcPct val="85000"/>
        </a:lnSpc>
        <a:spcBef>
          <a:spcPct val="0"/>
        </a:spcBef>
        <a:spcAft>
          <a:spcPct val="0"/>
        </a:spcAft>
        <a:defRPr sz="2400" b="1">
          <a:solidFill>
            <a:srgbClr val="FF9933"/>
          </a:solidFill>
          <a:latin typeface="Arial" charset="0"/>
        </a:defRPr>
      </a:lvl2pPr>
      <a:lvl3pPr algn="ctr" rtl="0" eaLnBrk="1" fontAlgn="base" hangingPunct="1">
        <a:lnSpc>
          <a:spcPct val="85000"/>
        </a:lnSpc>
        <a:spcBef>
          <a:spcPct val="0"/>
        </a:spcBef>
        <a:spcAft>
          <a:spcPct val="0"/>
        </a:spcAft>
        <a:defRPr sz="2400" b="1">
          <a:solidFill>
            <a:srgbClr val="FF9933"/>
          </a:solidFill>
          <a:latin typeface="Arial" charset="0"/>
        </a:defRPr>
      </a:lvl3pPr>
      <a:lvl4pPr algn="ctr" rtl="0" eaLnBrk="1" fontAlgn="base" hangingPunct="1">
        <a:lnSpc>
          <a:spcPct val="85000"/>
        </a:lnSpc>
        <a:spcBef>
          <a:spcPct val="0"/>
        </a:spcBef>
        <a:spcAft>
          <a:spcPct val="0"/>
        </a:spcAft>
        <a:defRPr sz="2400" b="1">
          <a:solidFill>
            <a:srgbClr val="FF9933"/>
          </a:solidFill>
          <a:latin typeface="Arial" charset="0"/>
        </a:defRPr>
      </a:lvl4pPr>
      <a:lvl5pPr algn="ctr" rtl="0" eaLnBrk="1" fontAlgn="base" hangingPunct="1">
        <a:lnSpc>
          <a:spcPct val="85000"/>
        </a:lnSpc>
        <a:spcBef>
          <a:spcPct val="0"/>
        </a:spcBef>
        <a:spcAft>
          <a:spcPct val="0"/>
        </a:spcAft>
        <a:defRPr sz="2400" b="1">
          <a:solidFill>
            <a:srgbClr val="FF9933"/>
          </a:solidFill>
          <a:latin typeface="Arial" charset="0"/>
        </a:defRPr>
      </a:lvl5pPr>
      <a:lvl6pPr marL="457200" algn="ctr" rtl="0" eaLnBrk="1" fontAlgn="base" hangingPunct="1">
        <a:lnSpc>
          <a:spcPct val="85000"/>
        </a:lnSpc>
        <a:spcBef>
          <a:spcPct val="0"/>
        </a:spcBef>
        <a:spcAft>
          <a:spcPct val="0"/>
        </a:spcAft>
        <a:defRPr sz="2400" b="1">
          <a:solidFill>
            <a:srgbClr val="FF9933"/>
          </a:solidFill>
          <a:latin typeface="Arial" charset="0"/>
        </a:defRPr>
      </a:lvl6pPr>
      <a:lvl7pPr marL="914400" algn="ctr" rtl="0" eaLnBrk="1" fontAlgn="base" hangingPunct="1">
        <a:lnSpc>
          <a:spcPct val="85000"/>
        </a:lnSpc>
        <a:spcBef>
          <a:spcPct val="0"/>
        </a:spcBef>
        <a:spcAft>
          <a:spcPct val="0"/>
        </a:spcAft>
        <a:defRPr sz="2400" b="1">
          <a:solidFill>
            <a:srgbClr val="FF9933"/>
          </a:solidFill>
          <a:latin typeface="Arial" charset="0"/>
        </a:defRPr>
      </a:lvl7pPr>
      <a:lvl8pPr marL="1371600" algn="ctr" rtl="0" eaLnBrk="1" fontAlgn="base" hangingPunct="1">
        <a:lnSpc>
          <a:spcPct val="85000"/>
        </a:lnSpc>
        <a:spcBef>
          <a:spcPct val="0"/>
        </a:spcBef>
        <a:spcAft>
          <a:spcPct val="0"/>
        </a:spcAft>
        <a:defRPr sz="2400" b="1">
          <a:solidFill>
            <a:srgbClr val="FF9933"/>
          </a:solidFill>
          <a:latin typeface="Arial" charset="0"/>
        </a:defRPr>
      </a:lvl8pPr>
      <a:lvl9pPr marL="1828800" algn="ctr" rtl="0" eaLnBrk="1" fontAlgn="base" hangingPunct="1">
        <a:lnSpc>
          <a:spcPct val="85000"/>
        </a:lnSpc>
        <a:spcBef>
          <a:spcPct val="0"/>
        </a:spcBef>
        <a:spcAft>
          <a:spcPct val="0"/>
        </a:spcAft>
        <a:defRPr sz="2400" b="1">
          <a:solidFill>
            <a:srgbClr val="FF9933"/>
          </a:solidFill>
          <a:latin typeface="Arial" charset="0"/>
        </a:defRPr>
      </a:lvl9pPr>
    </p:titleStyle>
    <p:bodyStyle>
      <a:lvl1pPr marL="233363" indent="-233363" algn="l" rtl="0" eaLnBrk="1" fontAlgn="base" hangingPunct="1">
        <a:lnSpc>
          <a:spcPct val="80000"/>
        </a:lnSpc>
        <a:spcBef>
          <a:spcPts val="2400"/>
        </a:spcBef>
        <a:spcAft>
          <a:spcPts val="0"/>
        </a:spcAft>
        <a:buClr>
          <a:srgbClr val="FF9900"/>
        </a:buClr>
        <a:buChar char="•"/>
        <a:tabLst/>
        <a:defRPr sz="2400">
          <a:solidFill>
            <a:schemeClr val="tx1"/>
          </a:solidFill>
          <a:effectLst>
            <a:outerShdw blurRad="38100" dist="38100" dir="2700000" algn="tl">
              <a:srgbClr val="000000"/>
            </a:outerShdw>
          </a:effectLst>
          <a:latin typeface="+mn-lt"/>
          <a:ea typeface="+mn-ea"/>
          <a:cs typeface="+mn-cs"/>
        </a:defRPr>
      </a:lvl1pPr>
      <a:lvl2pPr marL="798513" indent="-341313" algn="l" rtl="0" eaLnBrk="1" fontAlgn="base" hangingPunct="1">
        <a:lnSpc>
          <a:spcPct val="80000"/>
        </a:lnSpc>
        <a:spcBef>
          <a:spcPts val="2400"/>
        </a:spcBef>
        <a:spcAft>
          <a:spcPts val="0"/>
        </a:spcAft>
        <a:buClr>
          <a:srgbClr val="FF9900"/>
        </a:buClr>
        <a:buChar char="–"/>
        <a:tabLst>
          <a:tab pos="176213" algn="l"/>
        </a:tabLst>
        <a:defRPr sz="2000">
          <a:solidFill>
            <a:schemeClr val="tx1"/>
          </a:solidFill>
          <a:effectLst>
            <a:outerShdw blurRad="38100" dist="38100" dir="2700000" algn="tl">
              <a:srgbClr val="000000"/>
            </a:outerShdw>
          </a:effectLst>
          <a:latin typeface="+mn-lt"/>
        </a:defRPr>
      </a:lvl2pPr>
      <a:lvl3pPr marL="1030288" indent="-233363" algn="l" rtl="0" eaLnBrk="1" fontAlgn="base" hangingPunct="1">
        <a:lnSpc>
          <a:spcPct val="80000"/>
        </a:lnSpc>
        <a:spcBef>
          <a:spcPts val="2400"/>
        </a:spcBef>
        <a:spcAft>
          <a:spcPts val="0"/>
        </a:spcAft>
        <a:buClr>
          <a:srgbClr val="FF9900"/>
        </a:buClr>
        <a:buChar char="•"/>
        <a:tabLst>
          <a:tab pos="176213" algn="l"/>
        </a:tabLst>
        <a:defRPr sz="1800">
          <a:solidFill>
            <a:schemeClr val="tx1"/>
          </a:solidFill>
          <a:effectLst>
            <a:outerShdw blurRad="38100" dist="38100" dir="2700000" algn="tl">
              <a:srgbClr val="000000"/>
            </a:outerShdw>
          </a:effectLst>
          <a:latin typeface="+mn-lt"/>
        </a:defRPr>
      </a:lvl3pPr>
      <a:lvl4pPr marL="1371600" indent="-280988" algn="l" rtl="0" eaLnBrk="1" fontAlgn="base" hangingPunct="1">
        <a:lnSpc>
          <a:spcPct val="80000"/>
        </a:lnSpc>
        <a:spcBef>
          <a:spcPts val="2400"/>
        </a:spcBef>
        <a:spcAft>
          <a:spcPts val="0"/>
        </a:spcAft>
        <a:buClr>
          <a:srgbClr val="FF9900"/>
        </a:buClr>
        <a:buChar char="–"/>
        <a:tabLst>
          <a:tab pos="176213" algn="l"/>
        </a:tabLst>
        <a:defRPr sz="1800">
          <a:solidFill>
            <a:schemeClr val="tx1"/>
          </a:solidFill>
          <a:effectLst>
            <a:outerShdw blurRad="38100" dist="38100" dir="2700000" algn="tl">
              <a:srgbClr val="000000"/>
            </a:outerShdw>
          </a:effectLst>
          <a:latin typeface="+mn-lt"/>
        </a:defRPr>
      </a:lvl4pPr>
      <a:lvl5pPr marL="1712913" indent="-341313" algn="l" rtl="0" eaLnBrk="1" fontAlgn="base" hangingPunct="1">
        <a:lnSpc>
          <a:spcPct val="80000"/>
        </a:lnSpc>
        <a:spcBef>
          <a:spcPts val="2400"/>
        </a:spcBef>
        <a:spcAft>
          <a:spcPts val="0"/>
        </a:spcAft>
        <a:buClr>
          <a:srgbClr val="FF9900"/>
        </a:buClr>
        <a:buChar char="»"/>
        <a:tabLst>
          <a:tab pos="176213" algn="l"/>
        </a:tabLst>
        <a:defRPr sz="1800">
          <a:solidFill>
            <a:schemeClr val="tx1"/>
          </a:solidFill>
          <a:effectLst>
            <a:outerShdw blurRad="38100" dist="38100" dir="2700000" algn="tl">
              <a:srgbClr val="000000"/>
            </a:outerShdw>
          </a:effectLst>
          <a:latin typeface="+mn-lt"/>
        </a:defRPr>
      </a:lvl5pPr>
      <a:lvl6pPr marL="4629150" indent="-228600" algn="l" rtl="0" eaLnBrk="1" fontAlgn="base" hangingPunct="1">
        <a:lnSpc>
          <a:spcPct val="80000"/>
        </a:lnSpc>
        <a:spcBef>
          <a:spcPct val="20000"/>
        </a:spcBef>
        <a:spcAft>
          <a:spcPct val="5000"/>
        </a:spcAft>
        <a:buClr>
          <a:srgbClr val="FF9900"/>
        </a:buClr>
        <a:buChar char="»"/>
        <a:tabLst>
          <a:tab pos="176213" algn="l"/>
        </a:tabLst>
        <a:defRPr>
          <a:solidFill>
            <a:schemeClr val="tx1"/>
          </a:solidFill>
          <a:effectLst>
            <a:outerShdw blurRad="38100" dist="38100" dir="2700000" algn="tl">
              <a:srgbClr val="000000"/>
            </a:outerShdw>
          </a:effectLst>
          <a:latin typeface="+mn-lt"/>
        </a:defRPr>
      </a:lvl6pPr>
      <a:lvl7pPr marL="5086350" indent="-228600" algn="l" rtl="0" eaLnBrk="1" fontAlgn="base" hangingPunct="1">
        <a:lnSpc>
          <a:spcPct val="80000"/>
        </a:lnSpc>
        <a:spcBef>
          <a:spcPct val="20000"/>
        </a:spcBef>
        <a:spcAft>
          <a:spcPct val="5000"/>
        </a:spcAft>
        <a:buClr>
          <a:srgbClr val="FF9900"/>
        </a:buClr>
        <a:buChar char="»"/>
        <a:tabLst>
          <a:tab pos="176213" algn="l"/>
        </a:tabLst>
        <a:defRPr>
          <a:solidFill>
            <a:schemeClr val="tx1"/>
          </a:solidFill>
          <a:effectLst>
            <a:outerShdw blurRad="38100" dist="38100" dir="2700000" algn="tl">
              <a:srgbClr val="000000"/>
            </a:outerShdw>
          </a:effectLst>
          <a:latin typeface="+mn-lt"/>
        </a:defRPr>
      </a:lvl7pPr>
      <a:lvl8pPr marL="5543550" indent="-228600" algn="l" rtl="0" eaLnBrk="1" fontAlgn="base" hangingPunct="1">
        <a:lnSpc>
          <a:spcPct val="80000"/>
        </a:lnSpc>
        <a:spcBef>
          <a:spcPct val="20000"/>
        </a:spcBef>
        <a:spcAft>
          <a:spcPct val="5000"/>
        </a:spcAft>
        <a:buClr>
          <a:srgbClr val="FF9900"/>
        </a:buClr>
        <a:buChar char="»"/>
        <a:tabLst>
          <a:tab pos="176213" algn="l"/>
        </a:tabLst>
        <a:defRPr>
          <a:solidFill>
            <a:schemeClr val="tx1"/>
          </a:solidFill>
          <a:effectLst>
            <a:outerShdw blurRad="38100" dist="38100" dir="2700000" algn="tl">
              <a:srgbClr val="000000"/>
            </a:outerShdw>
          </a:effectLst>
          <a:latin typeface="+mn-lt"/>
        </a:defRPr>
      </a:lvl8pPr>
      <a:lvl9pPr marL="6000750" indent="-228600" algn="l" rtl="0" eaLnBrk="1" fontAlgn="base" hangingPunct="1">
        <a:lnSpc>
          <a:spcPct val="80000"/>
        </a:lnSpc>
        <a:spcBef>
          <a:spcPct val="20000"/>
        </a:spcBef>
        <a:spcAft>
          <a:spcPct val="5000"/>
        </a:spcAft>
        <a:buClr>
          <a:srgbClr val="FF9900"/>
        </a:buClr>
        <a:buChar char="»"/>
        <a:tabLst>
          <a:tab pos="176213" algn="l"/>
        </a:tabLst>
        <a:defRPr>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www.wikidoc.org/"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1066800"/>
            <a:ext cx="8610600" cy="990600"/>
          </a:xfrm>
          <a:prstGeom prst="rect">
            <a:avLst/>
          </a:prstGeom>
          <a:noFill/>
          <a:ln>
            <a:noFill/>
          </a:ln>
          <a:effectLst>
            <a:outerShdw dist="28398" dir="3806097"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lnSpc>
                <a:spcPct val="85000"/>
              </a:lnSpc>
              <a:spcBef>
                <a:spcPct val="0"/>
              </a:spcBef>
              <a:spcAft>
                <a:spcPct val="0"/>
              </a:spcAft>
              <a:defRPr sz="3200" b="1">
                <a:solidFill>
                  <a:srgbClr val="FF9933"/>
                </a:solidFill>
                <a:effectLst>
                  <a:outerShdw blurRad="38100" dist="38100" dir="2700000" algn="tl">
                    <a:srgbClr val="000000">
                      <a:alpha val="43137"/>
                    </a:srgbClr>
                  </a:outerShdw>
                </a:effectLst>
                <a:latin typeface="+mj-lt"/>
                <a:ea typeface="+mj-ea"/>
                <a:cs typeface="+mj-cs"/>
              </a:defRPr>
            </a:lvl1pPr>
            <a:lvl2pPr algn="ctr" rtl="0" eaLnBrk="1" fontAlgn="base" hangingPunct="1">
              <a:lnSpc>
                <a:spcPct val="85000"/>
              </a:lnSpc>
              <a:spcBef>
                <a:spcPct val="0"/>
              </a:spcBef>
              <a:spcAft>
                <a:spcPct val="0"/>
              </a:spcAft>
              <a:defRPr sz="2400" b="1">
                <a:solidFill>
                  <a:srgbClr val="FF9933"/>
                </a:solidFill>
                <a:latin typeface="Arial" charset="0"/>
              </a:defRPr>
            </a:lvl2pPr>
            <a:lvl3pPr algn="ctr" rtl="0" eaLnBrk="1" fontAlgn="base" hangingPunct="1">
              <a:lnSpc>
                <a:spcPct val="85000"/>
              </a:lnSpc>
              <a:spcBef>
                <a:spcPct val="0"/>
              </a:spcBef>
              <a:spcAft>
                <a:spcPct val="0"/>
              </a:spcAft>
              <a:defRPr sz="2400" b="1">
                <a:solidFill>
                  <a:srgbClr val="FF9933"/>
                </a:solidFill>
                <a:latin typeface="Arial" charset="0"/>
              </a:defRPr>
            </a:lvl3pPr>
            <a:lvl4pPr algn="ctr" rtl="0" eaLnBrk="1" fontAlgn="base" hangingPunct="1">
              <a:lnSpc>
                <a:spcPct val="85000"/>
              </a:lnSpc>
              <a:spcBef>
                <a:spcPct val="0"/>
              </a:spcBef>
              <a:spcAft>
                <a:spcPct val="0"/>
              </a:spcAft>
              <a:defRPr sz="2400" b="1">
                <a:solidFill>
                  <a:srgbClr val="FF9933"/>
                </a:solidFill>
                <a:latin typeface="Arial" charset="0"/>
              </a:defRPr>
            </a:lvl4pPr>
            <a:lvl5pPr algn="ctr" rtl="0" eaLnBrk="1" fontAlgn="base" hangingPunct="1">
              <a:lnSpc>
                <a:spcPct val="85000"/>
              </a:lnSpc>
              <a:spcBef>
                <a:spcPct val="0"/>
              </a:spcBef>
              <a:spcAft>
                <a:spcPct val="0"/>
              </a:spcAft>
              <a:defRPr sz="2400" b="1">
                <a:solidFill>
                  <a:srgbClr val="FF9933"/>
                </a:solidFill>
                <a:latin typeface="Arial" charset="0"/>
              </a:defRPr>
            </a:lvl5pPr>
            <a:lvl6pPr marL="457200" algn="ctr" rtl="0" eaLnBrk="1" fontAlgn="base" hangingPunct="1">
              <a:lnSpc>
                <a:spcPct val="85000"/>
              </a:lnSpc>
              <a:spcBef>
                <a:spcPct val="0"/>
              </a:spcBef>
              <a:spcAft>
                <a:spcPct val="0"/>
              </a:spcAft>
              <a:defRPr sz="2400" b="1">
                <a:solidFill>
                  <a:srgbClr val="FF9933"/>
                </a:solidFill>
                <a:latin typeface="Arial" charset="0"/>
              </a:defRPr>
            </a:lvl6pPr>
            <a:lvl7pPr marL="914400" algn="ctr" rtl="0" eaLnBrk="1" fontAlgn="base" hangingPunct="1">
              <a:lnSpc>
                <a:spcPct val="85000"/>
              </a:lnSpc>
              <a:spcBef>
                <a:spcPct val="0"/>
              </a:spcBef>
              <a:spcAft>
                <a:spcPct val="0"/>
              </a:spcAft>
              <a:defRPr sz="2400" b="1">
                <a:solidFill>
                  <a:srgbClr val="FF9933"/>
                </a:solidFill>
                <a:latin typeface="Arial" charset="0"/>
              </a:defRPr>
            </a:lvl7pPr>
            <a:lvl8pPr marL="1371600" algn="ctr" rtl="0" eaLnBrk="1" fontAlgn="base" hangingPunct="1">
              <a:lnSpc>
                <a:spcPct val="85000"/>
              </a:lnSpc>
              <a:spcBef>
                <a:spcPct val="0"/>
              </a:spcBef>
              <a:spcAft>
                <a:spcPct val="0"/>
              </a:spcAft>
              <a:defRPr sz="2400" b="1">
                <a:solidFill>
                  <a:srgbClr val="FF9933"/>
                </a:solidFill>
                <a:latin typeface="Arial" charset="0"/>
              </a:defRPr>
            </a:lvl8pPr>
            <a:lvl9pPr marL="1828800" algn="ctr" rtl="0" eaLnBrk="1" fontAlgn="base" hangingPunct="1">
              <a:lnSpc>
                <a:spcPct val="85000"/>
              </a:lnSpc>
              <a:spcBef>
                <a:spcPct val="0"/>
              </a:spcBef>
              <a:spcAft>
                <a:spcPct val="0"/>
              </a:spcAft>
              <a:defRPr sz="2400" b="1">
                <a:solidFill>
                  <a:srgbClr val="FF9933"/>
                </a:solidFill>
                <a:latin typeface="Arial" charset="0"/>
              </a:defRPr>
            </a:lvl9pPr>
          </a:lstStyle>
          <a:p>
            <a:r>
              <a:rPr lang="en-US" kern="0" dirty="0">
                <a:solidFill>
                  <a:schemeClr val="tx1"/>
                </a:solidFill>
              </a:rPr>
              <a:t>The Growing Importance of Missing Data &amp;</a:t>
            </a:r>
            <a:br>
              <a:rPr lang="en-US" kern="0" dirty="0">
                <a:solidFill>
                  <a:schemeClr val="tx1"/>
                </a:solidFill>
              </a:rPr>
            </a:br>
            <a:r>
              <a:rPr lang="en-US" kern="0" dirty="0">
                <a:solidFill>
                  <a:schemeClr val="tx1"/>
                </a:solidFill>
              </a:rPr>
              <a:t>Patient Retention in Clinical Trials</a:t>
            </a:r>
          </a:p>
        </p:txBody>
      </p:sp>
      <p:sp>
        <p:nvSpPr>
          <p:cNvPr id="9" name="TextBox 8"/>
          <p:cNvSpPr txBox="1"/>
          <p:nvPr/>
        </p:nvSpPr>
        <p:spPr>
          <a:xfrm>
            <a:off x="0" y="6519446"/>
            <a:ext cx="2948243" cy="338554"/>
          </a:xfrm>
          <a:prstGeom prst="rect">
            <a:avLst/>
          </a:prstGeom>
          <a:noFill/>
        </p:spPr>
        <p:txBody>
          <a:bodyPr wrap="none" rtlCol="0">
            <a:spAutoFit/>
          </a:bodyPr>
          <a:lstStyle/>
          <a:p>
            <a:r>
              <a:rPr lang="en-US" sz="1600" dirty="0">
                <a:effectLst>
                  <a:outerShdw blurRad="38100" dist="38100" dir="2700000" algn="tl">
                    <a:srgbClr val="000000">
                      <a:alpha val="43137"/>
                    </a:srgbClr>
                  </a:outerShdw>
                </a:effectLst>
                <a:latin typeface="+mj-lt"/>
              </a:rPr>
              <a:t>C. Michael Gibson, M.S., M.D.</a:t>
            </a:r>
          </a:p>
        </p:txBody>
      </p:sp>
      <p:sp>
        <p:nvSpPr>
          <p:cNvPr id="10" name="Rectangle 2">
            <a:extLst>
              <a:ext uri="{FF2B5EF4-FFF2-40B4-BE49-F238E27FC236}">
                <a16:creationId xmlns:a16="http://schemas.microsoft.com/office/drawing/2014/main" id="{5C9DDDDE-C69F-4CA6-BA32-51D9F1972052}"/>
              </a:ext>
            </a:extLst>
          </p:cNvPr>
          <p:cNvSpPr txBox="1">
            <a:spLocks noChangeArrowheads="1"/>
          </p:cNvSpPr>
          <p:nvPr/>
        </p:nvSpPr>
        <p:spPr bwMode="auto">
          <a:xfrm>
            <a:off x="1314449" y="2659956"/>
            <a:ext cx="6419850" cy="573087"/>
          </a:xfrm>
          <a:prstGeom prst="rect">
            <a:avLst/>
          </a:prstGeom>
          <a:noFill/>
          <a:ln>
            <a:noFill/>
          </a:ln>
          <a:effectLst>
            <a:outerShdw dist="28398" dir="3806097"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lnSpc>
                <a:spcPct val="85000"/>
              </a:lnSpc>
              <a:spcBef>
                <a:spcPct val="0"/>
              </a:spcBef>
              <a:spcAft>
                <a:spcPct val="0"/>
              </a:spcAft>
              <a:defRPr sz="3200" b="1">
                <a:solidFill>
                  <a:srgbClr val="FF9933"/>
                </a:solidFill>
                <a:effectLst>
                  <a:outerShdw blurRad="38100" dist="38100" dir="2700000" algn="tl">
                    <a:srgbClr val="000000">
                      <a:alpha val="43137"/>
                    </a:srgbClr>
                  </a:outerShdw>
                </a:effectLst>
                <a:latin typeface="+mj-lt"/>
                <a:ea typeface="+mj-ea"/>
                <a:cs typeface="+mj-cs"/>
              </a:defRPr>
            </a:lvl1pPr>
            <a:lvl2pPr algn="ctr" rtl="0" eaLnBrk="1" fontAlgn="base" hangingPunct="1">
              <a:lnSpc>
                <a:spcPct val="85000"/>
              </a:lnSpc>
              <a:spcBef>
                <a:spcPct val="0"/>
              </a:spcBef>
              <a:spcAft>
                <a:spcPct val="0"/>
              </a:spcAft>
              <a:defRPr sz="2400" b="1">
                <a:solidFill>
                  <a:srgbClr val="FF9933"/>
                </a:solidFill>
                <a:latin typeface="Arial" charset="0"/>
              </a:defRPr>
            </a:lvl2pPr>
            <a:lvl3pPr algn="ctr" rtl="0" eaLnBrk="1" fontAlgn="base" hangingPunct="1">
              <a:lnSpc>
                <a:spcPct val="85000"/>
              </a:lnSpc>
              <a:spcBef>
                <a:spcPct val="0"/>
              </a:spcBef>
              <a:spcAft>
                <a:spcPct val="0"/>
              </a:spcAft>
              <a:defRPr sz="2400" b="1">
                <a:solidFill>
                  <a:srgbClr val="FF9933"/>
                </a:solidFill>
                <a:latin typeface="Arial" charset="0"/>
              </a:defRPr>
            </a:lvl3pPr>
            <a:lvl4pPr algn="ctr" rtl="0" eaLnBrk="1" fontAlgn="base" hangingPunct="1">
              <a:lnSpc>
                <a:spcPct val="85000"/>
              </a:lnSpc>
              <a:spcBef>
                <a:spcPct val="0"/>
              </a:spcBef>
              <a:spcAft>
                <a:spcPct val="0"/>
              </a:spcAft>
              <a:defRPr sz="2400" b="1">
                <a:solidFill>
                  <a:srgbClr val="FF9933"/>
                </a:solidFill>
                <a:latin typeface="Arial" charset="0"/>
              </a:defRPr>
            </a:lvl4pPr>
            <a:lvl5pPr algn="ctr" rtl="0" eaLnBrk="1" fontAlgn="base" hangingPunct="1">
              <a:lnSpc>
                <a:spcPct val="85000"/>
              </a:lnSpc>
              <a:spcBef>
                <a:spcPct val="0"/>
              </a:spcBef>
              <a:spcAft>
                <a:spcPct val="0"/>
              </a:spcAft>
              <a:defRPr sz="2400" b="1">
                <a:solidFill>
                  <a:srgbClr val="FF9933"/>
                </a:solidFill>
                <a:latin typeface="Arial" charset="0"/>
              </a:defRPr>
            </a:lvl5pPr>
            <a:lvl6pPr marL="457200" algn="ctr" rtl="0" eaLnBrk="1" fontAlgn="base" hangingPunct="1">
              <a:lnSpc>
                <a:spcPct val="85000"/>
              </a:lnSpc>
              <a:spcBef>
                <a:spcPct val="0"/>
              </a:spcBef>
              <a:spcAft>
                <a:spcPct val="0"/>
              </a:spcAft>
              <a:defRPr sz="2400" b="1">
                <a:solidFill>
                  <a:srgbClr val="FF9933"/>
                </a:solidFill>
                <a:latin typeface="Arial" charset="0"/>
              </a:defRPr>
            </a:lvl6pPr>
            <a:lvl7pPr marL="914400" algn="ctr" rtl="0" eaLnBrk="1" fontAlgn="base" hangingPunct="1">
              <a:lnSpc>
                <a:spcPct val="85000"/>
              </a:lnSpc>
              <a:spcBef>
                <a:spcPct val="0"/>
              </a:spcBef>
              <a:spcAft>
                <a:spcPct val="0"/>
              </a:spcAft>
              <a:defRPr sz="2400" b="1">
                <a:solidFill>
                  <a:srgbClr val="FF9933"/>
                </a:solidFill>
                <a:latin typeface="Arial" charset="0"/>
              </a:defRPr>
            </a:lvl7pPr>
            <a:lvl8pPr marL="1371600" algn="ctr" rtl="0" eaLnBrk="1" fontAlgn="base" hangingPunct="1">
              <a:lnSpc>
                <a:spcPct val="85000"/>
              </a:lnSpc>
              <a:spcBef>
                <a:spcPct val="0"/>
              </a:spcBef>
              <a:spcAft>
                <a:spcPct val="0"/>
              </a:spcAft>
              <a:defRPr sz="2400" b="1">
                <a:solidFill>
                  <a:srgbClr val="FF9933"/>
                </a:solidFill>
                <a:latin typeface="Arial" charset="0"/>
              </a:defRPr>
            </a:lvl8pPr>
            <a:lvl9pPr marL="1828800" algn="ctr" rtl="0" eaLnBrk="1" fontAlgn="base" hangingPunct="1">
              <a:lnSpc>
                <a:spcPct val="85000"/>
              </a:lnSpc>
              <a:spcBef>
                <a:spcPct val="0"/>
              </a:spcBef>
              <a:spcAft>
                <a:spcPct val="0"/>
              </a:spcAft>
              <a:defRPr sz="2400" b="1">
                <a:solidFill>
                  <a:srgbClr val="FF9933"/>
                </a:solidFill>
                <a:latin typeface="Arial" charset="0"/>
              </a:defRPr>
            </a:lvl9pPr>
          </a:lstStyle>
          <a:p>
            <a:pPr>
              <a:defRPr/>
            </a:pPr>
            <a:r>
              <a:rPr lang="en-US" kern="0">
                <a:solidFill>
                  <a:srgbClr val="FF9021"/>
                </a:solidFill>
              </a:rPr>
              <a:t>C. Michael Gibson, M.S., M.D.</a:t>
            </a:r>
            <a:endParaRPr lang="en-US" kern="0" dirty="0">
              <a:solidFill>
                <a:srgbClr val="FF9021"/>
              </a:solidFill>
            </a:endParaRPr>
          </a:p>
        </p:txBody>
      </p:sp>
      <p:pic>
        <p:nvPicPr>
          <p:cNvPr id="11" name="Picture 12" descr="BIDMC_web_white">
            <a:extLst>
              <a:ext uri="{FF2B5EF4-FFF2-40B4-BE49-F238E27FC236}">
                <a16:creationId xmlns:a16="http://schemas.microsoft.com/office/drawing/2014/main" id="{EC58B78C-F352-47A8-AEE1-5CDF2404347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9763" y="5486400"/>
            <a:ext cx="33147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6">
            <a:extLst>
              <a:ext uri="{FF2B5EF4-FFF2-40B4-BE49-F238E27FC236}">
                <a16:creationId xmlns:a16="http://schemas.microsoft.com/office/drawing/2014/main" id="{91005962-C647-43BB-A50E-65AD465A69A6}"/>
              </a:ext>
            </a:extLst>
          </p:cNvPr>
          <p:cNvSpPr txBox="1">
            <a:spLocks noChangeArrowheads="1"/>
          </p:cNvSpPr>
          <p:nvPr/>
        </p:nvSpPr>
        <p:spPr bwMode="auto">
          <a:xfrm>
            <a:off x="3144838" y="5657850"/>
            <a:ext cx="27590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5000"/>
              </a:lnSpc>
              <a:spcBef>
                <a:spcPct val="35000"/>
              </a:spcBef>
              <a:buClr>
                <a:srgbClr val="FF6600"/>
              </a:buClr>
              <a:buSzPct val="117000"/>
              <a:buFont typeface="Arial" panose="020B0604020202020204" pitchFamily="34" charset="0"/>
              <a:buChar char="•"/>
              <a:defRPr sz="2600" b="1">
                <a:solidFill>
                  <a:schemeClr val="tx1"/>
                </a:solidFill>
                <a:latin typeface="Arial" panose="020B0604020202020204" pitchFamily="34" charset="0"/>
              </a:defRPr>
            </a:lvl1pPr>
            <a:lvl2pPr marL="742950" indent="-285750">
              <a:lnSpc>
                <a:spcPct val="95000"/>
              </a:lnSpc>
              <a:spcBef>
                <a:spcPct val="25000"/>
              </a:spcBef>
              <a:buClr>
                <a:schemeClr val="accent2"/>
              </a:buClr>
              <a:buSzPct val="68000"/>
              <a:buFont typeface="Monotype Sorts"/>
              <a:buChar char="l"/>
              <a:defRPr sz="2600" b="1">
                <a:solidFill>
                  <a:schemeClr val="tx1"/>
                </a:solidFill>
                <a:latin typeface="Arial" panose="020B0604020202020204" pitchFamily="34" charset="0"/>
              </a:defRPr>
            </a:lvl2pPr>
            <a:lvl3pPr marL="1143000" indent="-228600">
              <a:lnSpc>
                <a:spcPct val="95000"/>
              </a:lnSpc>
              <a:spcBef>
                <a:spcPct val="15000"/>
              </a:spcBef>
              <a:buClr>
                <a:schemeClr val="tx2"/>
              </a:buClr>
              <a:buFont typeface="Arial" panose="020B0604020202020204" pitchFamily="34" charset="0"/>
              <a:buChar char="•"/>
              <a:defRPr sz="2600" b="1" i="1">
                <a:solidFill>
                  <a:schemeClr val="tx1"/>
                </a:solidFill>
                <a:latin typeface="Arial" panose="020B0604020202020204" pitchFamily="34" charset="0"/>
              </a:defRPr>
            </a:lvl3pPr>
            <a:lvl4pPr marL="1600200" indent="-228600">
              <a:lnSpc>
                <a:spcPct val="95000"/>
              </a:lnSpc>
              <a:spcBef>
                <a:spcPct val="20000"/>
              </a:spcBef>
              <a:buChar char="–"/>
              <a:defRPr sz="2000" b="1">
                <a:solidFill>
                  <a:schemeClr val="tx1"/>
                </a:solidFill>
                <a:latin typeface="Arial" panose="020B0604020202020204" pitchFamily="34" charset="0"/>
              </a:defRPr>
            </a:lvl4pPr>
            <a:lvl5pPr marL="2057400" indent="-228600">
              <a:lnSpc>
                <a:spcPct val="95000"/>
              </a:lnSpc>
              <a:spcBef>
                <a:spcPct val="20000"/>
              </a:spcBef>
              <a:buChar char="»"/>
              <a:defRPr sz="2000" b="1">
                <a:solidFill>
                  <a:schemeClr val="tx1"/>
                </a:solidFill>
                <a:latin typeface="Arial" panose="020B0604020202020204" pitchFamily="34" charset="0"/>
              </a:defRPr>
            </a:lvl5pPr>
            <a:lvl6pPr marL="2514600" indent="-228600" eaLnBrk="0" fontAlgn="base" hangingPunct="0">
              <a:lnSpc>
                <a:spcPct val="95000"/>
              </a:lnSpc>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lnSpc>
                <a:spcPct val="95000"/>
              </a:lnSpc>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lnSpc>
                <a:spcPct val="95000"/>
              </a:lnSpc>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lnSpc>
                <a:spcPct val="95000"/>
              </a:lnSpc>
              <a:spcBef>
                <a:spcPct val="20000"/>
              </a:spcBef>
              <a:spcAft>
                <a:spcPct val="0"/>
              </a:spcAft>
              <a:buChar char="»"/>
              <a:defRPr sz="2000" b="1">
                <a:solidFill>
                  <a:schemeClr val="tx1"/>
                </a:solidFill>
                <a:latin typeface="Arial" panose="020B0604020202020204" pitchFamily="34" charset="0"/>
              </a:defRPr>
            </a:lvl9pPr>
          </a:lstStyle>
          <a:p>
            <a:pPr algn="ctr" eaLnBrk="1" hangingPunct="1">
              <a:lnSpc>
                <a:spcPct val="100000"/>
              </a:lnSpc>
              <a:spcBef>
                <a:spcPct val="0"/>
              </a:spcBef>
              <a:buClrTx/>
              <a:buSzTx/>
              <a:buFontTx/>
              <a:buNone/>
            </a:pPr>
            <a:r>
              <a:rPr lang="en-US" altLang="en-US" sz="2000">
                <a:latin typeface="Times New Roman" panose="02020603050405020304" pitchFamily="18" charset="0"/>
                <a:cs typeface="Times New Roman" panose="02020603050405020304" pitchFamily="18" charset="0"/>
              </a:rPr>
              <a:t>Harvard Medical </a:t>
            </a:r>
          </a:p>
          <a:p>
            <a:pPr algn="ctr" eaLnBrk="1" hangingPunct="1">
              <a:lnSpc>
                <a:spcPct val="100000"/>
              </a:lnSpc>
              <a:spcBef>
                <a:spcPct val="0"/>
              </a:spcBef>
              <a:buClrTx/>
              <a:buSzTx/>
              <a:buFontTx/>
              <a:buNone/>
            </a:pPr>
            <a:r>
              <a:rPr lang="en-US" altLang="en-US" sz="2000">
                <a:latin typeface="Times New Roman" panose="02020603050405020304" pitchFamily="18" charset="0"/>
                <a:cs typeface="Times New Roman" panose="02020603050405020304" pitchFamily="18" charset="0"/>
              </a:rPr>
              <a:t>School</a:t>
            </a:r>
          </a:p>
        </p:txBody>
      </p:sp>
      <p:pic>
        <p:nvPicPr>
          <p:cNvPr id="13" name="Picture 8" descr="Harvard crest">
            <a:extLst>
              <a:ext uri="{FF2B5EF4-FFF2-40B4-BE49-F238E27FC236}">
                <a16:creationId xmlns:a16="http://schemas.microsoft.com/office/drawing/2014/main" id="{AEB8A502-AA4A-4468-8598-4C25F24580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5656262"/>
            <a:ext cx="604838"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
            <a:extLst>
              <a:ext uri="{FF2B5EF4-FFF2-40B4-BE49-F238E27FC236}">
                <a16:creationId xmlns:a16="http://schemas.microsoft.com/office/drawing/2014/main" id="{8CFAC053-A998-44F5-967F-9E10106CD4D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538" y="5762625"/>
            <a:ext cx="1204912"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7">
            <a:extLst>
              <a:ext uri="{FF2B5EF4-FFF2-40B4-BE49-F238E27FC236}">
                <a16:creationId xmlns:a16="http://schemas.microsoft.com/office/drawing/2014/main" id="{797BAE28-2F8F-4E42-8769-AC860E131E8F}"/>
              </a:ext>
            </a:extLst>
          </p:cNvPr>
          <p:cNvSpPr txBox="1">
            <a:spLocks noChangeArrowheads="1"/>
          </p:cNvSpPr>
          <p:nvPr/>
        </p:nvSpPr>
        <p:spPr bwMode="auto">
          <a:xfrm>
            <a:off x="4763" y="3379560"/>
            <a:ext cx="9144000" cy="1524007"/>
          </a:xfrm>
          <a:prstGeom prst="rect">
            <a:avLst/>
          </a:prstGeom>
          <a:noFill/>
          <a:ln w="9525">
            <a:noFill/>
            <a:miter lim="800000"/>
            <a:headEnd/>
            <a:tailEnd/>
          </a:ln>
        </p:spPr>
        <p:txBody>
          <a:bodyPr>
            <a:spAutoFit/>
          </a:bodyPr>
          <a:lstStyle/>
          <a:p>
            <a:pPr algn="ctr" eaLnBrk="1" hangingPunct="1">
              <a:lnSpc>
                <a:spcPct val="150000"/>
              </a:lnSpc>
              <a:defRPr/>
            </a:pPr>
            <a:r>
              <a:rPr lang="en-US" sz="1600" dirty="0">
                <a:effectLst>
                  <a:outerShdw blurRad="38100" dist="38100" dir="2700000" algn="tl">
                    <a:srgbClr val="000000">
                      <a:alpha val="43137"/>
                    </a:srgbClr>
                  </a:outerShdw>
                </a:effectLst>
                <a:latin typeface="+mn-lt"/>
              </a:rPr>
              <a:t>Professor of Medicine Harvard Medical School</a:t>
            </a:r>
          </a:p>
          <a:p>
            <a:pPr algn="ctr" eaLnBrk="1" hangingPunct="1">
              <a:lnSpc>
                <a:spcPct val="150000"/>
              </a:lnSpc>
              <a:defRPr/>
            </a:pPr>
            <a:r>
              <a:rPr lang="en-US" sz="1600" dirty="0">
                <a:effectLst>
                  <a:outerShdw blurRad="38100" dist="38100" dir="2700000" algn="tl">
                    <a:srgbClr val="000000">
                      <a:alpha val="43137"/>
                    </a:srgbClr>
                  </a:outerShdw>
                </a:effectLst>
                <a:latin typeface="+mn-lt"/>
              </a:rPr>
              <a:t>Chief, Clinical Research, Beth Israel Deaconess CV Division</a:t>
            </a:r>
          </a:p>
          <a:p>
            <a:pPr algn="ctr" eaLnBrk="1" hangingPunct="1">
              <a:lnSpc>
                <a:spcPct val="150000"/>
              </a:lnSpc>
              <a:defRPr/>
            </a:pPr>
            <a:r>
              <a:rPr lang="en-US" sz="1600" dirty="0">
                <a:effectLst>
                  <a:outerShdw blurRad="38100" dist="38100" dir="2700000" algn="tl">
                    <a:srgbClr val="000000">
                      <a:alpha val="43137"/>
                    </a:srgbClr>
                  </a:outerShdw>
                </a:effectLst>
                <a:latin typeface="+mn-lt"/>
              </a:rPr>
              <a:t>President &amp; CEO of Non-Profit </a:t>
            </a:r>
            <a:r>
              <a:rPr lang="en-US" sz="1600" dirty="0" err="1">
                <a:effectLst>
                  <a:outerShdw blurRad="38100" dist="38100" dir="2700000" algn="tl">
                    <a:srgbClr val="000000">
                      <a:alpha val="43137"/>
                    </a:srgbClr>
                  </a:outerShdw>
                </a:effectLst>
                <a:latin typeface="+mn-lt"/>
              </a:rPr>
              <a:t>Baim</a:t>
            </a:r>
            <a:r>
              <a:rPr lang="en-US" sz="1600" dirty="0">
                <a:effectLst>
                  <a:outerShdw blurRad="38100" dist="38100" dir="2700000" algn="tl">
                    <a:srgbClr val="000000">
                      <a:alpha val="43137"/>
                    </a:srgbClr>
                  </a:outerShdw>
                </a:effectLst>
                <a:latin typeface="+mn-lt"/>
              </a:rPr>
              <a:t> Institute &amp; PERFUSE Study Group</a:t>
            </a:r>
          </a:p>
          <a:p>
            <a:pPr algn="ctr" eaLnBrk="1" hangingPunct="1">
              <a:lnSpc>
                <a:spcPct val="150000"/>
              </a:lnSpc>
              <a:defRPr/>
            </a:pPr>
            <a:r>
              <a:rPr lang="en-US" sz="1600" dirty="0">
                <a:effectLst>
                  <a:outerShdw blurRad="38100" dist="38100" dir="2700000" algn="tl">
                    <a:srgbClr val="000000">
                      <a:alpha val="43137"/>
                    </a:srgbClr>
                  </a:outerShdw>
                </a:effectLst>
                <a:latin typeface="+mn-lt"/>
              </a:rPr>
              <a:t>Founder, Editor-In-Chief </a:t>
            </a:r>
            <a:r>
              <a:rPr lang="en-US" sz="1600" dirty="0">
                <a:effectLst>
                  <a:outerShdw blurRad="38100" dist="38100" dir="2700000" algn="tl">
                    <a:srgbClr val="000000">
                      <a:alpha val="43137"/>
                    </a:srgbClr>
                  </a:outerShdw>
                </a:effectLst>
                <a:latin typeface="+mn-lt"/>
                <a:hlinkClick r:id="rId5"/>
              </a:rPr>
              <a:t>www.wikidoc.org</a:t>
            </a:r>
            <a:r>
              <a:rPr lang="en-US" sz="1600" dirty="0">
                <a:effectLst>
                  <a:outerShdw blurRad="38100" dist="38100" dir="2700000" algn="tl">
                    <a:srgbClr val="000000">
                      <a:alpha val="43137"/>
                    </a:srgbClr>
                  </a:outerShdw>
                </a:effectLst>
                <a:latin typeface="+mn-lt"/>
              </a:rPr>
              <a:t>  </a:t>
            </a:r>
          </a:p>
        </p:txBody>
      </p:sp>
      <p:pic>
        <p:nvPicPr>
          <p:cNvPr id="16" name="Picture 1">
            <a:extLst>
              <a:ext uri="{FF2B5EF4-FFF2-40B4-BE49-F238E27FC236}">
                <a16:creationId xmlns:a16="http://schemas.microsoft.com/office/drawing/2014/main" id="{39537BB9-E998-41DD-8545-6412573B45E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44663" y="5638800"/>
            <a:ext cx="601662"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7230630"/>
      </p:ext>
    </p:extLst>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273"/>
            <a:ext cx="9143999" cy="997527"/>
          </a:xfrm>
        </p:spPr>
        <p:txBody>
          <a:bodyPr/>
          <a:lstStyle/>
          <a:p>
            <a:r>
              <a:rPr lang="en-US" sz="2400" dirty="0"/>
              <a:t>Missing Completely at Random </a:t>
            </a:r>
            <a:br>
              <a:rPr lang="en-US" sz="2400" dirty="0"/>
            </a:br>
            <a:r>
              <a:rPr lang="en-US" sz="2400" dirty="0"/>
              <a:t>(MCAR)</a:t>
            </a:r>
          </a:p>
        </p:txBody>
      </p:sp>
      <p:sp>
        <p:nvSpPr>
          <p:cNvPr id="3" name="Content Placeholder 2"/>
          <p:cNvSpPr>
            <a:spLocks noGrp="1"/>
          </p:cNvSpPr>
          <p:nvPr>
            <p:ph idx="1"/>
          </p:nvPr>
        </p:nvSpPr>
        <p:spPr>
          <a:xfrm>
            <a:off x="304800" y="1600200"/>
            <a:ext cx="8534400" cy="4394200"/>
          </a:xfrm>
        </p:spPr>
        <p:txBody>
          <a:bodyPr/>
          <a:lstStyle/>
          <a:p>
            <a:r>
              <a:rPr lang="en-US" dirty="0">
                <a:solidFill>
                  <a:srgbClr val="00B050"/>
                </a:solidFill>
              </a:rPr>
              <a:t>Missing Completely at Random </a:t>
            </a:r>
            <a:r>
              <a:rPr lang="en-US" dirty="0"/>
              <a:t>data</a:t>
            </a:r>
            <a:r>
              <a:rPr lang="en-US" dirty="0">
                <a:solidFill>
                  <a:srgbClr val="00B050"/>
                </a:solidFill>
              </a:rPr>
              <a:t> </a:t>
            </a:r>
            <a:r>
              <a:rPr lang="en-US" dirty="0"/>
              <a:t>is independent of observed and non-observed data, and is therefore not related to the independent variables or the outcome. </a:t>
            </a:r>
          </a:p>
          <a:p>
            <a:pPr marL="0" indent="0">
              <a:buNone/>
            </a:pPr>
            <a:r>
              <a:rPr lang="en-US" dirty="0"/>
              <a:t>Examples:</a:t>
            </a:r>
          </a:p>
          <a:p>
            <a:r>
              <a:rPr lang="en-US" dirty="0"/>
              <a:t>Loss of study files</a:t>
            </a:r>
          </a:p>
          <a:p>
            <a:r>
              <a:rPr lang="en-US" dirty="0"/>
              <a:t>Equipment malfunction</a:t>
            </a:r>
          </a:p>
          <a:p>
            <a:r>
              <a:rPr lang="en-US" dirty="0"/>
              <a:t>Data entered incorrectly</a:t>
            </a:r>
          </a:p>
          <a:p>
            <a:r>
              <a:rPr lang="en-US" dirty="0"/>
              <a:t>Weather conditions that lead to a missed patient visit. </a:t>
            </a:r>
          </a:p>
        </p:txBody>
      </p:sp>
      <p:sp>
        <p:nvSpPr>
          <p:cNvPr id="4" name="TextBox 3"/>
          <p:cNvSpPr txBox="1"/>
          <p:nvPr/>
        </p:nvSpPr>
        <p:spPr>
          <a:xfrm>
            <a:off x="0" y="6519446"/>
            <a:ext cx="2948243" cy="338554"/>
          </a:xfrm>
          <a:prstGeom prst="rect">
            <a:avLst/>
          </a:prstGeom>
          <a:noFill/>
        </p:spPr>
        <p:txBody>
          <a:bodyPr wrap="none" rtlCol="0">
            <a:spAutoFit/>
          </a:bodyPr>
          <a:lstStyle/>
          <a:p>
            <a:r>
              <a:rPr lang="en-US" sz="1600" dirty="0">
                <a:effectLst>
                  <a:outerShdw blurRad="38100" dist="38100" dir="2700000" algn="tl">
                    <a:srgbClr val="000000">
                      <a:alpha val="43137"/>
                    </a:srgbClr>
                  </a:outerShdw>
                </a:effectLst>
                <a:latin typeface="+mj-lt"/>
              </a:rPr>
              <a:t>C. Michael Gibson, M.S., M.D.</a:t>
            </a:r>
          </a:p>
        </p:txBody>
      </p:sp>
    </p:spTree>
    <p:extLst>
      <p:ext uri="{BB962C8B-B14F-4D97-AF65-F5344CB8AC3E}">
        <p14:creationId xmlns:p14="http://schemas.microsoft.com/office/powerpoint/2010/main" val="4096947319"/>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Missing at Random (MAR)</a:t>
            </a:r>
          </a:p>
        </p:txBody>
      </p:sp>
      <p:sp>
        <p:nvSpPr>
          <p:cNvPr id="3" name="Content Placeholder 2"/>
          <p:cNvSpPr>
            <a:spLocks noGrp="1"/>
          </p:cNvSpPr>
          <p:nvPr>
            <p:ph idx="1"/>
          </p:nvPr>
        </p:nvSpPr>
        <p:spPr>
          <a:xfrm>
            <a:off x="304800" y="1473200"/>
            <a:ext cx="8610599" cy="5080000"/>
          </a:xfrm>
        </p:spPr>
        <p:txBody>
          <a:bodyPr/>
          <a:lstStyle/>
          <a:p>
            <a:r>
              <a:rPr lang="en-US" dirty="0">
                <a:solidFill>
                  <a:srgbClr val="FFFF00"/>
                </a:solidFill>
              </a:rPr>
              <a:t>Missing at Random </a:t>
            </a:r>
            <a:r>
              <a:rPr lang="en-US" dirty="0"/>
              <a:t>data</a:t>
            </a:r>
            <a:r>
              <a:rPr lang="en-US" dirty="0">
                <a:solidFill>
                  <a:srgbClr val="FFFF00"/>
                </a:solidFill>
              </a:rPr>
              <a:t> </a:t>
            </a:r>
            <a:r>
              <a:rPr lang="en-US" dirty="0"/>
              <a:t>is related to independent variables (i.e., age, race, gender), but is not related to the outcome. </a:t>
            </a:r>
          </a:p>
          <a:p>
            <a:pPr marL="0" indent="0">
              <a:buNone/>
            </a:pPr>
            <a:endParaRPr lang="en-US" dirty="0"/>
          </a:p>
          <a:p>
            <a:pPr marL="0" indent="0">
              <a:buNone/>
            </a:pPr>
            <a:r>
              <a:rPr lang="en-US" dirty="0"/>
              <a:t>Examples:</a:t>
            </a:r>
          </a:p>
          <a:p>
            <a:r>
              <a:rPr lang="en-US" dirty="0"/>
              <a:t>Elderly patients drop out from an intervention due to their physical condition, but this variable is not related to the outcome. </a:t>
            </a:r>
          </a:p>
          <a:p>
            <a:r>
              <a:rPr lang="en-US" dirty="0"/>
              <a:t>Patients drop out because of known baseline characteristics.</a:t>
            </a:r>
          </a:p>
        </p:txBody>
      </p:sp>
      <p:sp>
        <p:nvSpPr>
          <p:cNvPr id="4" name="TextBox 3"/>
          <p:cNvSpPr txBox="1"/>
          <p:nvPr/>
        </p:nvSpPr>
        <p:spPr>
          <a:xfrm>
            <a:off x="0" y="6519446"/>
            <a:ext cx="2948243" cy="338554"/>
          </a:xfrm>
          <a:prstGeom prst="rect">
            <a:avLst/>
          </a:prstGeom>
          <a:noFill/>
        </p:spPr>
        <p:txBody>
          <a:bodyPr wrap="none" rtlCol="0">
            <a:spAutoFit/>
          </a:bodyPr>
          <a:lstStyle/>
          <a:p>
            <a:r>
              <a:rPr lang="en-US" sz="1600" dirty="0">
                <a:effectLst>
                  <a:outerShdw blurRad="38100" dist="38100" dir="2700000" algn="tl">
                    <a:srgbClr val="000000">
                      <a:alpha val="43137"/>
                    </a:srgbClr>
                  </a:outerShdw>
                </a:effectLst>
                <a:latin typeface="+mj-lt"/>
              </a:rPr>
              <a:t>C. Michael Gibson, M.S., M.D.</a:t>
            </a:r>
          </a:p>
        </p:txBody>
      </p:sp>
    </p:spTree>
    <p:extLst>
      <p:ext uri="{BB962C8B-B14F-4D97-AF65-F5344CB8AC3E}">
        <p14:creationId xmlns:p14="http://schemas.microsoft.com/office/powerpoint/2010/main" val="147858688"/>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Missing Not At Random (MNAR)</a:t>
            </a:r>
          </a:p>
        </p:txBody>
      </p:sp>
      <p:sp>
        <p:nvSpPr>
          <p:cNvPr id="3" name="Content Placeholder 2"/>
          <p:cNvSpPr>
            <a:spLocks noGrp="1"/>
          </p:cNvSpPr>
          <p:nvPr>
            <p:ph idx="1"/>
          </p:nvPr>
        </p:nvSpPr>
        <p:spPr>
          <a:xfrm>
            <a:off x="304800" y="1473200"/>
            <a:ext cx="8610599" cy="4927600"/>
          </a:xfrm>
        </p:spPr>
        <p:txBody>
          <a:bodyPr/>
          <a:lstStyle/>
          <a:p>
            <a:r>
              <a:rPr lang="en-US" dirty="0">
                <a:solidFill>
                  <a:srgbClr val="FF0000"/>
                </a:solidFill>
              </a:rPr>
              <a:t>Missing Not at Random </a:t>
            </a:r>
            <a:r>
              <a:rPr lang="en-US" dirty="0"/>
              <a:t>data is related to the outcome. </a:t>
            </a:r>
          </a:p>
          <a:p>
            <a:pPr lvl="1"/>
            <a:r>
              <a:rPr lang="en-US" dirty="0"/>
              <a:t>This is the worst type of missing data because dropouts  are related to the therapy or intervention under investigation.</a:t>
            </a:r>
          </a:p>
          <a:p>
            <a:pPr lvl="1"/>
            <a:r>
              <a:rPr lang="en-US" dirty="0"/>
              <a:t>The pattern of missing data is related to unobserved data, making it impossible to use other values from the dataset to predict missing values. </a:t>
            </a:r>
          </a:p>
          <a:p>
            <a:pPr marL="0" indent="0">
              <a:buNone/>
            </a:pPr>
            <a:r>
              <a:rPr lang="en-US" dirty="0"/>
              <a:t>Examples:</a:t>
            </a:r>
          </a:p>
          <a:p>
            <a:r>
              <a:rPr lang="en-US" dirty="0"/>
              <a:t>Patients discontinue study drug and withdraw from trial because they cannot tolerate a side effect of the drug like bleeding. </a:t>
            </a:r>
          </a:p>
          <a:p>
            <a:r>
              <a:rPr lang="en-US" dirty="0"/>
              <a:t>Patients miss a visit because they had an outcome. </a:t>
            </a:r>
          </a:p>
          <a:p>
            <a:endParaRPr lang="en-US" dirty="0"/>
          </a:p>
        </p:txBody>
      </p:sp>
      <p:sp>
        <p:nvSpPr>
          <p:cNvPr id="4" name="TextBox 3"/>
          <p:cNvSpPr txBox="1"/>
          <p:nvPr/>
        </p:nvSpPr>
        <p:spPr>
          <a:xfrm>
            <a:off x="0" y="6519446"/>
            <a:ext cx="2948243" cy="338554"/>
          </a:xfrm>
          <a:prstGeom prst="rect">
            <a:avLst/>
          </a:prstGeom>
          <a:noFill/>
        </p:spPr>
        <p:txBody>
          <a:bodyPr wrap="none" rtlCol="0">
            <a:spAutoFit/>
          </a:bodyPr>
          <a:lstStyle/>
          <a:p>
            <a:r>
              <a:rPr lang="en-US" sz="1600" dirty="0">
                <a:effectLst>
                  <a:outerShdw blurRad="38100" dist="38100" dir="2700000" algn="tl">
                    <a:srgbClr val="000000">
                      <a:alpha val="43137"/>
                    </a:srgbClr>
                  </a:outerShdw>
                </a:effectLst>
                <a:latin typeface="+mj-lt"/>
              </a:rPr>
              <a:t>C. Michael Gibson, M.S., M.D.</a:t>
            </a:r>
          </a:p>
        </p:txBody>
      </p:sp>
    </p:spTree>
    <p:extLst>
      <p:ext uri="{BB962C8B-B14F-4D97-AF65-F5344CB8AC3E}">
        <p14:creationId xmlns:p14="http://schemas.microsoft.com/office/powerpoint/2010/main" val="2606931256"/>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997527"/>
          </a:xfrm>
        </p:spPr>
        <p:txBody>
          <a:bodyPr/>
          <a:lstStyle/>
          <a:p>
            <a:r>
              <a:rPr lang="en-US" dirty="0"/>
              <a:t>Preventing Missing Data</a:t>
            </a:r>
          </a:p>
        </p:txBody>
      </p:sp>
      <p:sp>
        <p:nvSpPr>
          <p:cNvPr id="3" name="Content Placeholder 2"/>
          <p:cNvSpPr>
            <a:spLocks noGrp="1"/>
          </p:cNvSpPr>
          <p:nvPr>
            <p:ph idx="1"/>
          </p:nvPr>
        </p:nvSpPr>
        <p:spPr>
          <a:xfrm>
            <a:off x="381000" y="1524000"/>
            <a:ext cx="8534400" cy="4927600"/>
          </a:xfrm>
        </p:spPr>
        <p:txBody>
          <a:bodyPr/>
          <a:lstStyle/>
          <a:p>
            <a:pPr marL="0" lvl="0" indent="0">
              <a:buNone/>
            </a:pPr>
            <a:r>
              <a:rPr lang="en-US" b="1" dirty="0">
                <a:solidFill>
                  <a:schemeClr val="accent4"/>
                </a:solidFill>
                <a:effectLst/>
              </a:rPr>
              <a:t>Educate the patients about the importance of follow-up, even if study drug is discontinued early</a:t>
            </a:r>
            <a:br>
              <a:rPr lang="en-US" b="1" dirty="0">
                <a:effectLst/>
              </a:rPr>
            </a:br>
            <a:endParaRPr lang="en-US" b="1" dirty="0">
              <a:effectLst/>
            </a:endParaRPr>
          </a:p>
          <a:p>
            <a:r>
              <a:rPr lang="en-US" dirty="0">
                <a:effectLst/>
              </a:rPr>
              <a:t>During informed consent</a:t>
            </a:r>
          </a:p>
          <a:p>
            <a:pPr lvl="1"/>
            <a:r>
              <a:rPr lang="en-US" dirty="0">
                <a:effectLst/>
              </a:rPr>
              <a:t>Informed Consent Form should distinguish between withdrawal of consent and early discontinuation of study drug. </a:t>
            </a:r>
          </a:p>
          <a:p>
            <a:pPr lvl="1"/>
            <a:r>
              <a:rPr lang="en-US" dirty="0">
                <a:effectLst/>
              </a:rPr>
              <a:t>The patient should prospectively be made aware that if they discontinue study drug, they must still be followed - up</a:t>
            </a:r>
            <a:br>
              <a:rPr lang="en-US" dirty="0">
                <a:effectLst/>
              </a:rPr>
            </a:br>
            <a:endParaRPr lang="en-US" dirty="0">
              <a:effectLst/>
            </a:endParaRPr>
          </a:p>
          <a:p>
            <a:r>
              <a:rPr lang="en-US" dirty="0">
                <a:effectLst/>
              </a:rPr>
              <a:t>At every patient visit</a:t>
            </a:r>
          </a:p>
          <a:p>
            <a:pPr lvl="1"/>
            <a:r>
              <a:rPr lang="en-US" dirty="0">
                <a:effectLst/>
              </a:rPr>
              <a:t>Reinforce need for complete follow-up at visits</a:t>
            </a:r>
          </a:p>
        </p:txBody>
      </p:sp>
      <p:sp>
        <p:nvSpPr>
          <p:cNvPr id="4" name="TextBox 3"/>
          <p:cNvSpPr txBox="1"/>
          <p:nvPr/>
        </p:nvSpPr>
        <p:spPr>
          <a:xfrm>
            <a:off x="0" y="6519446"/>
            <a:ext cx="2948243" cy="338554"/>
          </a:xfrm>
          <a:prstGeom prst="rect">
            <a:avLst/>
          </a:prstGeom>
          <a:noFill/>
        </p:spPr>
        <p:txBody>
          <a:bodyPr wrap="none" rtlCol="0">
            <a:spAutoFit/>
          </a:bodyPr>
          <a:lstStyle/>
          <a:p>
            <a:r>
              <a:rPr lang="en-US" sz="1600" dirty="0">
                <a:effectLst>
                  <a:outerShdw blurRad="38100" dist="38100" dir="2700000" algn="tl">
                    <a:srgbClr val="000000">
                      <a:alpha val="43137"/>
                    </a:srgbClr>
                  </a:outerShdw>
                </a:effectLst>
                <a:latin typeface="+mj-lt"/>
              </a:rPr>
              <a:t>C. Michael Gibson, M.S., M.D.</a:t>
            </a:r>
          </a:p>
        </p:txBody>
      </p:sp>
    </p:spTree>
    <p:extLst>
      <p:ext uri="{BB962C8B-B14F-4D97-AF65-F5344CB8AC3E}">
        <p14:creationId xmlns:p14="http://schemas.microsoft.com/office/powerpoint/2010/main" val="2429784861"/>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Preventing Missing Data</a:t>
            </a:r>
          </a:p>
        </p:txBody>
      </p:sp>
      <p:sp>
        <p:nvSpPr>
          <p:cNvPr id="3" name="Content Placeholder 2"/>
          <p:cNvSpPr>
            <a:spLocks noGrp="1"/>
          </p:cNvSpPr>
          <p:nvPr>
            <p:ph idx="1"/>
          </p:nvPr>
        </p:nvSpPr>
        <p:spPr>
          <a:xfrm>
            <a:off x="381000" y="1219200"/>
            <a:ext cx="8534400" cy="5029200"/>
          </a:xfrm>
        </p:spPr>
        <p:txBody>
          <a:bodyPr/>
          <a:lstStyle/>
          <a:p>
            <a:pPr marL="0" lvl="0" indent="0">
              <a:buNone/>
            </a:pPr>
            <a:br>
              <a:rPr lang="en-US" b="1" dirty="0">
                <a:solidFill>
                  <a:schemeClr val="accent4"/>
                </a:solidFill>
                <a:effectLst/>
              </a:rPr>
            </a:br>
            <a:r>
              <a:rPr lang="en-US" b="1" dirty="0">
                <a:solidFill>
                  <a:schemeClr val="accent4"/>
                </a:solidFill>
                <a:effectLst/>
              </a:rPr>
              <a:t>Limit individual missed visits</a:t>
            </a:r>
            <a:br>
              <a:rPr lang="en-US" b="1" dirty="0">
                <a:solidFill>
                  <a:schemeClr val="accent4"/>
                </a:solidFill>
                <a:effectLst/>
              </a:rPr>
            </a:br>
            <a:endParaRPr lang="en-US" b="1" dirty="0">
              <a:effectLst/>
            </a:endParaRPr>
          </a:p>
          <a:p>
            <a:r>
              <a:rPr lang="en-US" dirty="0">
                <a:effectLst/>
              </a:rPr>
              <a:t>Keep patients engaged</a:t>
            </a:r>
          </a:p>
          <a:p>
            <a:pPr lvl="1"/>
            <a:r>
              <a:rPr lang="en-US" dirty="0">
                <a:effectLst/>
              </a:rPr>
              <a:t>Study newsletters, visit reminders, check-up calls</a:t>
            </a:r>
          </a:p>
          <a:p>
            <a:r>
              <a:rPr lang="en-US" dirty="0">
                <a:effectLst/>
              </a:rPr>
              <a:t>Resolve barriers to visit attendance</a:t>
            </a:r>
          </a:p>
          <a:p>
            <a:pPr lvl="1"/>
            <a:r>
              <a:rPr lang="en-US" dirty="0">
                <a:effectLst/>
              </a:rPr>
              <a:t>Reimburse parking and travel costs</a:t>
            </a:r>
          </a:p>
          <a:p>
            <a:pPr lvl="1"/>
            <a:r>
              <a:rPr lang="en-US" dirty="0">
                <a:effectLst/>
              </a:rPr>
              <a:t>Flexible follow-up schedule</a:t>
            </a:r>
          </a:p>
          <a:p>
            <a:pPr lvl="1"/>
            <a:r>
              <a:rPr lang="en-US" dirty="0">
                <a:effectLst/>
              </a:rPr>
              <a:t>Alternate methods of follow-up (i.e., Skype visits instead of in-person visits if allowed by IRB and study)</a:t>
            </a:r>
          </a:p>
          <a:p>
            <a:pPr lvl="2"/>
            <a:endParaRPr lang="en-US" dirty="0">
              <a:effectLst/>
            </a:endParaRPr>
          </a:p>
        </p:txBody>
      </p:sp>
      <p:sp>
        <p:nvSpPr>
          <p:cNvPr id="4" name="TextBox 3"/>
          <p:cNvSpPr txBox="1"/>
          <p:nvPr/>
        </p:nvSpPr>
        <p:spPr>
          <a:xfrm>
            <a:off x="0" y="6519446"/>
            <a:ext cx="2948243" cy="338554"/>
          </a:xfrm>
          <a:prstGeom prst="rect">
            <a:avLst/>
          </a:prstGeom>
          <a:noFill/>
        </p:spPr>
        <p:txBody>
          <a:bodyPr wrap="none" rtlCol="0">
            <a:spAutoFit/>
          </a:bodyPr>
          <a:lstStyle/>
          <a:p>
            <a:r>
              <a:rPr lang="en-US" sz="1600" dirty="0">
                <a:effectLst>
                  <a:outerShdw blurRad="38100" dist="38100" dir="2700000" algn="tl">
                    <a:srgbClr val="000000">
                      <a:alpha val="43137"/>
                    </a:srgbClr>
                  </a:outerShdw>
                </a:effectLst>
                <a:latin typeface="+mj-lt"/>
              </a:rPr>
              <a:t>C. Michael Gibson, M.S., M.D.</a:t>
            </a:r>
          </a:p>
        </p:txBody>
      </p:sp>
    </p:spTree>
    <p:extLst>
      <p:ext uri="{BB962C8B-B14F-4D97-AF65-F5344CB8AC3E}">
        <p14:creationId xmlns:p14="http://schemas.microsoft.com/office/powerpoint/2010/main" val="964281765"/>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057400"/>
            <a:ext cx="8534400" cy="2641600"/>
          </a:xfrm>
        </p:spPr>
        <p:txBody>
          <a:bodyPr/>
          <a:lstStyle/>
          <a:p>
            <a:r>
              <a:rPr lang="en-US" sz="3600" dirty="0"/>
              <a:t>If a patient discontinues study drug and the PI classifies them as having withdrawn consent, the PI must write a letter to the Executive Committee of the trial justifying lack of follow-up</a:t>
            </a:r>
          </a:p>
        </p:txBody>
      </p:sp>
      <p:sp>
        <p:nvSpPr>
          <p:cNvPr id="4" name="Title 1"/>
          <p:cNvSpPr>
            <a:spLocks noGrp="1"/>
          </p:cNvSpPr>
          <p:nvPr>
            <p:ph type="title"/>
          </p:nvPr>
        </p:nvSpPr>
        <p:spPr>
          <a:xfrm>
            <a:off x="0" y="0"/>
            <a:ext cx="9143999" cy="997527"/>
          </a:xfrm>
        </p:spPr>
        <p:txBody>
          <a:bodyPr/>
          <a:lstStyle/>
          <a:p>
            <a:r>
              <a:rPr lang="en-US" dirty="0"/>
              <a:t>Preventing Missing Data</a:t>
            </a:r>
          </a:p>
        </p:txBody>
      </p:sp>
    </p:spTree>
    <p:extLst>
      <p:ext uri="{BB962C8B-B14F-4D97-AF65-F5344CB8AC3E}">
        <p14:creationId xmlns:p14="http://schemas.microsoft.com/office/powerpoint/2010/main" val="3931658418"/>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10600" cy="997527"/>
          </a:xfrm>
        </p:spPr>
        <p:txBody>
          <a:bodyPr/>
          <a:lstStyle/>
          <a:p>
            <a:r>
              <a:rPr lang="en-US" dirty="0"/>
              <a:t>Limitations in the </a:t>
            </a:r>
            <a:r>
              <a:rPr lang="en-US" i="1" dirty="0"/>
              <a:t>Late</a:t>
            </a:r>
            <a:r>
              <a:rPr lang="en-US" dirty="0"/>
              <a:t> Collection of Missing Data</a:t>
            </a:r>
          </a:p>
        </p:txBody>
      </p:sp>
      <p:sp>
        <p:nvSpPr>
          <p:cNvPr id="3" name="Content Placeholder 2"/>
          <p:cNvSpPr>
            <a:spLocks noGrp="1"/>
          </p:cNvSpPr>
          <p:nvPr>
            <p:ph idx="1"/>
          </p:nvPr>
        </p:nvSpPr>
        <p:spPr>
          <a:xfrm>
            <a:off x="381000" y="1371600"/>
            <a:ext cx="8534400" cy="5029200"/>
          </a:xfrm>
        </p:spPr>
        <p:txBody>
          <a:bodyPr/>
          <a:lstStyle/>
          <a:p>
            <a:r>
              <a:rPr lang="en-US" dirty="0">
                <a:effectLst/>
              </a:rPr>
              <a:t>Do not wait until the end of the study or after the study is over to solve problems with missing data</a:t>
            </a:r>
          </a:p>
          <a:p>
            <a:r>
              <a:rPr lang="en-US" dirty="0">
                <a:effectLst/>
              </a:rPr>
              <a:t>When contacting patients after a long period of time has elapsed since the scheduled follow-up visit, beware of </a:t>
            </a:r>
            <a:r>
              <a:rPr lang="en-US" dirty="0">
                <a:solidFill>
                  <a:schemeClr val="accent4"/>
                </a:solidFill>
                <a:effectLst/>
              </a:rPr>
              <a:t>recall bias:</a:t>
            </a:r>
          </a:p>
          <a:p>
            <a:pPr lvl="1"/>
            <a:r>
              <a:rPr lang="en-US" dirty="0">
                <a:effectLst/>
              </a:rPr>
              <a:t>Patient may not remember side effects, bleeding episodes months after the follow-up visit was to occur, and may not remember dates of events</a:t>
            </a:r>
          </a:p>
          <a:p>
            <a:r>
              <a:rPr lang="en-US" dirty="0">
                <a:effectLst/>
              </a:rPr>
              <a:t>Therefore, re-establish contact with patients as early as possible</a:t>
            </a:r>
          </a:p>
          <a:p>
            <a:r>
              <a:rPr lang="en-US" dirty="0">
                <a:effectLst/>
              </a:rPr>
              <a:t>Obtain medical records to verify patient narratives</a:t>
            </a:r>
            <a:br>
              <a:rPr lang="en-US" dirty="0">
                <a:effectLst/>
              </a:rPr>
            </a:br>
            <a:endParaRPr lang="en-US" dirty="0">
              <a:effectLst/>
            </a:endParaRPr>
          </a:p>
        </p:txBody>
      </p:sp>
      <p:sp>
        <p:nvSpPr>
          <p:cNvPr id="4" name="TextBox 3"/>
          <p:cNvSpPr txBox="1"/>
          <p:nvPr/>
        </p:nvSpPr>
        <p:spPr>
          <a:xfrm>
            <a:off x="0" y="6519446"/>
            <a:ext cx="2948243" cy="338554"/>
          </a:xfrm>
          <a:prstGeom prst="rect">
            <a:avLst/>
          </a:prstGeom>
          <a:noFill/>
        </p:spPr>
        <p:txBody>
          <a:bodyPr wrap="none" rtlCol="0">
            <a:spAutoFit/>
          </a:bodyPr>
          <a:lstStyle/>
          <a:p>
            <a:r>
              <a:rPr lang="en-US" sz="1600" dirty="0">
                <a:effectLst>
                  <a:outerShdw blurRad="38100" dist="38100" dir="2700000" algn="tl">
                    <a:srgbClr val="000000">
                      <a:alpha val="43137"/>
                    </a:srgbClr>
                  </a:outerShdw>
                </a:effectLst>
                <a:latin typeface="+mj-lt"/>
              </a:rPr>
              <a:t>C. Michael Gibson, M.S., M.D.</a:t>
            </a:r>
          </a:p>
        </p:txBody>
      </p:sp>
    </p:spTree>
    <p:extLst>
      <p:ext uri="{BB962C8B-B14F-4D97-AF65-F5344CB8AC3E}">
        <p14:creationId xmlns:p14="http://schemas.microsoft.com/office/powerpoint/2010/main" val="1952228442"/>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997527"/>
          </a:xfrm>
        </p:spPr>
        <p:txBody>
          <a:bodyPr/>
          <a:lstStyle/>
          <a:p>
            <a:r>
              <a:rPr lang="en-US" dirty="0"/>
              <a:t>Process for Approaching Patients Who Have Withdrawn Consent</a:t>
            </a:r>
          </a:p>
        </p:txBody>
      </p:sp>
      <p:sp>
        <p:nvSpPr>
          <p:cNvPr id="3" name="Content Placeholder 2"/>
          <p:cNvSpPr>
            <a:spLocks noGrp="1"/>
          </p:cNvSpPr>
          <p:nvPr>
            <p:ph idx="1"/>
          </p:nvPr>
        </p:nvSpPr>
        <p:spPr>
          <a:xfrm>
            <a:off x="381000" y="2209800"/>
            <a:ext cx="8534400" cy="2286000"/>
          </a:xfrm>
        </p:spPr>
        <p:txBody>
          <a:bodyPr/>
          <a:lstStyle/>
          <a:p>
            <a:pPr marL="0" indent="-107950">
              <a:buNone/>
            </a:pPr>
            <a:r>
              <a:rPr lang="en-US" sz="3600" i="1" dirty="0">
                <a:effectLst/>
              </a:rPr>
              <a:t>If permitted by national and local laws</a:t>
            </a:r>
            <a:r>
              <a:rPr lang="en-US" sz="3600" dirty="0">
                <a:effectLst/>
              </a:rPr>
              <a:t>, seek permission of IRB to re-consent patients who have withdrawn consent to collect data regarding the study outcome and vital status</a:t>
            </a:r>
          </a:p>
        </p:txBody>
      </p:sp>
      <p:sp>
        <p:nvSpPr>
          <p:cNvPr id="4" name="TextBox 3"/>
          <p:cNvSpPr txBox="1"/>
          <p:nvPr/>
        </p:nvSpPr>
        <p:spPr>
          <a:xfrm>
            <a:off x="0" y="6519446"/>
            <a:ext cx="2948243" cy="338554"/>
          </a:xfrm>
          <a:prstGeom prst="rect">
            <a:avLst/>
          </a:prstGeom>
          <a:noFill/>
        </p:spPr>
        <p:txBody>
          <a:bodyPr wrap="none" rtlCol="0">
            <a:spAutoFit/>
          </a:bodyPr>
          <a:lstStyle/>
          <a:p>
            <a:r>
              <a:rPr lang="en-US" sz="1600" dirty="0">
                <a:effectLst>
                  <a:outerShdw blurRad="38100" dist="38100" dir="2700000" algn="tl">
                    <a:srgbClr val="000000">
                      <a:alpha val="43137"/>
                    </a:srgbClr>
                  </a:outerShdw>
                </a:effectLst>
                <a:latin typeface="+mj-lt"/>
              </a:rPr>
              <a:t>C. Michael Gibson, M.S., M.D.</a:t>
            </a:r>
          </a:p>
        </p:txBody>
      </p:sp>
    </p:spTree>
    <p:extLst>
      <p:ext uri="{BB962C8B-B14F-4D97-AF65-F5344CB8AC3E}">
        <p14:creationId xmlns:p14="http://schemas.microsoft.com/office/powerpoint/2010/main" val="2738835171"/>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799" cy="997527"/>
          </a:xfrm>
        </p:spPr>
        <p:txBody>
          <a:bodyPr/>
          <a:lstStyle/>
          <a:p>
            <a:r>
              <a:rPr lang="en-US" dirty="0"/>
              <a:t>Process for Locating Patients Who Are Lost to Follow-up</a:t>
            </a:r>
          </a:p>
        </p:txBody>
      </p:sp>
      <p:sp>
        <p:nvSpPr>
          <p:cNvPr id="3" name="Content Placeholder 2"/>
          <p:cNvSpPr>
            <a:spLocks noGrp="1"/>
          </p:cNvSpPr>
          <p:nvPr>
            <p:ph idx="1"/>
          </p:nvPr>
        </p:nvSpPr>
        <p:spPr>
          <a:xfrm>
            <a:off x="381000" y="1371600"/>
            <a:ext cx="8534400" cy="5029200"/>
          </a:xfrm>
        </p:spPr>
        <p:txBody>
          <a:bodyPr/>
          <a:lstStyle/>
          <a:p>
            <a:pPr marL="0" indent="-47625">
              <a:buNone/>
            </a:pPr>
            <a:r>
              <a:rPr lang="en-US" sz="3600" i="1" dirty="0">
                <a:effectLst/>
              </a:rPr>
              <a:t>If permitted by national and local laws</a:t>
            </a:r>
            <a:r>
              <a:rPr lang="en-US" sz="3600" dirty="0">
                <a:effectLst/>
              </a:rPr>
              <a:t>, a patient locator service can be used to locate patients lost to follow-up</a:t>
            </a:r>
          </a:p>
          <a:p>
            <a:pPr marL="0" indent="-47625">
              <a:buNone/>
            </a:pPr>
            <a:endParaRPr lang="en-US" sz="3600" dirty="0">
              <a:effectLst/>
            </a:endParaRPr>
          </a:p>
          <a:p>
            <a:pPr marL="0" indent="-47625">
              <a:buNone/>
            </a:pPr>
            <a:r>
              <a:rPr lang="en-US" sz="3600" i="1" dirty="0">
                <a:effectLst/>
              </a:rPr>
              <a:t>If permitted by national and local laws, </a:t>
            </a:r>
            <a:r>
              <a:rPr lang="en-US" sz="3600" dirty="0">
                <a:effectLst/>
              </a:rPr>
              <a:t>a death registry or other public records can be used to identify patients who have died</a:t>
            </a:r>
            <a:br>
              <a:rPr lang="en-US" sz="3600" dirty="0">
                <a:effectLst/>
              </a:rPr>
            </a:br>
            <a:endParaRPr lang="en-US" sz="3600" dirty="0">
              <a:effectLst/>
            </a:endParaRPr>
          </a:p>
        </p:txBody>
      </p:sp>
      <p:sp>
        <p:nvSpPr>
          <p:cNvPr id="4" name="TextBox 3"/>
          <p:cNvSpPr txBox="1"/>
          <p:nvPr/>
        </p:nvSpPr>
        <p:spPr>
          <a:xfrm>
            <a:off x="0" y="6519446"/>
            <a:ext cx="2948243" cy="338554"/>
          </a:xfrm>
          <a:prstGeom prst="rect">
            <a:avLst/>
          </a:prstGeom>
          <a:noFill/>
        </p:spPr>
        <p:txBody>
          <a:bodyPr wrap="none" rtlCol="0">
            <a:spAutoFit/>
          </a:bodyPr>
          <a:lstStyle/>
          <a:p>
            <a:r>
              <a:rPr lang="en-US" sz="1600" dirty="0">
                <a:effectLst>
                  <a:outerShdw blurRad="38100" dist="38100" dir="2700000" algn="tl">
                    <a:srgbClr val="000000">
                      <a:alpha val="43137"/>
                    </a:srgbClr>
                  </a:outerShdw>
                </a:effectLst>
                <a:latin typeface="+mj-lt"/>
              </a:rPr>
              <a:t>C. Michael Gibson, M.S., M.D.</a:t>
            </a:r>
          </a:p>
        </p:txBody>
      </p:sp>
    </p:spTree>
    <p:extLst>
      <p:ext uri="{BB962C8B-B14F-4D97-AF65-F5344CB8AC3E}">
        <p14:creationId xmlns:p14="http://schemas.microsoft.com/office/powerpoint/2010/main" val="3179298378"/>
      </p:ext>
    </p:extLst>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997527"/>
          </a:xfrm>
        </p:spPr>
        <p:txBody>
          <a:bodyPr/>
          <a:lstStyle/>
          <a:p>
            <a:r>
              <a:rPr lang="en-US" dirty="0" err="1"/>
              <a:t>eCRF</a:t>
            </a:r>
            <a:r>
              <a:rPr lang="en-US" dirty="0"/>
              <a:t> Should be Designed to Classify Missing Data</a:t>
            </a:r>
          </a:p>
        </p:txBody>
      </p:sp>
      <p:sp>
        <p:nvSpPr>
          <p:cNvPr id="3" name="Content Placeholder 2"/>
          <p:cNvSpPr>
            <a:spLocks noGrp="1"/>
          </p:cNvSpPr>
          <p:nvPr>
            <p:ph idx="1"/>
          </p:nvPr>
        </p:nvSpPr>
        <p:spPr>
          <a:xfrm>
            <a:off x="304800" y="1600200"/>
            <a:ext cx="8534400" cy="4394200"/>
          </a:xfrm>
        </p:spPr>
        <p:txBody>
          <a:bodyPr/>
          <a:lstStyle/>
          <a:p>
            <a:pPr marL="0" indent="0">
              <a:buNone/>
            </a:pPr>
            <a:r>
              <a:rPr lang="en-US" dirty="0">
                <a:effectLst/>
              </a:rPr>
              <a:t>The </a:t>
            </a:r>
            <a:r>
              <a:rPr lang="en-US" dirty="0" err="1">
                <a:effectLst/>
              </a:rPr>
              <a:t>eCRF</a:t>
            </a:r>
            <a:r>
              <a:rPr lang="en-US" dirty="0">
                <a:effectLst/>
              </a:rPr>
              <a:t> must capture which of the 4 following categories the patient with missing data belongs to</a:t>
            </a:r>
          </a:p>
          <a:p>
            <a:r>
              <a:rPr lang="en-US" dirty="0">
                <a:effectLst/>
              </a:rPr>
              <a:t>Withdrawal of consent from follow-up</a:t>
            </a:r>
          </a:p>
          <a:p>
            <a:r>
              <a:rPr lang="en-US" dirty="0">
                <a:effectLst/>
              </a:rPr>
              <a:t>Discontinuation of the study drug and failure to return for follow-up (should not happen)</a:t>
            </a:r>
          </a:p>
          <a:p>
            <a:r>
              <a:rPr lang="en-US" dirty="0">
                <a:effectLst/>
              </a:rPr>
              <a:t>Loss to follow-up </a:t>
            </a:r>
          </a:p>
          <a:p>
            <a:r>
              <a:rPr lang="en-US" dirty="0">
                <a:effectLst/>
              </a:rPr>
              <a:t>Other: Outcome cannot be assessed for other reasons (i.e., due to incarceration) </a:t>
            </a:r>
          </a:p>
          <a:p>
            <a:endParaRPr lang="en-US" dirty="0"/>
          </a:p>
        </p:txBody>
      </p:sp>
    </p:spTree>
    <p:extLst>
      <p:ext uri="{BB962C8B-B14F-4D97-AF65-F5344CB8AC3E}">
        <p14:creationId xmlns:p14="http://schemas.microsoft.com/office/powerpoint/2010/main" val="3172909022"/>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Missing Data?</a:t>
            </a:r>
          </a:p>
        </p:txBody>
      </p:sp>
      <p:sp>
        <p:nvSpPr>
          <p:cNvPr id="3" name="Content Placeholder 2"/>
          <p:cNvSpPr>
            <a:spLocks noGrp="1"/>
          </p:cNvSpPr>
          <p:nvPr>
            <p:ph idx="1"/>
          </p:nvPr>
        </p:nvSpPr>
        <p:spPr>
          <a:xfrm>
            <a:off x="304800" y="1371600"/>
            <a:ext cx="8534400" cy="4394200"/>
          </a:xfrm>
        </p:spPr>
        <p:txBody>
          <a:bodyPr/>
          <a:lstStyle/>
          <a:p>
            <a:pPr>
              <a:buFont typeface="Arial" panose="020B0604020202020204" pitchFamily="34" charset="0"/>
              <a:buChar char="•"/>
            </a:pPr>
            <a:r>
              <a:rPr lang="en-US" sz="3200" dirty="0"/>
              <a:t>Missing data: Defined as absence of data for a given variable such as the outcome of a patient in a trial. </a:t>
            </a:r>
          </a:p>
          <a:p>
            <a:pPr>
              <a:buFont typeface="Arial" panose="020B0604020202020204" pitchFamily="34" charset="0"/>
              <a:buChar char="•"/>
            </a:pPr>
            <a:endParaRPr lang="en-US" sz="3200" dirty="0"/>
          </a:p>
          <a:p>
            <a:pPr>
              <a:buFont typeface="Arial" panose="020B0604020202020204" pitchFamily="34" charset="0"/>
              <a:buChar char="•"/>
            </a:pPr>
            <a:r>
              <a:rPr lang="en-US" sz="3200" dirty="0"/>
              <a:t>Missing data is becoming increasingly frequent in clinical research as patients exercise their right to withdraw consent for participation in a trial consistent with the Declaration of Helsinki.</a:t>
            </a:r>
          </a:p>
          <a:p>
            <a:pPr>
              <a:buFont typeface="Arial" panose="020B0604020202020204" pitchFamily="34" charset="0"/>
              <a:buChar char="•"/>
            </a:pPr>
            <a:endParaRPr lang="en-US" sz="3200" dirty="0"/>
          </a:p>
        </p:txBody>
      </p:sp>
      <p:sp>
        <p:nvSpPr>
          <p:cNvPr id="4" name="TextBox 3"/>
          <p:cNvSpPr txBox="1"/>
          <p:nvPr/>
        </p:nvSpPr>
        <p:spPr>
          <a:xfrm>
            <a:off x="0" y="6519446"/>
            <a:ext cx="2948243" cy="338554"/>
          </a:xfrm>
          <a:prstGeom prst="rect">
            <a:avLst/>
          </a:prstGeom>
          <a:noFill/>
        </p:spPr>
        <p:txBody>
          <a:bodyPr wrap="none" rtlCol="0">
            <a:spAutoFit/>
          </a:bodyPr>
          <a:lstStyle/>
          <a:p>
            <a:r>
              <a:rPr lang="en-US" sz="1600" dirty="0">
                <a:effectLst>
                  <a:outerShdw blurRad="38100" dist="38100" dir="2700000" algn="tl">
                    <a:srgbClr val="000000">
                      <a:alpha val="43137"/>
                    </a:srgbClr>
                  </a:outerShdw>
                </a:effectLst>
                <a:latin typeface="+mj-lt"/>
              </a:rPr>
              <a:t>C. Michael Gibson, M.S., M.D.</a:t>
            </a:r>
          </a:p>
        </p:txBody>
      </p:sp>
    </p:spTree>
    <p:extLst>
      <p:ext uri="{BB962C8B-B14F-4D97-AF65-F5344CB8AC3E}">
        <p14:creationId xmlns:p14="http://schemas.microsoft.com/office/powerpoint/2010/main" val="4286855786"/>
      </p:ext>
    </p:extLst>
  </p:cSld>
  <p:clrMapOvr>
    <a:masterClrMapping/>
  </p:clrMapOvr>
  <p:transition advClick="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997527"/>
          </a:xfrm>
        </p:spPr>
        <p:txBody>
          <a:bodyPr/>
          <a:lstStyle/>
          <a:p>
            <a:r>
              <a:rPr lang="en-US" dirty="0"/>
              <a:t>A Method for Classifying and Tracking Down Missing Data</a:t>
            </a:r>
          </a:p>
        </p:txBody>
      </p:sp>
      <p:sp>
        <p:nvSpPr>
          <p:cNvPr id="4" name="TextBox 3"/>
          <p:cNvSpPr txBox="1"/>
          <p:nvPr/>
        </p:nvSpPr>
        <p:spPr>
          <a:xfrm>
            <a:off x="1066800" y="1143000"/>
            <a:ext cx="7199407" cy="707886"/>
          </a:xfrm>
          <a:prstGeom prst="rect">
            <a:avLst/>
          </a:prstGeom>
          <a:noFill/>
          <a:ln w="3175">
            <a:solidFill>
              <a:schemeClr val="tx1"/>
            </a:solidFill>
          </a:ln>
        </p:spPr>
        <p:txBody>
          <a:bodyPr wrap="none" rtlCol="0">
            <a:spAutoFit/>
          </a:bodyPr>
          <a:lstStyle/>
          <a:p>
            <a:r>
              <a:rPr lang="en-US" sz="4000" dirty="0">
                <a:effectLst>
                  <a:outerShdw blurRad="38100" dist="38100" dir="2700000" algn="tl">
                    <a:srgbClr val="000000">
                      <a:alpha val="43137"/>
                    </a:srgbClr>
                  </a:outerShdw>
                </a:effectLst>
                <a:latin typeface="+mj-lt"/>
              </a:rPr>
              <a:t>100 Patients with Missing Data</a:t>
            </a:r>
          </a:p>
        </p:txBody>
      </p:sp>
      <p:sp>
        <p:nvSpPr>
          <p:cNvPr id="7" name="TextBox 6"/>
          <p:cNvSpPr txBox="1"/>
          <p:nvPr/>
        </p:nvSpPr>
        <p:spPr>
          <a:xfrm>
            <a:off x="403261" y="2590800"/>
            <a:ext cx="2209800" cy="646331"/>
          </a:xfrm>
          <a:prstGeom prst="rect">
            <a:avLst/>
          </a:prstGeom>
          <a:noFill/>
          <a:ln>
            <a:solidFill>
              <a:schemeClr val="accent2">
                <a:lumMod val="60000"/>
                <a:lumOff val="40000"/>
              </a:schemeClr>
            </a:solidFill>
          </a:ln>
        </p:spPr>
        <p:txBody>
          <a:bodyPr wrap="square" rtlCol="0">
            <a:spAutoFit/>
          </a:bodyPr>
          <a:lstStyle/>
          <a:p>
            <a:pPr algn="ctr"/>
            <a:r>
              <a:rPr lang="en-US" sz="1800" dirty="0">
                <a:effectLst>
                  <a:outerShdw blurRad="38100" dist="38100" dir="2700000" algn="tl">
                    <a:srgbClr val="000000">
                      <a:alpha val="43137"/>
                    </a:srgbClr>
                  </a:outerShdw>
                </a:effectLst>
                <a:latin typeface="+mj-lt"/>
              </a:rPr>
              <a:t>23 withdrew consent</a:t>
            </a:r>
          </a:p>
        </p:txBody>
      </p:sp>
      <p:sp>
        <p:nvSpPr>
          <p:cNvPr id="8" name="TextBox 7"/>
          <p:cNvSpPr txBox="1"/>
          <p:nvPr/>
        </p:nvSpPr>
        <p:spPr>
          <a:xfrm>
            <a:off x="76200" y="4648200"/>
            <a:ext cx="1324510" cy="738664"/>
          </a:xfrm>
          <a:prstGeom prst="rect">
            <a:avLst/>
          </a:prstGeom>
          <a:noFill/>
        </p:spPr>
        <p:txBody>
          <a:bodyPr wrap="square" rtlCol="0">
            <a:spAutoFit/>
          </a:bodyPr>
          <a:lstStyle/>
          <a:p>
            <a:pPr algn="ctr"/>
            <a:r>
              <a:rPr lang="en-US" sz="1400" dirty="0">
                <a:effectLst>
                  <a:outerShdw blurRad="38100" dist="38100" dir="2700000" algn="tl">
                    <a:srgbClr val="000000">
                      <a:alpha val="43137"/>
                    </a:srgbClr>
                  </a:outerShdw>
                </a:effectLst>
                <a:latin typeface="+mj-lt"/>
              </a:rPr>
              <a:t>18 IRBs approve re- consent of </a:t>
            </a:r>
            <a:r>
              <a:rPr lang="en-US" sz="1400" dirty="0" err="1">
                <a:effectLst>
                  <a:outerShdw blurRad="38100" dist="38100" dir="2700000" algn="tl">
                    <a:srgbClr val="000000">
                      <a:alpha val="43137"/>
                    </a:srgbClr>
                  </a:outerShdw>
                </a:effectLst>
                <a:latin typeface="+mj-lt"/>
              </a:rPr>
              <a:t>pt</a:t>
            </a:r>
            <a:endParaRPr lang="en-US" sz="1400" dirty="0">
              <a:effectLst>
                <a:outerShdw blurRad="38100" dist="38100" dir="2700000" algn="tl">
                  <a:srgbClr val="000000">
                    <a:alpha val="43137"/>
                  </a:srgbClr>
                </a:outerShdw>
              </a:effectLst>
              <a:latin typeface="+mj-lt"/>
            </a:endParaRPr>
          </a:p>
        </p:txBody>
      </p:sp>
      <p:sp>
        <p:nvSpPr>
          <p:cNvPr id="9" name="TextBox 8"/>
          <p:cNvSpPr txBox="1"/>
          <p:nvPr/>
        </p:nvSpPr>
        <p:spPr>
          <a:xfrm>
            <a:off x="879296" y="3665305"/>
            <a:ext cx="1219200" cy="523220"/>
          </a:xfrm>
          <a:prstGeom prst="rect">
            <a:avLst/>
          </a:prstGeom>
          <a:noFill/>
        </p:spPr>
        <p:txBody>
          <a:bodyPr wrap="square" rtlCol="0">
            <a:spAutoFit/>
          </a:bodyPr>
          <a:lstStyle/>
          <a:p>
            <a:pPr algn="ctr"/>
            <a:r>
              <a:rPr lang="en-US" sz="1400" dirty="0">
                <a:effectLst>
                  <a:outerShdw blurRad="38100" dist="38100" dir="2700000" algn="tl">
                    <a:srgbClr val="000000">
                      <a:alpha val="43137"/>
                    </a:srgbClr>
                  </a:outerShdw>
                </a:effectLst>
                <a:latin typeface="+mj-lt"/>
              </a:rPr>
              <a:t>23 IRBs approached</a:t>
            </a:r>
          </a:p>
        </p:txBody>
      </p:sp>
      <p:sp>
        <p:nvSpPr>
          <p:cNvPr id="10" name="TextBox 9"/>
          <p:cNvSpPr txBox="1"/>
          <p:nvPr/>
        </p:nvSpPr>
        <p:spPr>
          <a:xfrm>
            <a:off x="139557" y="5643828"/>
            <a:ext cx="1181528" cy="738664"/>
          </a:xfrm>
          <a:prstGeom prst="rect">
            <a:avLst/>
          </a:prstGeom>
          <a:noFill/>
        </p:spPr>
        <p:txBody>
          <a:bodyPr wrap="square" rtlCol="0">
            <a:spAutoFit/>
          </a:bodyPr>
          <a:lstStyle/>
          <a:p>
            <a:pPr algn="ctr"/>
            <a:r>
              <a:rPr lang="en-US" sz="1400" dirty="0">
                <a:effectLst>
                  <a:outerShdw blurRad="38100" dist="38100" dir="2700000" algn="tl">
                    <a:srgbClr val="000000">
                      <a:alpha val="43137"/>
                    </a:srgbClr>
                  </a:outerShdw>
                </a:effectLst>
                <a:latin typeface="+mj-lt"/>
              </a:rPr>
              <a:t>18 </a:t>
            </a:r>
            <a:r>
              <a:rPr lang="en-US" sz="1400" dirty="0" err="1">
                <a:effectLst>
                  <a:outerShdw blurRad="38100" dist="38100" dir="2700000" algn="tl">
                    <a:srgbClr val="000000">
                      <a:alpha val="43137"/>
                    </a:srgbClr>
                  </a:outerShdw>
                </a:effectLst>
                <a:latin typeface="+mj-lt"/>
              </a:rPr>
              <a:t>pts</a:t>
            </a:r>
            <a:r>
              <a:rPr lang="en-US" sz="1400" dirty="0">
                <a:effectLst>
                  <a:outerShdw blurRad="38100" dist="38100" dir="2700000" algn="tl">
                    <a:srgbClr val="000000">
                      <a:alpha val="43137"/>
                    </a:srgbClr>
                  </a:outerShdw>
                </a:effectLst>
                <a:latin typeface="+mj-lt"/>
              </a:rPr>
              <a:t> provide vital status</a:t>
            </a:r>
          </a:p>
        </p:txBody>
      </p:sp>
      <p:sp>
        <p:nvSpPr>
          <p:cNvPr id="11" name="TextBox 10"/>
          <p:cNvSpPr txBox="1"/>
          <p:nvPr/>
        </p:nvSpPr>
        <p:spPr>
          <a:xfrm>
            <a:off x="1714928" y="4648200"/>
            <a:ext cx="1430039" cy="738664"/>
          </a:xfrm>
          <a:prstGeom prst="rect">
            <a:avLst/>
          </a:prstGeom>
          <a:noFill/>
        </p:spPr>
        <p:txBody>
          <a:bodyPr wrap="square" rtlCol="0">
            <a:spAutoFit/>
          </a:bodyPr>
          <a:lstStyle/>
          <a:p>
            <a:pPr algn="ctr"/>
            <a:r>
              <a:rPr lang="en-US" sz="1400" dirty="0">
                <a:effectLst>
                  <a:outerShdw blurRad="38100" dist="38100" dir="2700000" algn="tl">
                    <a:srgbClr val="000000">
                      <a:alpha val="43137"/>
                    </a:srgbClr>
                  </a:outerShdw>
                </a:effectLst>
                <a:latin typeface="+mj-lt"/>
              </a:rPr>
              <a:t>5 IRBs do not approve re-consent</a:t>
            </a:r>
          </a:p>
        </p:txBody>
      </p:sp>
      <p:sp>
        <p:nvSpPr>
          <p:cNvPr id="12" name="TextBox 11"/>
          <p:cNvSpPr txBox="1"/>
          <p:nvPr/>
        </p:nvSpPr>
        <p:spPr>
          <a:xfrm>
            <a:off x="1866254" y="5662136"/>
            <a:ext cx="1125239" cy="738664"/>
          </a:xfrm>
          <a:prstGeom prst="rect">
            <a:avLst/>
          </a:prstGeom>
          <a:noFill/>
        </p:spPr>
        <p:txBody>
          <a:bodyPr wrap="square" rtlCol="0">
            <a:spAutoFit/>
          </a:bodyPr>
          <a:lstStyle/>
          <a:p>
            <a:pPr algn="ctr"/>
            <a:r>
              <a:rPr lang="en-US" sz="1400" dirty="0">
                <a:effectLst>
                  <a:outerShdw blurRad="38100" dist="38100" dir="2700000" algn="tl">
                    <a:srgbClr val="000000">
                      <a:alpha val="43137"/>
                    </a:srgbClr>
                  </a:outerShdw>
                </a:effectLst>
                <a:latin typeface="+mj-lt"/>
              </a:rPr>
              <a:t>3 </a:t>
            </a:r>
            <a:r>
              <a:rPr lang="en-US" sz="1400" dirty="0" err="1">
                <a:effectLst>
                  <a:outerShdw blurRad="38100" dist="38100" dir="2700000" algn="tl">
                    <a:srgbClr val="000000">
                      <a:alpha val="43137"/>
                    </a:srgbClr>
                  </a:outerShdw>
                </a:effectLst>
                <a:latin typeface="+mj-lt"/>
              </a:rPr>
              <a:t>pts</a:t>
            </a:r>
            <a:r>
              <a:rPr lang="en-US" sz="1400" dirty="0">
                <a:effectLst>
                  <a:outerShdw blurRad="38100" dist="38100" dir="2700000" algn="tl">
                    <a:srgbClr val="000000">
                      <a:alpha val="43137"/>
                    </a:srgbClr>
                  </a:outerShdw>
                </a:effectLst>
                <a:latin typeface="+mj-lt"/>
              </a:rPr>
              <a:t> dead in death registry</a:t>
            </a:r>
          </a:p>
        </p:txBody>
      </p:sp>
      <p:sp>
        <p:nvSpPr>
          <p:cNvPr id="13" name="TextBox 12"/>
          <p:cNvSpPr txBox="1"/>
          <p:nvPr/>
        </p:nvSpPr>
        <p:spPr>
          <a:xfrm>
            <a:off x="4114800" y="2590800"/>
            <a:ext cx="1423829" cy="646331"/>
          </a:xfrm>
          <a:prstGeom prst="rect">
            <a:avLst/>
          </a:prstGeom>
          <a:noFill/>
          <a:ln>
            <a:solidFill>
              <a:schemeClr val="accent2">
                <a:lumMod val="60000"/>
                <a:lumOff val="40000"/>
              </a:schemeClr>
            </a:solidFill>
          </a:ln>
        </p:spPr>
        <p:txBody>
          <a:bodyPr wrap="square" rtlCol="0">
            <a:spAutoFit/>
          </a:bodyPr>
          <a:lstStyle/>
          <a:p>
            <a:pPr algn="ctr"/>
            <a:r>
              <a:rPr lang="en-US" sz="1800" dirty="0">
                <a:effectLst>
                  <a:outerShdw blurRad="38100" dist="38100" dir="2700000" algn="tl">
                    <a:srgbClr val="000000">
                      <a:alpha val="43137"/>
                    </a:srgbClr>
                  </a:outerShdw>
                </a:effectLst>
                <a:latin typeface="+mj-lt"/>
              </a:rPr>
              <a:t>70 DC study drug</a:t>
            </a:r>
          </a:p>
        </p:txBody>
      </p:sp>
      <p:sp>
        <p:nvSpPr>
          <p:cNvPr id="14" name="TextBox 13"/>
          <p:cNvSpPr txBox="1"/>
          <p:nvPr/>
        </p:nvSpPr>
        <p:spPr>
          <a:xfrm>
            <a:off x="3634038" y="3733800"/>
            <a:ext cx="1219200" cy="523220"/>
          </a:xfrm>
          <a:prstGeom prst="rect">
            <a:avLst/>
          </a:prstGeom>
          <a:noFill/>
        </p:spPr>
        <p:txBody>
          <a:bodyPr wrap="square" rtlCol="0">
            <a:spAutoFit/>
          </a:bodyPr>
          <a:lstStyle/>
          <a:p>
            <a:pPr algn="ctr"/>
            <a:r>
              <a:rPr lang="en-US" sz="1400" dirty="0">
                <a:effectLst>
                  <a:outerShdw blurRad="38100" dist="38100" dir="2700000" algn="tl">
                    <a:srgbClr val="000000">
                      <a:alpha val="43137"/>
                    </a:srgbClr>
                  </a:outerShdw>
                </a:effectLst>
                <a:latin typeface="+mj-lt"/>
              </a:rPr>
              <a:t>2 withdrew consent</a:t>
            </a:r>
          </a:p>
        </p:txBody>
      </p:sp>
      <p:sp>
        <p:nvSpPr>
          <p:cNvPr id="15" name="TextBox 14"/>
          <p:cNvSpPr txBox="1"/>
          <p:nvPr/>
        </p:nvSpPr>
        <p:spPr>
          <a:xfrm>
            <a:off x="4929437" y="3733800"/>
            <a:ext cx="1090363" cy="523220"/>
          </a:xfrm>
          <a:prstGeom prst="rect">
            <a:avLst/>
          </a:prstGeom>
          <a:noFill/>
        </p:spPr>
        <p:txBody>
          <a:bodyPr wrap="none" rtlCol="0">
            <a:spAutoFit/>
          </a:bodyPr>
          <a:lstStyle/>
          <a:p>
            <a:pPr algn="ctr"/>
            <a:r>
              <a:rPr lang="en-US" sz="1400" dirty="0">
                <a:effectLst>
                  <a:outerShdw blurRad="38100" dist="38100" dir="2700000" algn="tl">
                    <a:srgbClr val="000000">
                      <a:alpha val="43137"/>
                    </a:srgbClr>
                  </a:outerShdw>
                </a:effectLst>
                <a:latin typeface="+mj-lt"/>
              </a:rPr>
              <a:t>68 followed</a:t>
            </a:r>
          </a:p>
          <a:p>
            <a:pPr algn="ctr"/>
            <a:r>
              <a:rPr lang="en-US" sz="1400" dirty="0">
                <a:effectLst>
                  <a:outerShdw blurRad="38100" dist="38100" dir="2700000" algn="tl">
                    <a:srgbClr val="000000">
                      <a:alpha val="43137"/>
                    </a:srgbClr>
                  </a:outerShdw>
                </a:effectLst>
                <a:latin typeface="+mj-lt"/>
              </a:rPr>
              <a:t>-up</a:t>
            </a:r>
          </a:p>
        </p:txBody>
      </p:sp>
      <p:sp>
        <p:nvSpPr>
          <p:cNvPr id="16" name="TextBox 15"/>
          <p:cNvSpPr txBox="1"/>
          <p:nvPr/>
        </p:nvSpPr>
        <p:spPr>
          <a:xfrm>
            <a:off x="7056633" y="2589088"/>
            <a:ext cx="1447800" cy="646331"/>
          </a:xfrm>
          <a:prstGeom prst="rect">
            <a:avLst/>
          </a:prstGeom>
          <a:noFill/>
          <a:ln>
            <a:solidFill>
              <a:schemeClr val="accent2">
                <a:lumMod val="60000"/>
                <a:lumOff val="40000"/>
              </a:schemeClr>
            </a:solidFill>
          </a:ln>
        </p:spPr>
        <p:txBody>
          <a:bodyPr wrap="square" rtlCol="0">
            <a:spAutoFit/>
          </a:bodyPr>
          <a:lstStyle/>
          <a:p>
            <a:pPr algn="ctr"/>
            <a:r>
              <a:rPr lang="en-US" sz="1800" dirty="0">
                <a:effectLst>
                  <a:outerShdw blurRad="38100" dist="38100" dir="2700000" algn="tl">
                    <a:srgbClr val="000000">
                      <a:alpha val="43137"/>
                    </a:srgbClr>
                  </a:outerShdw>
                </a:effectLst>
                <a:latin typeface="+mj-lt"/>
              </a:rPr>
              <a:t>7 Lost to </a:t>
            </a:r>
          </a:p>
          <a:p>
            <a:pPr algn="ctr"/>
            <a:r>
              <a:rPr lang="en-US" sz="1800" dirty="0">
                <a:effectLst>
                  <a:outerShdw blurRad="38100" dist="38100" dir="2700000" algn="tl">
                    <a:srgbClr val="000000">
                      <a:alpha val="43137"/>
                    </a:srgbClr>
                  </a:outerShdw>
                </a:effectLst>
                <a:latin typeface="+mj-lt"/>
              </a:rPr>
              <a:t>Follow-up</a:t>
            </a:r>
          </a:p>
        </p:txBody>
      </p:sp>
      <p:sp>
        <p:nvSpPr>
          <p:cNvPr id="17" name="TextBox 16"/>
          <p:cNvSpPr txBox="1"/>
          <p:nvPr/>
        </p:nvSpPr>
        <p:spPr>
          <a:xfrm>
            <a:off x="7895580" y="3634702"/>
            <a:ext cx="1125239" cy="738664"/>
          </a:xfrm>
          <a:prstGeom prst="rect">
            <a:avLst/>
          </a:prstGeom>
          <a:noFill/>
        </p:spPr>
        <p:txBody>
          <a:bodyPr wrap="square" rtlCol="0">
            <a:spAutoFit/>
          </a:bodyPr>
          <a:lstStyle/>
          <a:p>
            <a:pPr algn="ctr"/>
            <a:r>
              <a:rPr lang="en-US" sz="1400" dirty="0">
                <a:effectLst>
                  <a:outerShdw blurRad="38100" dist="38100" dir="2700000" algn="tl">
                    <a:srgbClr val="000000">
                      <a:alpha val="43137"/>
                    </a:srgbClr>
                  </a:outerShdw>
                </a:effectLst>
                <a:latin typeface="+mj-lt"/>
              </a:rPr>
              <a:t>3 </a:t>
            </a:r>
            <a:r>
              <a:rPr lang="en-US" sz="1400" dirty="0" err="1">
                <a:effectLst>
                  <a:outerShdw blurRad="38100" dist="38100" dir="2700000" algn="tl">
                    <a:srgbClr val="000000">
                      <a:alpha val="43137"/>
                    </a:srgbClr>
                  </a:outerShdw>
                </a:effectLst>
                <a:latin typeface="+mj-lt"/>
              </a:rPr>
              <a:t>pts</a:t>
            </a:r>
            <a:r>
              <a:rPr lang="en-US" sz="1400" dirty="0">
                <a:effectLst>
                  <a:outerShdw blurRad="38100" dist="38100" dir="2700000" algn="tl">
                    <a:srgbClr val="000000">
                      <a:alpha val="43137"/>
                    </a:srgbClr>
                  </a:outerShdw>
                </a:effectLst>
                <a:latin typeface="+mj-lt"/>
              </a:rPr>
              <a:t> dead in death registry</a:t>
            </a:r>
          </a:p>
        </p:txBody>
      </p:sp>
      <p:sp>
        <p:nvSpPr>
          <p:cNvPr id="18" name="TextBox 17"/>
          <p:cNvSpPr txBox="1"/>
          <p:nvPr/>
        </p:nvSpPr>
        <p:spPr>
          <a:xfrm>
            <a:off x="6523980" y="3649941"/>
            <a:ext cx="1125239" cy="738664"/>
          </a:xfrm>
          <a:prstGeom prst="rect">
            <a:avLst/>
          </a:prstGeom>
          <a:noFill/>
        </p:spPr>
        <p:txBody>
          <a:bodyPr wrap="square" rtlCol="0">
            <a:spAutoFit/>
          </a:bodyPr>
          <a:lstStyle/>
          <a:p>
            <a:pPr algn="ctr"/>
            <a:r>
              <a:rPr lang="en-US" sz="1400" dirty="0">
                <a:effectLst>
                  <a:outerShdw blurRad="38100" dist="38100" dir="2700000" algn="tl">
                    <a:srgbClr val="000000">
                      <a:alpha val="43137"/>
                    </a:srgbClr>
                  </a:outerShdw>
                </a:effectLst>
                <a:latin typeface="+mj-lt"/>
              </a:rPr>
              <a:t>4 </a:t>
            </a:r>
            <a:r>
              <a:rPr lang="en-US" sz="1400" dirty="0" err="1">
                <a:effectLst>
                  <a:outerShdw blurRad="38100" dist="38100" dir="2700000" algn="tl">
                    <a:srgbClr val="000000">
                      <a:alpha val="43137"/>
                    </a:srgbClr>
                  </a:outerShdw>
                </a:effectLst>
                <a:latin typeface="+mj-lt"/>
              </a:rPr>
              <a:t>pts</a:t>
            </a:r>
            <a:r>
              <a:rPr lang="en-US" sz="1400" dirty="0">
                <a:effectLst>
                  <a:outerShdw blurRad="38100" dist="38100" dir="2700000" algn="tl">
                    <a:srgbClr val="000000">
                      <a:alpha val="43137"/>
                    </a:srgbClr>
                  </a:outerShdw>
                </a:effectLst>
                <a:latin typeface="+mj-lt"/>
              </a:rPr>
              <a:t> alive using </a:t>
            </a:r>
            <a:r>
              <a:rPr lang="en-US" sz="1400" dirty="0" err="1">
                <a:effectLst>
                  <a:outerShdw blurRad="38100" dist="38100" dir="2700000" algn="tl">
                    <a:srgbClr val="000000">
                      <a:alpha val="43137"/>
                    </a:srgbClr>
                  </a:outerShdw>
                </a:effectLst>
                <a:latin typeface="+mj-lt"/>
              </a:rPr>
              <a:t>pt</a:t>
            </a:r>
            <a:r>
              <a:rPr lang="en-US" sz="1400" dirty="0">
                <a:effectLst>
                  <a:outerShdw blurRad="38100" dist="38100" dir="2700000" algn="tl">
                    <a:srgbClr val="000000">
                      <a:alpha val="43137"/>
                    </a:srgbClr>
                  </a:outerShdw>
                </a:effectLst>
                <a:latin typeface="+mj-lt"/>
              </a:rPr>
              <a:t> locator</a:t>
            </a:r>
          </a:p>
        </p:txBody>
      </p:sp>
      <p:sp>
        <p:nvSpPr>
          <p:cNvPr id="19" name="Rectangle 18"/>
          <p:cNvSpPr/>
          <p:nvPr/>
        </p:nvSpPr>
        <p:spPr bwMode="auto">
          <a:xfrm>
            <a:off x="3710238" y="3657600"/>
            <a:ext cx="1066800" cy="685800"/>
          </a:xfrm>
          <a:prstGeom prst="rect">
            <a:avLst/>
          </a:prstGeom>
          <a:noFill/>
          <a:ln w="9525" cap="flat" cmpd="sng" algn="ctr">
            <a:solidFill>
              <a:schemeClr val="accent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3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0" name="Rectangle 19"/>
          <p:cNvSpPr/>
          <p:nvPr/>
        </p:nvSpPr>
        <p:spPr bwMode="auto">
          <a:xfrm>
            <a:off x="4929437" y="3649941"/>
            <a:ext cx="1066800" cy="685800"/>
          </a:xfrm>
          <a:prstGeom prst="rect">
            <a:avLst/>
          </a:prstGeom>
          <a:noFill/>
          <a:ln w="9525" cap="flat" cmpd="sng" algn="ctr">
            <a:solidFill>
              <a:schemeClr val="accent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3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1" name="Rectangle 20"/>
          <p:cNvSpPr/>
          <p:nvPr/>
        </p:nvSpPr>
        <p:spPr bwMode="auto">
          <a:xfrm>
            <a:off x="6553200" y="3661134"/>
            <a:ext cx="1066800" cy="685800"/>
          </a:xfrm>
          <a:prstGeom prst="rect">
            <a:avLst/>
          </a:prstGeom>
          <a:noFill/>
          <a:ln w="9525" cap="flat" cmpd="sng" algn="ctr">
            <a:solidFill>
              <a:schemeClr val="accent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3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2" name="Rectangle 21"/>
          <p:cNvSpPr/>
          <p:nvPr/>
        </p:nvSpPr>
        <p:spPr bwMode="auto">
          <a:xfrm>
            <a:off x="7924800" y="3655031"/>
            <a:ext cx="1066800" cy="685800"/>
          </a:xfrm>
          <a:prstGeom prst="rect">
            <a:avLst/>
          </a:prstGeom>
          <a:noFill/>
          <a:ln w="9525" cap="flat" cmpd="sng" algn="ctr">
            <a:solidFill>
              <a:schemeClr val="accent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3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3" name="Rectangle 22"/>
          <p:cNvSpPr/>
          <p:nvPr/>
        </p:nvSpPr>
        <p:spPr bwMode="auto">
          <a:xfrm>
            <a:off x="955496" y="3591674"/>
            <a:ext cx="1066800" cy="685800"/>
          </a:xfrm>
          <a:prstGeom prst="rect">
            <a:avLst/>
          </a:prstGeom>
          <a:noFill/>
          <a:ln w="9525" cap="flat" cmpd="sng" algn="ctr">
            <a:solidFill>
              <a:schemeClr val="accent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3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4" name="Rectangle 23"/>
          <p:cNvSpPr/>
          <p:nvPr/>
        </p:nvSpPr>
        <p:spPr bwMode="auto">
          <a:xfrm>
            <a:off x="1903926" y="5715000"/>
            <a:ext cx="1066800" cy="685800"/>
          </a:xfrm>
          <a:prstGeom prst="rect">
            <a:avLst/>
          </a:prstGeom>
          <a:noFill/>
          <a:ln w="9525" cap="flat" cmpd="sng" algn="ctr">
            <a:solidFill>
              <a:schemeClr val="accent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3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5" name="Rectangle 24"/>
          <p:cNvSpPr/>
          <p:nvPr/>
        </p:nvSpPr>
        <p:spPr bwMode="auto">
          <a:xfrm>
            <a:off x="215757" y="5715000"/>
            <a:ext cx="1066800" cy="685800"/>
          </a:xfrm>
          <a:prstGeom prst="rect">
            <a:avLst/>
          </a:prstGeom>
          <a:noFill/>
          <a:ln w="9525" cap="flat" cmpd="sng" algn="ctr">
            <a:solidFill>
              <a:schemeClr val="accent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3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6" name="Rectangle 25"/>
          <p:cNvSpPr/>
          <p:nvPr/>
        </p:nvSpPr>
        <p:spPr bwMode="auto">
          <a:xfrm>
            <a:off x="1828800" y="4693687"/>
            <a:ext cx="1218235" cy="685800"/>
          </a:xfrm>
          <a:prstGeom prst="rect">
            <a:avLst/>
          </a:prstGeom>
          <a:noFill/>
          <a:ln w="9525" cap="flat" cmpd="sng" algn="ctr">
            <a:solidFill>
              <a:schemeClr val="accent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3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7" name="Rectangle 26"/>
          <p:cNvSpPr/>
          <p:nvPr/>
        </p:nvSpPr>
        <p:spPr bwMode="auto">
          <a:xfrm>
            <a:off x="152400" y="4693687"/>
            <a:ext cx="1218235" cy="685800"/>
          </a:xfrm>
          <a:prstGeom prst="rect">
            <a:avLst/>
          </a:prstGeom>
          <a:noFill/>
          <a:ln w="9525" cap="flat" cmpd="sng" algn="ctr">
            <a:solidFill>
              <a:schemeClr val="accent2">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3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cxnSp>
        <p:nvCxnSpPr>
          <p:cNvPr id="29" name="Straight Arrow Connector 28"/>
          <p:cNvCxnSpPr/>
          <p:nvPr/>
        </p:nvCxnSpPr>
        <p:spPr bwMode="auto">
          <a:xfrm>
            <a:off x="1524000" y="2133600"/>
            <a:ext cx="0" cy="304800"/>
          </a:xfrm>
          <a:prstGeom prst="straightConnector1">
            <a:avLst/>
          </a:prstGeom>
          <a:noFill/>
          <a:ln w="38100" cap="flat" cmpd="sng" algn="ctr">
            <a:solidFill>
              <a:srgbClr val="FFC000"/>
            </a:solidFill>
            <a:prstDash val="solid"/>
            <a:round/>
            <a:headEnd type="none" w="med" len="med"/>
            <a:tailEnd type="arrow"/>
          </a:ln>
          <a:effectLst/>
        </p:spPr>
      </p:cxnSp>
      <p:cxnSp>
        <p:nvCxnSpPr>
          <p:cNvPr id="30" name="Straight Arrow Connector 29"/>
          <p:cNvCxnSpPr/>
          <p:nvPr/>
        </p:nvCxnSpPr>
        <p:spPr bwMode="auto">
          <a:xfrm>
            <a:off x="4813015" y="2138737"/>
            <a:ext cx="0" cy="304800"/>
          </a:xfrm>
          <a:prstGeom prst="straightConnector1">
            <a:avLst/>
          </a:prstGeom>
          <a:noFill/>
          <a:ln w="38100" cap="flat" cmpd="sng" algn="ctr">
            <a:solidFill>
              <a:srgbClr val="FFC000"/>
            </a:solidFill>
            <a:prstDash val="solid"/>
            <a:round/>
            <a:headEnd type="none" w="med" len="med"/>
            <a:tailEnd type="arrow"/>
          </a:ln>
          <a:effectLst/>
        </p:spPr>
      </p:cxnSp>
      <p:cxnSp>
        <p:nvCxnSpPr>
          <p:cNvPr id="31" name="Straight Arrow Connector 30"/>
          <p:cNvCxnSpPr/>
          <p:nvPr/>
        </p:nvCxnSpPr>
        <p:spPr bwMode="auto">
          <a:xfrm>
            <a:off x="7777537" y="2133600"/>
            <a:ext cx="0" cy="304800"/>
          </a:xfrm>
          <a:prstGeom prst="straightConnector1">
            <a:avLst/>
          </a:prstGeom>
          <a:noFill/>
          <a:ln w="38100" cap="flat" cmpd="sng" algn="ctr">
            <a:solidFill>
              <a:srgbClr val="FFC000"/>
            </a:solidFill>
            <a:prstDash val="solid"/>
            <a:round/>
            <a:headEnd type="none" w="med" len="med"/>
            <a:tailEnd type="arrow"/>
          </a:ln>
          <a:effectLst/>
        </p:spPr>
      </p:cxnSp>
      <p:cxnSp>
        <p:nvCxnSpPr>
          <p:cNvPr id="32" name="Straight Arrow Connector 31"/>
          <p:cNvCxnSpPr/>
          <p:nvPr/>
        </p:nvCxnSpPr>
        <p:spPr bwMode="auto">
          <a:xfrm>
            <a:off x="1489325" y="3237131"/>
            <a:ext cx="0" cy="304800"/>
          </a:xfrm>
          <a:prstGeom prst="straightConnector1">
            <a:avLst/>
          </a:prstGeom>
          <a:noFill/>
          <a:ln w="38100" cap="flat" cmpd="sng" algn="ctr">
            <a:solidFill>
              <a:srgbClr val="FFC000"/>
            </a:solidFill>
            <a:prstDash val="solid"/>
            <a:round/>
            <a:headEnd type="none" w="med" len="med"/>
            <a:tailEnd type="arrow"/>
          </a:ln>
          <a:effectLst/>
        </p:spPr>
      </p:cxnSp>
      <p:cxnSp>
        <p:nvCxnSpPr>
          <p:cNvPr id="33" name="Straight Arrow Connector 32"/>
          <p:cNvCxnSpPr/>
          <p:nvPr/>
        </p:nvCxnSpPr>
        <p:spPr bwMode="auto">
          <a:xfrm>
            <a:off x="5457067" y="3241496"/>
            <a:ext cx="0" cy="304800"/>
          </a:xfrm>
          <a:prstGeom prst="straightConnector1">
            <a:avLst/>
          </a:prstGeom>
          <a:noFill/>
          <a:ln w="38100" cap="flat" cmpd="sng" algn="ctr">
            <a:solidFill>
              <a:srgbClr val="FFC000"/>
            </a:solidFill>
            <a:prstDash val="solid"/>
            <a:round/>
            <a:headEnd type="none" w="med" len="med"/>
            <a:tailEnd type="arrow"/>
          </a:ln>
          <a:effectLst/>
        </p:spPr>
      </p:cxnSp>
      <p:cxnSp>
        <p:nvCxnSpPr>
          <p:cNvPr id="34" name="Straight Arrow Connector 33"/>
          <p:cNvCxnSpPr/>
          <p:nvPr/>
        </p:nvCxnSpPr>
        <p:spPr bwMode="auto">
          <a:xfrm>
            <a:off x="4267200" y="3241496"/>
            <a:ext cx="0" cy="304800"/>
          </a:xfrm>
          <a:prstGeom prst="straightConnector1">
            <a:avLst/>
          </a:prstGeom>
          <a:noFill/>
          <a:ln w="38100" cap="flat" cmpd="sng" algn="ctr">
            <a:solidFill>
              <a:srgbClr val="FFC000"/>
            </a:solidFill>
            <a:prstDash val="solid"/>
            <a:round/>
            <a:headEnd type="none" w="med" len="med"/>
            <a:tailEnd type="arrow"/>
          </a:ln>
          <a:effectLst/>
        </p:spPr>
      </p:cxnSp>
      <p:cxnSp>
        <p:nvCxnSpPr>
          <p:cNvPr id="35" name="Straight Arrow Connector 34"/>
          <p:cNvCxnSpPr/>
          <p:nvPr/>
        </p:nvCxnSpPr>
        <p:spPr bwMode="auto">
          <a:xfrm>
            <a:off x="7086600" y="3236359"/>
            <a:ext cx="0" cy="304800"/>
          </a:xfrm>
          <a:prstGeom prst="straightConnector1">
            <a:avLst/>
          </a:prstGeom>
          <a:noFill/>
          <a:ln w="38100" cap="flat" cmpd="sng" algn="ctr">
            <a:solidFill>
              <a:srgbClr val="FFC000"/>
            </a:solidFill>
            <a:prstDash val="solid"/>
            <a:round/>
            <a:headEnd type="none" w="med" len="med"/>
            <a:tailEnd type="arrow"/>
          </a:ln>
          <a:effectLst/>
        </p:spPr>
      </p:cxnSp>
      <p:cxnSp>
        <p:nvCxnSpPr>
          <p:cNvPr id="36" name="Straight Arrow Connector 35"/>
          <p:cNvCxnSpPr/>
          <p:nvPr/>
        </p:nvCxnSpPr>
        <p:spPr bwMode="auto">
          <a:xfrm>
            <a:off x="8463337" y="3237436"/>
            <a:ext cx="0" cy="304800"/>
          </a:xfrm>
          <a:prstGeom prst="straightConnector1">
            <a:avLst/>
          </a:prstGeom>
          <a:noFill/>
          <a:ln w="38100" cap="flat" cmpd="sng" algn="ctr">
            <a:solidFill>
              <a:srgbClr val="FFC000"/>
            </a:solidFill>
            <a:prstDash val="solid"/>
            <a:round/>
            <a:headEnd type="none" w="med" len="med"/>
            <a:tailEnd type="arrow"/>
          </a:ln>
          <a:effectLst/>
        </p:spPr>
      </p:cxnSp>
      <p:cxnSp>
        <p:nvCxnSpPr>
          <p:cNvPr id="37" name="Straight Arrow Connector 36"/>
          <p:cNvCxnSpPr/>
          <p:nvPr/>
        </p:nvCxnSpPr>
        <p:spPr bwMode="auto">
          <a:xfrm>
            <a:off x="761517" y="4335741"/>
            <a:ext cx="0" cy="304800"/>
          </a:xfrm>
          <a:prstGeom prst="straightConnector1">
            <a:avLst/>
          </a:prstGeom>
          <a:noFill/>
          <a:ln w="38100" cap="flat" cmpd="sng" algn="ctr">
            <a:solidFill>
              <a:srgbClr val="FFC000"/>
            </a:solidFill>
            <a:prstDash val="solid"/>
            <a:round/>
            <a:headEnd type="none" w="med" len="med"/>
            <a:tailEnd type="arrow"/>
          </a:ln>
          <a:effectLst/>
        </p:spPr>
      </p:cxnSp>
      <p:cxnSp>
        <p:nvCxnSpPr>
          <p:cNvPr id="38" name="Straight Arrow Connector 37"/>
          <p:cNvCxnSpPr/>
          <p:nvPr/>
        </p:nvCxnSpPr>
        <p:spPr bwMode="auto">
          <a:xfrm>
            <a:off x="2426733" y="4346934"/>
            <a:ext cx="0" cy="304800"/>
          </a:xfrm>
          <a:prstGeom prst="straightConnector1">
            <a:avLst/>
          </a:prstGeom>
          <a:noFill/>
          <a:ln w="38100" cap="flat" cmpd="sng" algn="ctr">
            <a:solidFill>
              <a:srgbClr val="FFC000"/>
            </a:solidFill>
            <a:prstDash val="solid"/>
            <a:round/>
            <a:headEnd type="none" w="med" len="med"/>
            <a:tailEnd type="arrow"/>
          </a:ln>
          <a:effectLst/>
        </p:spPr>
      </p:cxnSp>
      <p:cxnSp>
        <p:nvCxnSpPr>
          <p:cNvPr id="39" name="Straight Arrow Connector 38"/>
          <p:cNvCxnSpPr/>
          <p:nvPr/>
        </p:nvCxnSpPr>
        <p:spPr bwMode="auto">
          <a:xfrm>
            <a:off x="741452" y="5386864"/>
            <a:ext cx="0" cy="304800"/>
          </a:xfrm>
          <a:prstGeom prst="straightConnector1">
            <a:avLst/>
          </a:prstGeom>
          <a:noFill/>
          <a:ln w="38100" cap="flat" cmpd="sng" algn="ctr">
            <a:solidFill>
              <a:srgbClr val="FFC000"/>
            </a:solidFill>
            <a:prstDash val="solid"/>
            <a:round/>
            <a:headEnd type="none" w="med" len="med"/>
            <a:tailEnd type="arrow"/>
          </a:ln>
          <a:effectLst/>
        </p:spPr>
      </p:cxnSp>
      <p:cxnSp>
        <p:nvCxnSpPr>
          <p:cNvPr id="40" name="Straight Arrow Connector 39"/>
          <p:cNvCxnSpPr/>
          <p:nvPr/>
        </p:nvCxnSpPr>
        <p:spPr bwMode="auto">
          <a:xfrm>
            <a:off x="2426733" y="5386864"/>
            <a:ext cx="0" cy="304800"/>
          </a:xfrm>
          <a:prstGeom prst="straightConnector1">
            <a:avLst/>
          </a:prstGeom>
          <a:noFill/>
          <a:ln w="38100" cap="flat" cmpd="sng" algn="ctr">
            <a:solidFill>
              <a:srgbClr val="FFC000"/>
            </a:solidFill>
            <a:prstDash val="solid"/>
            <a:round/>
            <a:headEnd type="none" w="med" len="med"/>
            <a:tailEnd type="arrow"/>
          </a:ln>
          <a:effectLst/>
        </p:spPr>
      </p:cxnSp>
      <p:cxnSp>
        <p:nvCxnSpPr>
          <p:cNvPr id="42" name="Straight Connector 41"/>
          <p:cNvCxnSpPr/>
          <p:nvPr/>
        </p:nvCxnSpPr>
        <p:spPr bwMode="auto">
          <a:xfrm>
            <a:off x="1511159" y="2133600"/>
            <a:ext cx="6291208" cy="0"/>
          </a:xfrm>
          <a:prstGeom prst="line">
            <a:avLst/>
          </a:prstGeom>
          <a:noFill/>
          <a:ln w="9525" cap="flat" cmpd="sng" algn="ctr">
            <a:solidFill>
              <a:srgbClr val="FFC000"/>
            </a:solidFill>
            <a:prstDash val="solid"/>
            <a:round/>
            <a:headEnd type="none" w="med" len="med"/>
            <a:tailEnd type="none" w="med" len="med"/>
          </a:ln>
          <a:effectLst/>
        </p:spPr>
      </p:cxnSp>
      <p:cxnSp>
        <p:nvCxnSpPr>
          <p:cNvPr id="47" name="Straight Connector 46"/>
          <p:cNvCxnSpPr/>
          <p:nvPr/>
        </p:nvCxnSpPr>
        <p:spPr bwMode="auto">
          <a:xfrm>
            <a:off x="4813015" y="1850886"/>
            <a:ext cx="0" cy="282714"/>
          </a:xfrm>
          <a:prstGeom prst="line">
            <a:avLst/>
          </a:prstGeom>
          <a:noFill/>
          <a:ln w="9525" cap="flat" cmpd="sng" algn="ctr">
            <a:solidFill>
              <a:srgbClr val="FFC000"/>
            </a:solidFill>
            <a:prstDash val="solid"/>
            <a:round/>
            <a:headEnd type="none" w="med" len="med"/>
            <a:tailEnd type="none" w="med" len="med"/>
          </a:ln>
          <a:effectLst/>
        </p:spPr>
      </p:cxnSp>
    </p:spTree>
    <p:extLst>
      <p:ext uri="{BB962C8B-B14F-4D97-AF65-F5344CB8AC3E}">
        <p14:creationId xmlns:p14="http://schemas.microsoft.com/office/powerpoint/2010/main" val="994030351"/>
      </p:ext>
    </p:extLst>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997527"/>
          </a:xfrm>
        </p:spPr>
        <p:txBody>
          <a:bodyPr/>
          <a:lstStyle/>
          <a:p>
            <a:r>
              <a:rPr lang="en-US" dirty="0"/>
              <a:t>Consequences of High Rates of Missing Data in a Trial</a:t>
            </a:r>
          </a:p>
        </p:txBody>
      </p:sp>
      <p:sp>
        <p:nvSpPr>
          <p:cNvPr id="3" name="Content Placeholder 2"/>
          <p:cNvSpPr>
            <a:spLocks noGrp="1"/>
          </p:cNvSpPr>
          <p:nvPr>
            <p:ph idx="1"/>
          </p:nvPr>
        </p:nvSpPr>
        <p:spPr>
          <a:xfrm>
            <a:off x="228600" y="1600200"/>
            <a:ext cx="8610601" cy="4114800"/>
          </a:xfrm>
        </p:spPr>
        <p:txBody>
          <a:bodyPr/>
          <a:lstStyle/>
          <a:p>
            <a:r>
              <a:rPr lang="en-US" dirty="0"/>
              <a:t>Regulators may require you to use patient locator service / death registries to track down all patients</a:t>
            </a:r>
          </a:p>
          <a:p>
            <a:r>
              <a:rPr lang="en-US" dirty="0"/>
              <a:t>Even if you ascertain patient’s </a:t>
            </a:r>
            <a:r>
              <a:rPr lang="en-US" i="1" dirty="0"/>
              <a:t>vital status </a:t>
            </a:r>
            <a:r>
              <a:rPr lang="en-US" dirty="0"/>
              <a:t>using death registry, you will </a:t>
            </a:r>
            <a:r>
              <a:rPr lang="en-US" i="1" dirty="0"/>
              <a:t>not</a:t>
            </a:r>
            <a:r>
              <a:rPr lang="en-US" dirty="0"/>
              <a:t> ascertain </a:t>
            </a:r>
            <a:r>
              <a:rPr lang="en-US" i="1" dirty="0"/>
              <a:t>primary endpoint</a:t>
            </a:r>
          </a:p>
          <a:p>
            <a:r>
              <a:rPr lang="en-US" dirty="0"/>
              <a:t>Mortality will likely be the same after withdrawal of consent, which will be interpreted as “the drug did not reduce mortality”</a:t>
            </a:r>
          </a:p>
          <a:p>
            <a:r>
              <a:rPr lang="en-US" dirty="0"/>
              <a:t>You will need to re-analyze mortality data using newly ascertained vital status in missing patients to show trial was still significant</a:t>
            </a:r>
          </a:p>
        </p:txBody>
      </p:sp>
      <p:sp>
        <p:nvSpPr>
          <p:cNvPr id="4" name="TextBox 3"/>
          <p:cNvSpPr txBox="1"/>
          <p:nvPr/>
        </p:nvSpPr>
        <p:spPr>
          <a:xfrm>
            <a:off x="0" y="6519446"/>
            <a:ext cx="2948243" cy="338554"/>
          </a:xfrm>
          <a:prstGeom prst="rect">
            <a:avLst/>
          </a:prstGeom>
          <a:noFill/>
        </p:spPr>
        <p:txBody>
          <a:bodyPr wrap="none" rtlCol="0">
            <a:spAutoFit/>
          </a:bodyPr>
          <a:lstStyle/>
          <a:p>
            <a:r>
              <a:rPr lang="en-US" sz="1600" dirty="0">
                <a:effectLst>
                  <a:outerShdw blurRad="38100" dist="38100" dir="2700000" algn="tl">
                    <a:srgbClr val="000000">
                      <a:alpha val="43137"/>
                    </a:srgbClr>
                  </a:outerShdw>
                </a:effectLst>
                <a:latin typeface="+mj-lt"/>
              </a:rPr>
              <a:t>C. Michael Gibson, M.S., M.D.</a:t>
            </a:r>
          </a:p>
        </p:txBody>
      </p:sp>
    </p:spTree>
    <p:extLst>
      <p:ext uri="{BB962C8B-B14F-4D97-AF65-F5344CB8AC3E}">
        <p14:creationId xmlns:p14="http://schemas.microsoft.com/office/powerpoint/2010/main" val="395540226"/>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997527"/>
          </a:xfrm>
        </p:spPr>
        <p:txBody>
          <a:bodyPr/>
          <a:lstStyle/>
          <a:p>
            <a:r>
              <a:rPr lang="en-US" dirty="0"/>
              <a:t>Strategies to Deal with Missing Data</a:t>
            </a:r>
          </a:p>
        </p:txBody>
      </p:sp>
      <p:sp>
        <p:nvSpPr>
          <p:cNvPr id="3" name="Content Placeholder 2"/>
          <p:cNvSpPr>
            <a:spLocks noGrp="1"/>
          </p:cNvSpPr>
          <p:nvPr>
            <p:ph idx="1"/>
          </p:nvPr>
        </p:nvSpPr>
        <p:spPr/>
        <p:txBody>
          <a:bodyPr/>
          <a:lstStyle/>
          <a:p>
            <a:r>
              <a:rPr lang="en-US" dirty="0"/>
              <a:t>You will need to calculate not only number of missing patients, but missing time of follow-up:</a:t>
            </a:r>
          </a:p>
          <a:p>
            <a:pPr lvl="1"/>
            <a:r>
              <a:rPr lang="en-US" dirty="0"/>
              <a:t>A patient who withdraws from the trial the day before it ends counts as a missing patient, but only 0.3% of the patient’s exposure time was missing in a 1 year trial.</a:t>
            </a:r>
          </a:p>
          <a:p>
            <a:r>
              <a:rPr lang="en-US" dirty="0"/>
              <a:t>You will need to adjust for the duration of the trial to compare the amount of “</a:t>
            </a:r>
            <a:r>
              <a:rPr lang="en-US" dirty="0" err="1"/>
              <a:t>missingness</a:t>
            </a:r>
            <a:r>
              <a:rPr lang="en-US" dirty="0"/>
              <a:t>” to other trials.</a:t>
            </a:r>
          </a:p>
          <a:p>
            <a:pPr lvl="1"/>
            <a:r>
              <a:rPr lang="en-US" dirty="0"/>
              <a:t>A trial that goes on for two years may have twice as much missing data as a trial that goes on for one year</a:t>
            </a:r>
          </a:p>
          <a:p>
            <a:pPr lvl="1"/>
            <a:r>
              <a:rPr lang="en-US" dirty="0"/>
              <a:t>In an event driven trial, there will be varying durations of exposure (e.g. months to years), and “</a:t>
            </a:r>
            <a:r>
              <a:rPr lang="en-US" dirty="0" err="1"/>
              <a:t>missingness</a:t>
            </a:r>
            <a:r>
              <a:rPr lang="en-US" dirty="0"/>
              <a:t>” cannot be compared to a fixed duration trial</a:t>
            </a:r>
          </a:p>
        </p:txBody>
      </p:sp>
      <p:sp>
        <p:nvSpPr>
          <p:cNvPr id="4" name="TextBox 3"/>
          <p:cNvSpPr txBox="1"/>
          <p:nvPr/>
        </p:nvSpPr>
        <p:spPr>
          <a:xfrm>
            <a:off x="0" y="6519446"/>
            <a:ext cx="2948243" cy="338554"/>
          </a:xfrm>
          <a:prstGeom prst="rect">
            <a:avLst/>
          </a:prstGeom>
          <a:noFill/>
        </p:spPr>
        <p:txBody>
          <a:bodyPr wrap="none" rtlCol="0">
            <a:spAutoFit/>
          </a:bodyPr>
          <a:lstStyle/>
          <a:p>
            <a:r>
              <a:rPr lang="en-US" sz="1600" dirty="0">
                <a:effectLst>
                  <a:outerShdw blurRad="38100" dist="38100" dir="2700000" algn="tl">
                    <a:srgbClr val="000000">
                      <a:alpha val="43137"/>
                    </a:srgbClr>
                  </a:outerShdw>
                </a:effectLst>
                <a:latin typeface="+mj-lt"/>
              </a:rPr>
              <a:t>C. Michael Gibson, M.S., M.D.</a:t>
            </a:r>
          </a:p>
        </p:txBody>
      </p:sp>
    </p:spTree>
    <p:extLst>
      <p:ext uri="{BB962C8B-B14F-4D97-AF65-F5344CB8AC3E}">
        <p14:creationId xmlns:p14="http://schemas.microsoft.com/office/powerpoint/2010/main" val="3127847541"/>
      </p:ext>
    </p:extLst>
  </p:cSld>
  <p:clrMapOvr>
    <a:masterClrMapping/>
  </p:clrMapOvr>
  <p:transition advClick="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997527"/>
          </a:xfrm>
        </p:spPr>
        <p:txBody>
          <a:bodyPr/>
          <a:lstStyle/>
          <a:p>
            <a:r>
              <a:rPr lang="en-US" dirty="0"/>
              <a:t>Post-Hoc Strategies to Deal with Missing Data</a:t>
            </a:r>
          </a:p>
        </p:txBody>
      </p:sp>
      <p:sp>
        <p:nvSpPr>
          <p:cNvPr id="3" name="Content Placeholder 2"/>
          <p:cNvSpPr>
            <a:spLocks noGrp="1"/>
          </p:cNvSpPr>
          <p:nvPr>
            <p:ph idx="1"/>
          </p:nvPr>
        </p:nvSpPr>
        <p:spPr>
          <a:xfrm>
            <a:off x="152400" y="1371600"/>
            <a:ext cx="8763000" cy="4953000"/>
          </a:xfrm>
        </p:spPr>
        <p:txBody>
          <a:bodyPr/>
          <a:lstStyle/>
          <a:p>
            <a:r>
              <a:rPr lang="en-US" sz="2000" dirty="0"/>
              <a:t>You will need to demonstrate lack of informative censoring (e.g. demonstrate no excess bleeding in treatment arm leading to withdrawal of consent </a:t>
            </a:r>
            <a:r>
              <a:rPr lang="en-US" sz="2000" dirty="0">
                <a:solidFill>
                  <a:srgbClr val="FFCC00"/>
                </a:solidFill>
              </a:rPr>
              <a:t>“3 patients in each arm had a bleeding event preceding withdrawal of consent” </a:t>
            </a:r>
            <a:r>
              <a:rPr lang="en-US" sz="2000" dirty="0"/>
              <a:t>)</a:t>
            </a:r>
          </a:p>
          <a:p>
            <a:r>
              <a:rPr lang="en-US" altLang="en-US" sz="2000" dirty="0">
                <a:latin typeface="Calibri" pitchFamily="34" charset="0"/>
              </a:rPr>
              <a:t>If you censor patients at the time of last contact, and assume no events after that time, you will need to demonstrate that the clinical characteristics of the subjects for whom the outcome remains unknown more closely resemble the characteristics of the subjects who completed the study without any clinical event as opposed to those patients who had an event (e.g. </a:t>
            </a:r>
            <a:r>
              <a:rPr lang="en-US" altLang="en-US" sz="2000" dirty="0">
                <a:solidFill>
                  <a:srgbClr val="FFCC00"/>
                </a:solidFill>
                <a:latin typeface="Calibri" pitchFamily="34" charset="0"/>
              </a:rPr>
              <a:t>“the TIMI Risk score of patients with missing data was the same as patients who did not have an event, but patients with events had 30% higher TIMI risk scores. Thus, patients with missing data are more like those who had no event”</a:t>
            </a:r>
            <a:r>
              <a:rPr lang="en-US" altLang="en-US" sz="2000" dirty="0">
                <a:latin typeface="Calibri" pitchFamily="34" charset="0"/>
              </a:rPr>
              <a:t>)</a:t>
            </a:r>
          </a:p>
          <a:p>
            <a:r>
              <a:rPr lang="en-US" sz="2000" dirty="0">
                <a:latin typeface="Calibri" pitchFamily="34" charset="0"/>
              </a:rPr>
              <a:t>You will need to do sensitivity analyses (a tipping point analysis) showing you can inflate the event rates in the patients on study drug who have missing data &amp; preserve statistical significance (e.g. </a:t>
            </a:r>
            <a:r>
              <a:rPr lang="en-US" sz="2000" dirty="0">
                <a:solidFill>
                  <a:srgbClr val="FFC000"/>
                </a:solidFill>
                <a:latin typeface="Calibri" pitchFamily="34" charset="0"/>
              </a:rPr>
              <a:t>“The event rates in patients randomized to study drug with missing data would need to be 10,000% higher than that observed during the course of the study to erode the observed benefit” </a:t>
            </a:r>
            <a:r>
              <a:rPr lang="en-US" sz="2000" dirty="0">
                <a:latin typeface="Calibri" pitchFamily="34" charset="0"/>
              </a:rPr>
              <a:t>) </a:t>
            </a:r>
            <a:endParaRPr lang="en-US" sz="2000" dirty="0"/>
          </a:p>
          <a:p>
            <a:endParaRPr lang="en-US" sz="2000" dirty="0"/>
          </a:p>
        </p:txBody>
      </p:sp>
      <p:sp>
        <p:nvSpPr>
          <p:cNvPr id="5" name="TextBox 4"/>
          <p:cNvSpPr txBox="1"/>
          <p:nvPr/>
        </p:nvSpPr>
        <p:spPr>
          <a:xfrm>
            <a:off x="0" y="6519446"/>
            <a:ext cx="2948243" cy="338554"/>
          </a:xfrm>
          <a:prstGeom prst="rect">
            <a:avLst/>
          </a:prstGeom>
          <a:noFill/>
        </p:spPr>
        <p:txBody>
          <a:bodyPr wrap="none" rtlCol="0">
            <a:spAutoFit/>
          </a:bodyPr>
          <a:lstStyle/>
          <a:p>
            <a:r>
              <a:rPr lang="en-US" sz="1600" dirty="0">
                <a:effectLst>
                  <a:outerShdw blurRad="38100" dist="38100" dir="2700000" algn="tl">
                    <a:srgbClr val="000000">
                      <a:alpha val="43137"/>
                    </a:srgbClr>
                  </a:outerShdw>
                </a:effectLst>
                <a:latin typeface="+mj-lt"/>
              </a:rPr>
              <a:t>C. Michael Gibson, M.S., M.D.</a:t>
            </a:r>
          </a:p>
        </p:txBody>
      </p:sp>
    </p:spTree>
    <p:extLst>
      <p:ext uri="{BB962C8B-B14F-4D97-AF65-F5344CB8AC3E}">
        <p14:creationId xmlns:p14="http://schemas.microsoft.com/office/powerpoint/2010/main" val="3623104291"/>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534400" cy="5029200"/>
          </a:xfrm>
        </p:spPr>
        <p:txBody>
          <a:bodyPr/>
          <a:lstStyle/>
          <a:p>
            <a:r>
              <a:rPr lang="en-US" sz="3600" dirty="0"/>
              <a:t>Audience Poll:</a:t>
            </a:r>
          </a:p>
          <a:p>
            <a:endParaRPr lang="en-US" sz="3600" dirty="0"/>
          </a:p>
          <a:p>
            <a:pPr lvl="1"/>
            <a:r>
              <a:rPr lang="en-US" sz="3200" dirty="0"/>
              <a:t>If a patient discontinues study drug, does that mean they have withdrawn consent from participating in the trial?</a:t>
            </a:r>
          </a:p>
          <a:p>
            <a:pPr lvl="1"/>
            <a:endParaRPr lang="en-US" sz="3200" dirty="0"/>
          </a:p>
          <a:p>
            <a:pPr lvl="1"/>
            <a:r>
              <a:rPr lang="en-US" sz="3200" dirty="0"/>
              <a:t>If a patient discontinues study drug (or never takes it), does that mean they should no longer be followed in the trial?</a:t>
            </a:r>
          </a:p>
        </p:txBody>
      </p:sp>
      <p:sp>
        <p:nvSpPr>
          <p:cNvPr id="4" name="TextBox 3"/>
          <p:cNvSpPr txBox="1"/>
          <p:nvPr/>
        </p:nvSpPr>
        <p:spPr>
          <a:xfrm>
            <a:off x="0" y="6519446"/>
            <a:ext cx="2948243" cy="338554"/>
          </a:xfrm>
          <a:prstGeom prst="rect">
            <a:avLst/>
          </a:prstGeom>
          <a:noFill/>
        </p:spPr>
        <p:txBody>
          <a:bodyPr wrap="none" rtlCol="0">
            <a:spAutoFit/>
          </a:bodyPr>
          <a:lstStyle/>
          <a:p>
            <a:r>
              <a:rPr lang="en-US" sz="1600" dirty="0">
                <a:effectLst>
                  <a:outerShdw blurRad="38100" dist="38100" dir="2700000" algn="tl">
                    <a:srgbClr val="000000">
                      <a:alpha val="43137"/>
                    </a:srgbClr>
                  </a:outerShdw>
                </a:effectLst>
                <a:latin typeface="+mj-lt"/>
              </a:rPr>
              <a:t>C. Michael Gibson, M.S., M.D.</a:t>
            </a:r>
          </a:p>
        </p:txBody>
      </p:sp>
    </p:spTree>
    <p:extLst>
      <p:ext uri="{BB962C8B-B14F-4D97-AF65-F5344CB8AC3E}">
        <p14:creationId xmlns:p14="http://schemas.microsoft.com/office/powerpoint/2010/main" val="4152963749"/>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Missing Data</a:t>
            </a:r>
          </a:p>
        </p:txBody>
      </p:sp>
      <p:sp>
        <p:nvSpPr>
          <p:cNvPr id="3" name="Content Placeholder 2"/>
          <p:cNvSpPr>
            <a:spLocks noGrp="1"/>
          </p:cNvSpPr>
          <p:nvPr>
            <p:ph idx="1"/>
          </p:nvPr>
        </p:nvSpPr>
        <p:spPr>
          <a:xfrm>
            <a:off x="304800" y="1371600"/>
            <a:ext cx="8534400" cy="4800600"/>
          </a:xfrm>
        </p:spPr>
        <p:txBody>
          <a:bodyPr/>
          <a:lstStyle/>
          <a:p>
            <a:r>
              <a:rPr lang="en-US" sz="3200" dirty="0">
                <a:effectLst/>
              </a:rPr>
              <a:t>Withdrawal of consent from follow-up</a:t>
            </a:r>
          </a:p>
          <a:p>
            <a:r>
              <a:rPr lang="en-US" sz="3200" dirty="0">
                <a:effectLst/>
              </a:rPr>
              <a:t>Discontinuation of the study drug and failure to return for follow-up (should not happen)</a:t>
            </a:r>
          </a:p>
          <a:p>
            <a:r>
              <a:rPr lang="en-US" sz="3200" dirty="0">
                <a:effectLst/>
              </a:rPr>
              <a:t>Lost to follow-up </a:t>
            </a:r>
          </a:p>
          <a:p>
            <a:r>
              <a:rPr lang="en-US" sz="3200" dirty="0">
                <a:effectLst/>
              </a:rPr>
              <a:t>Outcome cannot be assessed for other reasons (i.e., due to incarceration) </a:t>
            </a:r>
          </a:p>
          <a:p>
            <a:r>
              <a:rPr lang="en-US" sz="3200" dirty="0">
                <a:effectLst/>
              </a:rPr>
              <a:t>Individual missed visits can lead to missing outcome data at selected time points</a:t>
            </a:r>
          </a:p>
        </p:txBody>
      </p:sp>
      <p:sp>
        <p:nvSpPr>
          <p:cNvPr id="4" name="TextBox 3"/>
          <p:cNvSpPr txBox="1"/>
          <p:nvPr/>
        </p:nvSpPr>
        <p:spPr>
          <a:xfrm>
            <a:off x="0" y="6519446"/>
            <a:ext cx="2948243" cy="338554"/>
          </a:xfrm>
          <a:prstGeom prst="rect">
            <a:avLst/>
          </a:prstGeom>
          <a:noFill/>
        </p:spPr>
        <p:txBody>
          <a:bodyPr wrap="none" rtlCol="0">
            <a:spAutoFit/>
          </a:bodyPr>
          <a:lstStyle/>
          <a:p>
            <a:r>
              <a:rPr lang="en-US" sz="1600" dirty="0">
                <a:effectLst>
                  <a:outerShdw blurRad="38100" dist="38100" dir="2700000" algn="tl">
                    <a:srgbClr val="000000">
                      <a:alpha val="43137"/>
                    </a:srgbClr>
                  </a:outerShdw>
                </a:effectLst>
                <a:latin typeface="+mj-lt"/>
              </a:rPr>
              <a:t>C. Michael Gibson, M.S., M.D.</a:t>
            </a:r>
          </a:p>
        </p:txBody>
      </p:sp>
    </p:spTree>
    <p:extLst>
      <p:ext uri="{BB962C8B-B14F-4D97-AF65-F5344CB8AC3E}">
        <p14:creationId xmlns:p14="http://schemas.microsoft.com/office/powerpoint/2010/main" val="997647708"/>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399" cy="997527"/>
          </a:xfrm>
        </p:spPr>
        <p:txBody>
          <a:bodyPr/>
          <a:lstStyle/>
          <a:p>
            <a:r>
              <a:rPr lang="en-US" sz="2800" dirty="0"/>
              <a:t>Withdrawal of Consent vs Drug DC vs Lost to F/U</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3441203"/>
              </p:ext>
            </p:extLst>
          </p:nvPr>
        </p:nvGraphicFramePr>
        <p:xfrm>
          <a:off x="304800" y="2667000"/>
          <a:ext cx="8534400" cy="202184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tblGrid>
              <a:tr h="370840">
                <a:tc>
                  <a:txBody>
                    <a:bodyPr/>
                    <a:lstStyle/>
                    <a:p>
                      <a:endParaRPr lang="en-US" dirty="0"/>
                    </a:p>
                  </a:txBody>
                  <a:tcPr/>
                </a:tc>
                <a:tc>
                  <a:txBody>
                    <a:bodyPr/>
                    <a:lstStyle/>
                    <a:p>
                      <a:pPr algn="ctr"/>
                      <a:r>
                        <a:rPr lang="en-US" dirty="0"/>
                        <a:t>Study</a:t>
                      </a:r>
                      <a:r>
                        <a:rPr lang="en-US" baseline="0" dirty="0"/>
                        <a:t> Drug DC</a:t>
                      </a:r>
                      <a:endParaRPr lang="en-US" dirty="0"/>
                    </a:p>
                  </a:txBody>
                  <a:tcPr/>
                </a:tc>
                <a:tc>
                  <a:txBody>
                    <a:bodyPr/>
                    <a:lstStyle/>
                    <a:p>
                      <a:pPr algn="ctr"/>
                      <a:r>
                        <a:rPr lang="en-US" dirty="0"/>
                        <a:t>Withdrew Consent</a:t>
                      </a:r>
                    </a:p>
                  </a:txBody>
                  <a:tcPr/>
                </a:tc>
                <a:tc>
                  <a:txBody>
                    <a:bodyPr/>
                    <a:lstStyle/>
                    <a:p>
                      <a:pPr algn="ctr"/>
                      <a:r>
                        <a:rPr lang="en-US" dirty="0"/>
                        <a:t>Clinical Follow-Up</a:t>
                      </a:r>
                      <a:r>
                        <a:rPr lang="en-US" baseline="0" dirty="0"/>
                        <a:t> Available</a:t>
                      </a:r>
                      <a:endParaRPr lang="en-US" dirty="0"/>
                    </a:p>
                  </a:txBody>
                  <a:tcPr/>
                </a:tc>
                <a:extLst>
                  <a:ext uri="{0D108BD9-81ED-4DB2-BD59-A6C34878D82A}">
                    <a16:rowId xmlns:a16="http://schemas.microsoft.com/office/drawing/2014/main" val="10000"/>
                  </a:ext>
                </a:extLst>
              </a:tr>
              <a:tr h="370840">
                <a:tc>
                  <a:txBody>
                    <a:bodyPr/>
                    <a:lstStyle/>
                    <a:p>
                      <a:r>
                        <a:rPr lang="en-US" dirty="0"/>
                        <a:t>Withdrew consent</a:t>
                      </a:r>
                    </a:p>
                  </a:txBody>
                  <a:tcPr/>
                </a:tc>
                <a:tc>
                  <a:txBody>
                    <a:bodyPr/>
                    <a:lstStyle/>
                    <a:p>
                      <a:r>
                        <a:rPr lang="en-US" dirty="0"/>
                        <a:t>Yes</a:t>
                      </a:r>
                    </a:p>
                  </a:txBody>
                  <a:tcPr/>
                </a:tc>
                <a:tc>
                  <a:txBody>
                    <a:bodyPr/>
                    <a:lstStyle/>
                    <a:p>
                      <a:r>
                        <a:rPr lang="en-US" dirty="0"/>
                        <a:t>Yes</a:t>
                      </a:r>
                    </a:p>
                  </a:txBody>
                  <a:tcPr/>
                </a:tc>
                <a:tc>
                  <a:txBody>
                    <a:bodyPr/>
                    <a:lstStyle/>
                    <a:p>
                      <a:r>
                        <a:rPr lang="en-US" dirty="0"/>
                        <a:t>No</a:t>
                      </a:r>
                    </a:p>
                  </a:txBody>
                  <a:tcPr/>
                </a:tc>
                <a:extLst>
                  <a:ext uri="{0D108BD9-81ED-4DB2-BD59-A6C34878D82A}">
                    <a16:rowId xmlns:a16="http://schemas.microsoft.com/office/drawing/2014/main" val="10001"/>
                  </a:ext>
                </a:extLst>
              </a:tr>
              <a:tr h="370840">
                <a:tc>
                  <a:txBody>
                    <a:bodyPr/>
                    <a:lstStyle/>
                    <a:p>
                      <a:r>
                        <a:rPr lang="en-US" dirty="0"/>
                        <a:t>Discontinued</a:t>
                      </a:r>
                      <a:r>
                        <a:rPr lang="en-US" baseline="0" dirty="0"/>
                        <a:t> Study Drug</a:t>
                      </a:r>
                      <a:endParaRPr lang="en-US" dirty="0"/>
                    </a:p>
                  </a:txBody>
                  <a:tcPr/>
                </a:tc>
                <a:tc>
                  <a:txBody>
                    <a:bodyPr/>
                    <a:lstStyle/>
                    <a:p>
                      <a:r>
                        <a:rPr lang="en-US" dirty="0"/>
                        <a:t>Yes</a:t>
                      </a:r>
                    </a:p>
                  </a:txBody>
                  <a:tcPr/>
                </a:tc>
                <a:tc>
                  <a:txBody>
                    <a:bodyPr/>
                    <a:lstStyle/>
                    <a:p>
                      <a:r>
                        <a:rPr lang="en-US" dirty="0"/>
                        <a:t>No</a:t>
                      </a:r>
                    </a:p>
                  </a:txBody>
                  <a:tcPr/>
                </a:tc>
                <a:tc>
                  <a:txBody>
                    <a:bodyPr/>
                    <a:lstStyle/>
                    <a:p>
                      <a:r>
                        <a:rPr lang="en-US" dirty="0"/>
                        <a:t>Yes</a:t>
                      </a:r>
                    </a:p>
                  </a:txBody>
                  <a:tcPr/>
                </a:tc>
                <a:extLst>
                  <a:ext uri="{0D108BD9-81ED-4DB2-BD59-A6C34878D82A}">
                    <a16:rowId xmlns:a16="http://schemas.microsoft.com/office/drawing/2014/main" val="10002"/>
                  </a:ext>
                </a:extLst>
              </a:tr>
              <a:tr h="370840">
                <a:tc>
                  <a:txBody>
                    <a:bodyPr/>
                    <a:lstStyle/>
                    <a:p>
                      <a:r>
                        <a:rPr lang="en-US" dirty="0"/>
                        <a:t>Lost to Follow-Up</a:t>
                      </a:r>
                    </a:p>
                  </a:txBody>
                  <a:tcPr/>
                </a:tc>
                <a:tc>
                  <a:txBody>
                    <a:bodyPr/>
                    <a:lstStyle/>
                    <a:p>
                      <a:r>
                        <a:rPr lang="en-US" dirty="0"/>
                        <a:t>?</a:t>
                      </a:r>
                    </a:p>
                  </a:txBody>
                  <a:tcPr/>
                </a:tc>
                <a:tc>
                  <a:txBody>
                    <a:bodyPr/>
                    <a:lstStyle/>
                    <a:p>
                      <a:r>
                        <a:rPr lang="en-US" dirty="0"/>
                        <a:t>No</a:t>
                      </a:r>
                    </a:p>
                  </a:txBody>
                  <a:tcPr/>
                </a:tc>
                <a:tc>
                  <a:txBody>
                    <a:bodyPr/>
                    <a:lstStyle/>
                    <a:p>
                      <a:r>
                        <a:rPr lang="en-US" dirty="0"/>
                        <a:t>No</a:t>
                      </a:r>
                    </a:p>
                  </a:txBody>
                  <a:tcPr/>
                </a:tc>
                <a:extLst>
                  <a:ext uri="{0D108BD9-81ED-4DB2-BD59-A6C34878D82A}">
                    <a16:rowId xmlns:a16="http://schemas.microsoft.com/office/drawing/2014/main" val="10003"/>
                  </a:ext>
                </a:extLst>
              </a:tr>
            </a:tbl>
          </a:graphicData>
        </a:graphic>
      </p:graphicFrame>
      <p:sp>
        <p:nvSpPr>
          <p:cNvPr id="6" name="Oval 5"/>
          <p:cNvSpPr/>
          <p:nvPr/>
        </p:nvSpPr>
        <p:spPr bwMode="auto">
          <a:xfrm>
            <a:off x="6705600" y="3657600"/>
            <a:ext cx="609600" cy="381000"/>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3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7" name="Oval 6"/>
          <p:cNvSpPr/>
          <p:nvPr/>
        </p:nvSpPr>
        <p:spPr bwMode="auto">
          <a:xfrm>
            <a:off x="6740198" y="3657600"/>
            <a:ext cx="498801" cy="381000"/>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0" fontAlgn="base" latinLnBrk="0" hangingPunct="0">
              <a:lnSpc>
                <a:spcPct val="100000"/>
              </a:lnSpc>
              <a:spcBef>
                <a:spcPct val="3000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8" name="TextBox 7"/>
          <p:cNvSpPr txBox="1"/>
          <p:nvPr/>
        </p:nvSpPr>
        <p:spPr>
          <a:xfrm>
            <a:off x="0" y="6519446"/>
            <a:ext cx="2948243" cy="338554"/>
          </a:xfrm>
          <a:prstGeom prst="rect">
            <a:avLst/>
          </a:prstGeom>
          <a:noFill/>
        </p:spPr>
        <p:txBody>
          <a:bodyPr wrap="none" rtlCol="0">
            <a:spAutoFit/>
          </a:bodyPr>
          <a:lstStyle/>
          <a:p>
            <a:r>
              <a:rPr lang="en-US" sz="1600" dirty="0">
                <a:effectLst>
                  <a:outerShdw blurRad="38100" dist="38100" dir="2700000" algn="tl">
                    <a:srgbClr val="000000">
                      <a:alpha val="43137"/>
                    </a:srgbClr>
                  </a:outerShdw>
                </a:effectLst>
                <a:latin typeface="+mj-lt"/>
              </a:rPr>
              <a:t>C. Michael Gibson, M.S., M.D.</a:t>
            </a:r>
          </a:p>
        </p:txBody>
      </p:sp>
    </p:spTree>
    <p:extLst>
      <p:ext uri="{BB962C8B-B14F-4D97-AF65-F5344CB8AC3E}">
        <p14:creationId xmlns:p14="http://schemas.microsoft.com/office/powerpoint/2010/main" val="1651763663"/>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Missing Data</a:t>
            </a:r>
          </a:p>
        </p:txBody>
      </p:sp>
      <p:sp>
        <p:nvSpPr>
          <p:cNvPr id="3" name="Content Placeholder 2"/>
          <p:cNvSpPr>
            <a:spLocks noGrp="1"/>
          </p:cNvSpPr>
          <p:nvPr>
            <p:ph idx="1"/>
          </p:nvPr>
        </p:nvSpPr>
        <p:spPr>
          <a:xfrm>
            <a:off x="304800" y="1371600"/>
            <a:ext cx="8763000" cy="5181600"/>
          </a:xfrm>
        </p:spPr>
        <p:txBody>
          <a:bodyPr/>
          <a:lstStyle/>
          <a:p>
            <a:r>
              <a:rPr lang="en-US" sz="3000" dirty="0"/>
              <a:t>Missing data may be associated with an inability to tolerate study drug. </a:t>
            </a:r>
          </a:p>
          <a:p>
            <a:r>
              <a:rPr lang="en-US" sz="3000" dirty="0"/>
              <a:t>By only analyzing patients with non-missing data, you exclude patients who were unable to tolerate study drug and the analysis cultivates out patients who successfully tolerated the study drug</a:t>
            </a:r>
          </a:p>
          <a:p>
            <a:r>
              <a:rPr lang="en-US" sz="3000" dirty="0"/>
              <a:t>We obviously prescribe drugs to all patients with a disease, and we cannot identify those patients who will or will not tolerate the drug prospectively.</a:t>
            </a:r>
          </a:p>
          <a:p>
            <a:pPr marL="0" indent="0">
              <a:buNone/>
            </a:pPr>
            <a:endParaRPr lang="en-US" sz="3000" dirty="0"/>
          </a:p>
        </p:txBody>
      </p:sp>
      <p:sp>
        <p:nvSpPr>
          <p:cNvPr id="4" name="TextBox 3"/>
          <p:cNvSpPr txBox="1"/>
          <p:nvPr/>
        </p:nvSpPr>
        <p:spPr>
          <a:xfrm>
            <a:off x="0" y="6519446"/>
            <a:ext cx="2948243" cy="338554"/>
          </a:xfrm>
          <a:prstGeom prst="rect">
            <a:avLst/>
          </a:prstGeom>
          <a:noFill/>
        </p:spPr>
        <p:txBody>
          <a:bodyPr wrap="none" rtlCol="0">
            <a:spAutoFit/>
          </a:bodyPr>
          <a:lstStyle/>
          <a:p>
            <a:r>
              <a:rPr lang="en-US" sz="1600" dirty="0">
                <a:effectLst>
                  <a:outerShdw blurRad="38100" dist="38100" dir="2700000" algn="tl">
                    <a:srgbClr val="000000">
                      <a:alpha val="43137"/>
                    </a:srgbClr>
                  </a:outerShdw>
                </a:effectLst>
                <a:latin typeface="+mj-lt"/>
              </a:rPr>
              <a:t>C. Michael Gibson, M.S., M.D.</a:t>
            </a:r>
          </a:p>
        </p:txBody>
      </p:sp>
    </p:spTree>
    <p:extLst>
      <p:ext uri="{BB962C8B-B14F-4D97-AF65-F5344CB8AC3E}">
        <p14:creationId xmlns:p14="http://schemas.microsoft.com/office/powerpoint/2010/main" val="342669728"/>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Hypothesis</a:t>
            </a:r>
          </a:p>
        </p:txBody>
      </p:sp>
      <p:sp>
        <p:nvSpPr>
          <p:cNvPr id="3" name="Content Placeholder 2"/>
          <p:cNvSpPr>
            <a:spLocks noGrp="1"/>
          </p:cNvSpPr>
          <p:nvPr>
            <p:ph idx="1"/>
          </p:nvPr>
        </p:nvSpPr>
        <p:spPr>
          <a:xfrm>
            <a:off x="228600" y="1219200"/>
            <a:ext cx="8610600" cy="5156200"/>
          </a:xfrm>
        </p:spPr>
        <p:txBody>
          <a:bodyPr/>
          <a:lstStyle/>
          <a:p>
            <a:r>
              <a:rPr lang="en-US" dirty="0"/>
              <a:t>A side effect like bleeding causes patients to either stop study drug or withdraw consent</a:t>
            </a:r>
          </a:p>
          <a:p>
            <a:r>
              <a:rPr lang="en-US" dirty="0"/>
              <a:t>Patients who bleed go on to die after they exit from the study</a:t>
            </a:r>
          </a:p>
          <a:p>
            <a:r>
              <a:rPr lang="en-US" dirty="0"/>
              <a:t>Since there is no follow-up of these patients who bled (the data is missing) the adverse consequences of bleeding or other side effect are not captured</a:t>
            </a:r>
          </a:p>
          <a:p>
            <a:r>
              <a:rPr lang="en-US" dirty="0"/>
              <a:t>Despite favorable outcomes in the patients who did not bleed or have a side effect, these favorable outcomes may be offset by the adverse events in the patients who have missing data</a:t>
            </a:r>
          </a:p>
          <a:p>
            <a:r>
              <a:rPr lang="en-US" dirty="0"/>
              <a:t>We will therefore assume all study drug patients with missing data died, and that all control patients with missing data lived</a:t>
            </a:r>
          </a:p>
        </p:txBody>
      </p:sp>
      <p:sp>
        <p:nvSpPr>
          <p:cNvPr id="4" name="TextBox 3"/>
          <p:cNvSpPr txBox="1"/>
          <p:nvPr/>
        </p:nvSpPr>
        <p:spPr>
          <a:xfrm>
            <a:off x="0" y="6519446"/>
            <a:ext cx="2948243" cy="338554"/>
          </a:xfrm>
          <a:prstGeom prst="rect">
            <a:avLst/>
          </a:prstGeom>
          <a:noFill/>
        </p:spPr>
        <p:txBody>
          <a:bodyPr wrap="none" rtlCol="0">
            <a:spAutoFit/>
          </a:bodyPr>
          <a:lstStyle/>
          <a:p>
            <a:r>
              <a:rPr lang="en-US" sz="1600" dirty="0">
                <a:effectLst>
                  <a:outerShdw blurRad="38100" dist="38100" dir="2700000" algn="tl">
                    <a:srgbClr val="000000">
                      <a:alpha val="43137"/>
                    </a:srgbClr>
                  </a:outerShdw>
                </a:effectLst>
                <a:latin typeface="+mj-lt"/>
              </a:rPr>
              <a:t>C. Michael Gibson, M.S., M.D.</a:t>
            </a:r>
          </a:p>
        </p:txBody>
      </p:sp>
    </p:spTree>
    <p:extLst>
      <p:ext uri="{BB962C8B-B14F-4D97-AF65-F5344CB8AC3E}">
        <p14:creationId xmlns:p14="http://schemas.microsoft.com/office/powerpoint/2010/main" val="2065095056"/>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Missing Data &amp; ITT Analyses</a:t>
            </a:r>
          </a:p>
        </p:txBody>
      </p:sp>
      <p:sp>
        <p:nvSpPr>
          <p:cNvPr id="3" name="Content Placeholder 2"/>
          <p:cNvSpPr>
            <a:spLocks noGrp="1"/>
          </p:cNvSpPr>
          <p:nvPr>
            <p:ph idx="1"/>
          </p:nvPr>
        </p:nvSpPr>
        <p:spPr>
          <a:xfrm>
            <a:off x="228600" y="1143000"/>
            <a:ext cx="8686800" cy="5105400"/>
          </a:xfrm>
        </p:spPr>
        <p:txBody>
          <a:bodyPr/>
          <a:lstStyle/>
          <a:p>
            <a:r>
              <a:rPr lang="en-US" sz="2200" dirty="0"/>
              <a:t>ITT Analysis: All the patients for all of the trial.  Once randomized, analyzed.</a:t>
            </a:r>
          </a:p>
          <a:p>
            <a:r>
              <a:rPr lang="en-US" sz="2200" dirty="0"/>
              <a:t>Missing data erodes the ability to perform an intention to treat (ITT) analysis.</a:t>
            </a:r>
          </a:p>
          <a:p>
            <a:r>
              <a:rPr lang="en-US" sz="2200" dirty="0"/>
              <a:t>An ITT analysis includes all patients randomized to therapy irrespective of protocol deviations, study drug discontinuation, or patient withdrawal. </a:t>
            </a:r>
          </a:p>
          <a:p>
            <a:r>
              <a:rPr lang="en-US" sz="2200" dirty="0"/>
              <a:t>An ITT analysis maintains randomization and minimizes the potential for bias.</a:t>
            </a:r>
          </a:p>
          <a:p>
            <a:r>
              <a:rPr lang="en-US" sz="2200" b="1" dirty="0">
                <a:solidFill>
                  <a:srgbClr val="FFC000"/>
                </a:solidFill>
              </a:rPr>
              <a:t>If you do not follow all patients for the entire duration of trial due to missing data, you cannot perform an ITT analysis. </a:t>
            </a:r>
          </a:p>
          <a:p>
            <a:r>
              <a:rPr lang="en-US" sz="2200" dirty="0"/>
              <a:t>You are actually performing a modified ITT analysis that censors follow-up at the time of last contact with the patient.</a:t>
            </a:r>
          </a:p>
        </p:txBody>
      </p:sp>
      <p:sp>
        <p:nvSpPr>
          <p:cNvPr id="4" name="TextBox 3"/>
          <p:cNvSpPr txBox="1"/>
          <p:nvPr/>
        </p:nvSpPr>
        <p:spPr>
          <a:xfrm>
            <a:off x="0" y="6519446"/>
            <a:ext cx="2948243" cy="338554"/>
          </a:xfrm>
          <a:prstGeom prst="rect">
            <a:avLst/>
          </a:prstGeom>
          <a:noFill/>
        </p:spPr>
        <p:txBody>
          <a:bodyPr wrap="none" rtlCol="0">
            <a:spAutoFit/>
          </a:bodyPr>
          <a:lstStyle/>
          <a:p>
            <a:r>
              <a:rPr lang="en-US" sz="1600" dirty="0">
                <a:effectLst>
                  <a:outerShdw blurRad="38100" dist="38100" dir="2700000" algn="tl">
                    <a:srgbClr val="000000">
                      <a:alpha val="43137"/>
                    </a:srgbClr>
                  </a:outerShdw>
                </a:effectLst>
                <a:latin typeface="+mj-lt"/>
              </a:rPr>
              <a:t>C. Michael Gibson, M.S., M.D.</a:t>
            </a:r>
          </a:p>
        </p:txBody>
      </p:sp>
    </p:spTree>
    <p:extLst>
      <p:ext uri="{BB962C8B-B14F-4D97-AF65-F5344CB8AC3E}">
        <p14:creationId xmlns:p14="http://schemas.microsoft.com/office/powerpoint/2010/main" val="897732524"/>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Hierarchy of Missing Data</a:t>
            </a:r>
          </a:p>
        </p:txBody>
      </p:sp>
      <p:sp>
        <p:nvSpPr>
          <p:cNvPr id="3" name="Content Placeholder 2"/>
          <p:cNvSpPr>
            <a:spLocks noGrp="1"/>
          </p:cNvSpPr>
          <p:nvPr>
            <p:ph idx="1"/>
          </p:nvPr>
        </p:nvSpPr>
        <p:spPr>
          <a:xfrm>
            <a:off x="304800" y="1473200"/>
            <a:ext cx="8610599" cy="4851400"/>
          </a:xfrm>
        </p:spPr>
        <p:txBody>
          <a:bodyPr/>
          <a:lstStyle/>
          <a:p>
            <a:r>
              <a:rPr lang="en-US" sz="3200" dirty="0">
                <a:solidFill>
                  <a:srgbClr val="00B050"/>
                </a:solidFill>
              </a:rPr>
              <a:t>Missing Completely at Random</a:t>
            </a:r>
            <a:r>
              <a:rPr lang="en-US" sz="3200" dirty="0"/>
              <a:t> </a:t>
            </a:r>
          </a:p>
          <a:p>
            <a:pPr lvl="1"/>
            <a:r>
              <a:rPr lang="en-US" sz="3200" dirty="0"/>
              <a:t>Least introduction of bias</a:t>
            </a:r>
          </a:p>
          <a:p>
            <a:pPr lvl="1"/>
            <a:endParaRPr lang="en-US" sz="3200" dirty="0"/>
          </a:p>
          <a:p>
            <a:r>
              <a:rPr lang="en-US" sz="3200" dirty="0">
                <a:solidFill>
                  <a:srgbClr val="FFFF00"/>
                </a:solidFill>
              </a:rPr>
              <a:t>Missing at Random</a:t>
            </a:r>
          </a:p>
          <a:p>
            <a:endParaRPr lang="en-US" sz="3200" dirty="0">
              <a:solidFill>
                <a:srgbClr val="FFFF00"/>
              </a:solidFill>
            </a:endParaRPr>
          </a:p>
          <a:p>
            <a:r>
              <a:rPr lang="en-US" sz="3200" dirty="0">
                <a:solidFill>
                  <a:srgbClr val="FF0000"/>
                </a:solidFill>
              </a:rPr>
              <a:t>Missing Not at Random</a:t>
            </a:r>
          </a:p>
          <a:p>
            <a:pPr lvl="1"/>
            <a:r>
              <a:rPr lang="en-US" sz="3200" dirty="0"/>
              <a:t>Greatest potential for introduction of bias. </a:t>
            </a:r>
          </a:p>
        </p:txBody>
      </p:sp>
      <p:sp>
        <p:nvSpPr>
          <p:cNvPr id="4" name="TextBox 3"/>
          <p:cNvSpPr txBox="1"/>
          <p:nvPr/>
        </p:nvSpPr>
        <p:spPr>
          <a:xfrm>
            <a:off x="0" y="6519446"/>
            <a:ext cx="2948243" cy="338554"/>
          </a:xfrm>
          <a:prstGeom prst="rect">
            <a:avLst/>
          </a:prstGeom>
          <a:noFill/>
        </p:spPr>
        <p:txBody>
          <a:bodyPr wrap="none" rtlCol="0">
            <a:spAutoFit/>
          </a:bodyPr>
          <a:lstStyle/>
          <a:p>
            <a:r>
              <a:rPr lang="en-US" sz="1600" dirty="0">
                <a:effectLst>
                  <a:outerShdw blurRad="38100" dist="38100" dir="2700000" algn="tl">
                    <a:srgbClr val="000000">
                      <a:alpha val="43137"/>
                    </a:srgbClr>
                  </a:outerShdw>
                </a:effectLst>
                <a:latin typeface="+mj-lt"/>
              </a:rPr>
              <a:t>C. Michael Gibson, M.S., M.D.</a:t>
            </a:r>
          </a:p>
        </p:txBody>
      </p:sp>
    </p:spTree>
    <p:extLst>
      <p:ext uri="{BB962C8B-B14F-4D97-AF65-F5344CB8AC3E}">
        <p14:creationId xmlns:p14="http://schemas.microsoft.com/office/powerpoint/2010/main" val="294391786"/>
      </p:ext>
    </p:extLst>
  </p:cSld>
  <p:clrMapOvr>
    <a:masterClrMapping/>
  </p:clrMapOvr>
  <p:transition advClick="0"/>
</p:sld>
</file>

<file path=ppt/theme/theme1.xml><?xml version="1.0" encoding="utf-8"?>
<a:theme xmlns:a="http://schemas.openxmlformats.org/drawingml/2006/main" name="AEGIS-PERFUSE Templat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Titles 145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3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3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txDef>
      <a:spPr>
        <a:noFill/>
      </a:spPr>
      <a:bodyPr wrap="none">
        <a:spAutoFit/>
      </a:bodyPr>
      <a:lstStyle>
        <a:defPPr>
          <a:defRPr sz="4000" dirty="0">
            <a:effectLst>
              <a:outerShdw blurRad="38100" dist="38100" dir="2700000" algn="tl">
                <a:srgbClr val="000000">
                  <a:alpha val="43137"/>
                </a:srgbClr>
              </a:outerShdw>
            </a:effectLst>
            <a:latin typeface="+mj-lt"/>
          </a:defRPr>
        </a:defPPr>
      </a:lstStyle>
    </a:txDef>
  </a:objectDefaults>
  <a:extraClrSchemeLst>
    <a:extraClrScheme>
      <a:clrScheme name="Titles 145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itles 145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itles 145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itles 145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itles 145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itles 145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itles 145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itles 1451 8">
        <a:dk1>
          <a:srgbClr val="000000"/>
        </a:dk1>
        <a:lt1>
          <a:srgbClr val="FFFFFF"/>
        </a:lt1>
        <a:dk2>
          <a:srgbClr val="000000"/>
        </a:dk2>
        <a:lt2>
          <a:srgbClr val="000000"/>
        </a:lt2>
        <a:accent1>
          <a:srgbClr val="FF0000"/>
        </a:accent1>
        <a:accent2>
          <a:srgbClr val="3333CC"/>
        </a:accent2>
        <a:accent3>
          <a:srgbClr val="AAAAAA"/>
        </a:accent3>
        <a:accent4>
          <a:srgbClr val="DADADA"/>
        </a:accent4>
        <a:accent5>
          <a:srgbClr val="FFAAAA"/>
        </a:accent5>
        <a:accent6>
          <a:srgbClr val="2D2DB9"/>
        </a:accent6>
        <a:hlink>
          <a:srgbClr val="9900FF"/>
        </a:hlink>
        <a:folHlink>
          <a:srgbClr val="FFCC66"/>
        </a:folHlink>
      </a:clrScheme>
      <a:clrMap bg1="dk2" tx1="lt1" bg2="dk1" tx2="lt2" accent1="accent1" accent2="accent2" accent3="accent3" accent4="accent4" accent5="accent5" accent6="accent6" hlink="hlink" folHlink="folHlink"/>
    </a:extraClrScheme>
    <a:extraClrScheme>
      <a:clrScheme name="Titles 1451 9">
        <a:dk1>
          <a:srgbClr val="000000"/>
        </a:dk1>
        <a:lt1>
          <a:srgbClr val="FFFFFF"/>
        </a:lt1>
        <a:dk2>
          <a:srgbClr val="000000"/>
        </a:dk2>
        <a:lt2>
          <a:srgbClr val="000000"/>
        </a:lt2>
        <a:accent1>
          <a:srgbClr val="FF6600"/>
        </a:accent1>
        <a:accent2>
          <a:srgbClr val="6699FF"/>
        </a:accent2>
        <a:accent3>
          <a:srgbClr val="AAAAAA"/>
        </a:accent3>
        <a:accent4>
          <a:srgbClr val="DADADA"/>
        </a:accent4>
        <a:accent5>
          <a:srgbClr val="FFB8AA"/>
        </a:accent5>
        <a:accent6>
          <a:srgbClr val="5C8AE7"/>
        </a:accent6>
        <a:hlink>
          <a:srgbClr val="CC66FF"/>
        </a:hlink>
        <a:folHlink>
          <a:srgbClr val="FFCC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AEGIS-PERFUSE Template</Template>
  <TotalTime>1835</TotalTime>
  <Words>2031</Words>
  <Application>Microsoft Office PowerPoint</Application>
  <PresentationFormat>On-screen Show (4:3)</PresentationFormat>
  <Paragraphs>170</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Courier New</vt:lpstr>
      <vt:lpstr>Times New Roman</vt:lpstr>
      <vt:lpstr>Wingdings</vt:lpstr>
      <vt:lpstr>AEGIS-PERFUSE Template</vt:lpstr>
      <vt:lpstr>PowerPoint Presentation</vt:lpstr>
      <vt:lpstr>What is Missing Data?</vt:lpstr>
      <vt:lpstr>PowerPoint Presentation</vt:lpstr>
      <vt:lpstr>Reasons for Missing Data</vt:lpstr>
      <vt:lpstr>Withdrawal of Consent vs Drug DC vs Lost to F/U</vt:lpstr>
      <vt:lpstr>Importance of Missing Data</vt:lpstr>
      <vt:lpstr>Regulatory Hypothesis</vt:lpstr>
      <vt:lpstr>Missing Data &amp; ITT Analyses</vt:lpstr>
      <vt:lpstr>The Hierarchy of Missing Data</vt:lpstr>
      <vt:lpstr>Missing Completely at Random  (MCAR)</vt:lpstr>
      <vt:lpstr>Missing at Random (MAR)</vt:lpstr>
      <vt:lpstr>Missing Not At Random (MNAR)</vt:lpstr>
      <vt:lpstr>Preventing Missing Data</vt:lpstr>
      <vt:lpstr>Preventing Missing Data</vt:lpstr>
      <vt:lpstr>Preventing Missing Data</vt:lpstr>
      <vt:lpstr>Limitations in the Late Collection of Missing Data</vt:lpstr>
      <vt:lpstr>Process for Approaching Patients Who Have Withdrawn Consent</vt:lpstr>
      <vt:lpstr>Process for Locating Patients Who Are Lost to Follow-up</vt:lpstr>
      <vt:lpstr>eCRF Should be Designed to Classify Missing Data</vt:lpstr>
      <vt:lpstr>A Method for Classifying and Tracking Down Missing Data</vt:lpstr>
      <vt:lpstr>Consequences of High Rates of Missing Data in a Trial</vt:lpstr>
      <vt:lpstr>Strategies to Deal with Missing Data</vt:lpstr>
      <vt:lpstr>Post-Hoc Strategies to Deal with Missing Data</vt:lpstr>
    </vt:vector>
  </TitlesOfParts>
  <Company>BIDMC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MISSING DATA</dc:title>
  <dc:creator>Kponee,Kale (BIDMC - Cardiology)</dc:creator>
  <cp:lastModifiedBy>Mike Gibson</cp:lastModifiedBy>
  <cp:revision>35</cp:revision>
  <dcterms:created xsi:type="dcterms:W3CDTF">2014-05-22T14:06:13Z</dcterms:created>
  <dcterms:modified xsi:type="dcterms:W3CDTF">2021-04-13T15:48:35Z</dcterms:modified>
</cp:coreProperties>
</file>