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7" r:id="rId5"/>
    <p:sldId id="258" r:id="rId6"/>
    <p:sldId id="259" r:id="rId7"/>
    <p:sldId id="260" r:id="rId8"/>
    <p:sldId id="261" r:id="rId9"/>
    <p:sldId id="262" r:id="rId10"/>
    <p:sldId id="263" r:id="rId11"/>
    <p:sldId id="265" r:id="rId12"/>
    <p:sldId id="277" r:id="rId13"/>
    <p:sldId id="279" r:id="rId14"/>
    <p:sldId id="280" r:id="rId15"/>
    <p:sldId id="266" r:id="rId16"/>
    <p:sldId id="267" r:id="rId17"/>
    <p:sldId id="278" r:id="rId18"/>
    <p:sldId id="268" r:id="rId19"/>
    <p:sldId id="281" r:id="rId20"/>
    <p:sldId id="282"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F053D-04C5-5BBA-7DAE-D2EBA9236B31}" v="410" dt="2021-05-04T20:41:27.296"/>
    <p1510:client id="{1D5AC59F-B0AA-C000-17D8-61006DE488A6}" v="81" dt="2021-05-06T21:10:03.531"/>
    <p1510:client id="{47E672D5-ADE6-50DE-3B77-8027BD2E3520}" v="2" dt="2021-05-10T23:56:13.306"/>
    <p1510:client id="{53E7DB4B-7FFD-B1CC-E688-459245AB3704}" v="32" dt="2021-05-04T19:43:45.021"/>
    <p1510:client id="{54867827-9E24-5844-B4C0-744C582A305E}" v="87" dt="2021-05-11T14:30:16.419"/>
    <p1510:client id="{B4F54159-99CC-3663-954B-3E0B2DC5AC5D}" v="507" dt="2021-05-05T19:46:52.668"/>
    <p1510:client id="{CD51920C-D3FF-1EAC-8B57-B902524875AB}" v="11" dt="2021-05-11T19:35:29.775"/>
    <p1510:client id="{DBDBC69F-5016-C000-1517-2F922031FE2C}" v="3" dt="2021-05-11T13:15:20.220"/>
    <p1510:client id="{FA28E168-70F0-8070-4CD6-3C7D449D8103}" v="679" dt="2021-05-05T19:02:26.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38" autoAdjust="0"/>
  </p:normalViewPr>
  <p:slideViewPr>
    <p:cSldViewPr>
      <p:cViewPr varScale="1">
        <p:scale>
          <a:sx n="145" d="100"/>
          <a:sy n="145" d="100"/>
        </p:scale>
        <p:origin x="224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8C4E9-1822-4610-8400-F7D58CCCCF6D}"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8DF67553-0EC5-48A7-8306-0BD916FAA735}">
      <dgm:prSet phldrT="[Text]" phldr="0"/>
      <dgm:spPr/>
      <dgm:t>
        <a:bodyPr/>
        <a:lstStyle/>
        <a:p>
          <a:pPr rtl="0"/>
          <a:r>
            <a:rPr lang="en-US" dirty="0">
              <a:latin typeface="Arial"/>
            </a:rPr>
            <a:t>Review Open and Closed Data Reports in separate meeting sessions</a:t>
          </a:r>
          <a:endParaRPr lang="en-US" dirty="0"/>
        </a:p>
      </dgm:t>
    </dgm:pt>
    <dgm:pt modelId="{CFC68708-6EBE-47BA-AEEF-B21395724149}" type="parTrans" cxnId="{90F3C503-A5CF-4A89-A444-E76190839063}">
      <dgm:prSet/>
      <dgm:spPr/>
      <dgm:t>
        <a:bodyPr/>
        <a:lstStyle/>
        <a:p>
          <a:endParaRPr lang="en-US"/>
        </a:p>
      </dgm:t>
    </dgm:pt>
    <dgm:pt modelId="{B44B5AB8-844F-4854-A51D-4FB75C8DC512}" type="sibTrans" cxnId="{90F3C503-A5CF-4A89-A444-E76190839063}">
      <dgm:prSet/>
      <dgm:spPr/>
      <dgm:t>
        <a:bodyPr/>
        <a:lstStyle/>
        <a:p>
          <a:endParaRPr lang="en-US"/>
        </a:p>
      </dgm:t>
    </dgm:pt>
    <dgm:pt modelId="{BE30B3DE-241C-4008-879A-8691E748685E}">
      <dgm:prSet phldrT="[Text]" phldr="0"/>
      <dgm:spPr/>
      <dgm:t>
        <a:bodyPr/>
        <a:lstStyle/>
        <a:p>
          <a:pPr rtl="0"/>
          <a:r>
            <a:rPr lang="en-US" dirty="0">
              <a:latin typeface="Arial"/>
            </a:rPr>
            <a:t>Ask questions and engage in discussion</a:t>
          </a:r>
          <a:endParaRPr lang="en-US" dirty="0"/>
        </a:p>
      </dgm:t>
    </dgm:pt>
    <dgm:pt modelId="{B48D7FCD-91A9-4CD7-8146-94300230E9A8}" type="parTrans" cxnId="{C17A115A-FD21-4749-90A3-EE939565C774}">
      <dgm:prSet/>
      <dgm:spPr/>
      <dgm:t>
        <a:bodyPr/>
        <a:lstStyle/>
        <a:p>
          <a:endParaRPr lang="en-US"/>
        </a:p>
      </dgm:t>
    </dgm:pt>
    <dgm:pt modelId="{D2A0375F-CA9D-45B9-BFFA-A2D629A374DC}" type="sibTrans" cxnId="{C17A115A-FD21-4749-90A3-EE939565C774}">
      <dgm:prSet/>
      <dgm:spPr/>
      <dgm:t>
        <a:bodyPr/>
        <a:lstStyle/>
        <a:p>
          <a:endParaRPr lang="en-US"/>
        </a:p>
      </dgm:t>
    </dgm:pt>
    <dgm:pt modelId="{10376714-941D-4BD3-A470-B4396AA596B7}">
      <dgm:prSet phldrT="[Text]" phldr="0"/>
      <dgm:spPr/>
      <dgm:t>
        <a:bodyPr/>
        <a:lstStyle/>
        <a:p>
          <a:pPr rtl="0"/>
          <a:r>
            <a:rPr lang="en-US" dirty="0">
              <a:latin typeface="Arial"/>
            </a:rPr>
            <a:t>Generate action items and vote on a DSMB recommendation</a:t>
          </a:r>
          <a:endParaRPr lang="en-US" dirty="0"/>
        </a:p>
      </dgm:t>
    </dgm:pt>
    <dgm:pt modelId="{63C88555-830B-47FE-99BB-B386371E54A2}" type="parTrans" cxnId="{9526231A-DCE9-4DC2-98A7-E978D8641896}">
      <dgm:prSet/>
      <dgm:spPr/>
      <dgm:t>
        <a:bodyPr/>
        <a:lstStyle/>
        <a:p>
          <a:endParaRPr lang="en-US"/>
        </a:p>
      </dgm:t>
    </dgm:pt>
    <dgm:pt modelId="{5726C39B-E979-4566-97B1-D7BB2C04F76A}" type="sibTrans" cxnId="{9526231A-DCE9-4DC2-98A7-E978D8641896}">
      <dgm:prSet/>
      <dgm:spPr/>
      <dgm:t>
        <a:bodyPr/>
        <a:lstStyle/>
        <a:p>
          <a:endParaRPr lang="en-US"/>
        </a:p>
      </dgm:t>
    </dgm:pt>
    <dgm:pt modelId="{CC709FC0-6C30-416E-B601-A57B106497E7}">
      <dgm:prSet phldrT="[Text]" phldr="0"/>
      <dgm:spPr/>
      <dgm:t>
        <a:bodyPr/>
        <a:lstStyle/>
        <a:p>
          <a:pPr rtl="0"/>
          <a:r>
            <a:rPr lang="en-US" dirty="0">
              <a:latin typeface="Arial"/>
            </a:rPr>
            <a:t>Send recommendation letter and action items to Sponsor</a:t>
          </a:r>
          <a:endParaRPr lang="en-US" dirty="0"/>
        </a:p>
      </dgm:t>
    </dgm:pt>
    <dgm:pt modelId="{C86CD66C-4027-4511-A58D-00215F94EA7C}" type="parTrans" cxnId="{D1560DBA-3AAD-4A5F-845E-BA32D41152C5}">
      <dgm:prSet/>
      <dgm:spPr/>
      <dgm:t>
        <a:bodyPr/>
        <a:lstStyle/>
        <a:p>
          <a:endParaRPr lang="en-US"/>
        </a:p>
      </dgm:t>
    </dgm:pt>
    <dgm:pt modelId="{EEFFEB46-5CC7-4508-A226-C6E57F5577A4}" type="sibTrans" cxnId="{D1560DBA-3AAD-4A5F-845E-BA32D41152C5}">
      <dgm:prSet/>
      <dgm:spPr/>
      <dgm:t>
        <a:bodyPr/>
        <a:lstStyle/>
        <a:p>
          <a:endParaRPr lang="en-US"/>
        </a:p>
      </dgm:t>
    </dgm:pt>
    <dgm:pt modelId="{00EA1116-33D1-4692-8218-4347A0A8775B}">
      <dgm:prSet phldr="0"/>
      <dgm:spPr/>
      <dgm:t>
        <a:bodyPr/>
        <a:lstStyle/>
        <a:p>
          <a:pPr rtl="0"/>
          <a:r>
            <a:rPr lang="en-US" dirty="0">
              <a:latin typeface="Arial"/>
            </a:rPr>
            <a:t>Sponsor formally replies to recommendation letter and action items</a:t>
          </a:r>
        </a:p>
      </dgm:t>
    </dgm:pt>
    <dgm:pt modelId="{6B59D489-BB61-4B82-90CA-383802E97C45}" type="parTrans" cxnId="{F9B1E15F-1E21-456D-B14D-2EF120083FB0}">
      <dgm:prSet/>
      <dgm:spPr/>
    </dgm:pt>
    <dgm:pt modelId="{0C22043A-821F-4F4E-BCAC-1E42FE08D10F}" type="sibTrans" cxnId="{F9B1E15F-1E21-456D-B14D-2EF120083FB0}">
      <dgm:prSet/>
      <dgm:spPr/>
      <dgm:t>
        <a:bodyPr/>
        <a:lstStyle/>
        <a:p>
          <a:endParaRPr lang="en-US"/>
        </a:p>
      </dgm:t>
    </dgm:pt>
    <dgm:pt modelId="{5C34B0CE-1979-408F-BAF3-84BEF1674074}">
      <dgm:prSet phldr="0"/>
      <dgm:spPr/>
      <dgm:t>
        <a:bodyPr/>
        <a:lstStyle/>
        <a:p>
          <a:pPr rtl="0"/>
          <a:r>
            <a:rPr lang="en-US" dirty="0">
              <a:latin typeface="Arial"/>
            </a:rPr>
            <a:t>FDA contacted to review recommendations, if deemed necessary</a:t>
          </a:r>
        </a:p>
      </dgm:t>
    </dgm:pt>
    <dgm:pt modelId="{7200EF1C-769E-4754-BE2A-2CDD2AF8C7DD}" type="parTrans" cxnId="{75BB2B57-ABBE-4E2C-825B-4B36E9D242DA}">
      <dgm:prSet/>
      <dgm:spPr/>
    </dgm:pt>
    <dgm:pt modelId="{FB56B35F-7EF0-42D3-B201-A56244BB87A0}" type="sibTrans" cxnId="{75BB2B57-ABBE-4E2C-825B-4B36E9D242DA}">
      <dgm:prSet/>
      <dgm:spPr/>
      <dgm:t>
        <a:bodyPr/>
        <a:lstStyle/>
        <a:p>
          <a:endParaRPr lang="en-US"/>
        </a:p>
      </dgm:t>
    </dgm:pt>
    <dgm:pt modelId="{6BF34051-F49D-4CAA-AA2B-22ABFBB997BF}">
      <dgm:prSet phldr="0"/>
      <dgm:spPr/>
      <dgm:t>
        <a:bodyPr/>
        <a:lstStyle/>
        <a:p>
          <a:pPr rtl="0"/>
          <a:r>
            <a:rPr lang="en-US" dirty="0">
              <a:latin typeface="Arial"/>
            </a:rPr>
            <a:t>Recommendation letter contents shared with investigational site staff, including IRBs</a:t>
          </a:r>
        </a:p>
      </dgm:t>
    </dgm:pt>
    <dgm:pt modelId="{1F5B39BC-96A1-40DE-9B1C-6E513BFE71DB}" type="parTrans" cxnId="{AFBA1BAF-2901-4F43-A343-265D79C19DAF}">
      <dgm:prSet/>
      <dgm:spPr/>
    </dgm:pt>
    <dgm:pt modelId="{B14AA847-2DBC-4664-ADE8-5CB68089FC2B}" type="sibTrans" cxnId="{AFBA1BAF-2901-4F43-A343-265D79C19DAF}">
      <dgm:prSet/>
      <dgm:spPr/>
    </dgm:pt>
    <dgm:pt modelId="{AA875780-32AE-44ED-943F-A28FAB9E9033}" type="pres">
      <dgm:prSet presAssocID="{4E68C4E9-1822-4610-8400-F7D58CCCCF6D}" presName="Name0" presStyleCnt="0">
        <dgm:presLayoutVars>
          <dgm:dir/>
          <dgm:resizeHandles val="exact"/>
        </dgm:presLayoutVars>
      </dgm:prSet>
      <dgm:spPr/>
    </dgm:pt>
    <dgm:pt modelId="{B6EE76F2-B966-4C12-9D77-C0395226023A}" type="pres">
      <dgm:prSet presAssocID="{8DF67553-0EC5-48A7-8306-0BD916FAA735}" presName="node" presStyleLbl="node1" presStyleIdx="0" presStyleCnt="7">
        <dgm:presLayoutVars>
          <dgm:bulletEnabled val="1"/>
        </dgm:presLayoutVars>
      </dgm:prSet>
      <dgm:spPr/>
    </dgm:pt>
    <dgm:pt modelId="{7FF87F43-4746-4BF7-82FB-FA93BB68E1DF}" type="pres">
      <dgm:prSet presAssocID="{B44B5AB8-844F-4854-A51D-4FB75C8DC512}" presName="sibTrans" presStyleLbl="sibTrans1D1" presStyleIdx="0" presStyleCnt="6"/>
      <dgm:spPr/>
    </dgm:pt>
    <dgm:pt modelId="{EF442AB1-9DD8-46C0-A768-A4583561ECFB}" type="pres">
      <dgm:prSet presAssocID="{B44B5AB8-844F-4854-A51D-4FB75C8DC512}" presName="connectorText" presStyleLbl="sibTrans1D1" presStyleIdx="0" presStyleCnt="6"/>
      <dgm:spPr/>
    </dgm:pt>
    <dgm:pt modelId="{55B86244-DE1A-4ED8-B99D-F0F3987F3D5A}" type="pres">
      <dgm:prSet presAssocID="{BE30B3DE-241C-4008-879A-8691E748685E}" presName="node" presStyleLbl="node1" presStyleIdx="1" presStyleCnt="7">
        <dgm:presLayoutVars>
          <dgm:bulletEnabled val="1"/>
        </dgm:presLayoutVars>
      </dgm:prSet>
      <dgm:spPr/>
    </dgm:pt>
    <dgm:pt modelId="{50F0F750-A2AD-400F-8597-08B59E6D2091}" type="pres">
      <dgm:prSet presAssocID="{D2A0375F-CA9D-45B9-BFFA-A2D629A374DC}" presName="sibTrans" presStyleLbl="sibTrans1D1" presStyleIdx="1" presStyleCnt="6"/>
      <dgm:spPr/>
    </dgm:pt>
    <dgm:pt modelId="{BD27B816-DA3E-4AFD-BD4D-4B238CA02041}" type="pres">
      <dgm:prSet presAssocID="{D2A0375F-CA9D-45B9-BFFA-A2D629A374DC}" presName="connectorText" presStyleLbl="sibTrans1D1" presStyleIdx="1" presStyleCnt="6"/>
      <dgm:spPr/>
    </dgm:pt>
    <dgm:pt modelId="{79B0E472-D3C3-4156-8EE0-34945AD56211}" type="pres">
      <dgm:prSet presAssocID="{10376714-941D-4BD3-A470-B4396AA596B7}" presName="node" presStyleLbl="node1" presStyleIdx="2" presStyleCnt="7">
        <dgm:presLayoutVars>
          <dgm:bulletEnabled val="1"/>
        </dgm:presLayoutVars>
      </dgm:prSet>
      <dgm:spPr/>
    </dgm:pt>
    <dgm:pt modelId="{C4506B14-50AD-4EE3-8EAD-DEF4A43816E9}" type="pres">
      <dgm:prSet presAssocID="{5726C39B-E979-4566-97B1-D7BB2C04F76A}" presName="sibTrans" presStyleLbl="sibTrans1D1" presStyleIdx="2" presStyleCnt="6"/>
      <dgm:spPr/>
    </dgm:pt>
    <dgm:pt modelId="{FDAE0BC4-1113-4866-B922-F318721E72EE}" type="pres">
      <dgm:prSet presAssocID="{5726C39B-E979-4566-97B1-D7BB2C04F76A}" presName="connectorText" presStyleLbl="sibTrans1D1" presStyleIdx="2" presStyleCnt="6"/>
      <dgm:spPr/>
    </dgm:pt>
    <dgm:pt modelId="{1AFC02C8-BDAD-490D-B1FE-A23CB3B2E644}" type="pres">
      <dgm:prSet presAssocID="{CC709FC0-6C30-416E-B601-A57B106497E7}" presName="node" presStyleLbl="node1" presStyleIdx="3" presStyleCnt="7">
        <dgm:presLayoutVars>
          <dgm:bulletEnabled val="1"/>
        </dgm:presLayoutVars>
      </dgm:prSet>
      <dgm:spPr/>
    </dgm:pt>
    <dgm:pt modelId="{844A4716-E498-4242-9DB4-80A1385D436F}" type="pres">
      <dgm:prSet presAssocID="{EEFFEB46-5CC7-4508-A226-C6E57F5577A4}" presName="sibTrans" presStyleLbl="sibTrans1D1" presStyleIdx="3" presStyleCnt="6"/>
      <dgm:spPr/>
    </dgm:pt>
    <dgm:pt modelId="{63A69A8A-326F-41A3-B9D0-B834F21838FE}" type="pres">
      <dgm:prSet presAssocID="{EEFFEB46-5CC7-4508-A226-C6E57F5577A4}" presName="connectorText" presStyleLbl="sibTrans1D1" presStyleIdx="3" presStyleCnt="6"/>
      <dgm:spPr/>
    </dgm:pt>
    <dgm:pt modelId="{C5068191-7734-48F1-A08E-8F23714FEC86}" type="pres">
      <dgm:prSet presAssocID="{00EA1116-33D1-4692-8218-4347A0A8775B}" presName="node" presStyleLbl="node1" presStyleIdx="4" presStyleCnt="7">
        <dgm:presLayoutVars>
          <dgm:bulletEnabled val="1"/>
        </dgm:presLayoutVars>
      </dgm:prSet>
      <dgm:spPr/>
    </dgm:pt>
    <dgm:pt modelId="{38507E71-EFA7-4D65-A8F2-011B6F8D8E93}" type="pres">
      <dgm:prSet presAssocID="{0C22043A-821F-4F4E-BCAC-1E42FE08D10F}" presName="sibTrans" presStyleLbl="sibTrans1D1" presStyleIdx="4" presStyleCnt="6"/>
      <dgm:spPr/>
    </dgm:pt>
    <dgm:pt modelId="{2D02F45E-2A46-461A-968C-68B893018105}" type="pres">
      <dgm:prSet presAssocID="{0C22043A-821F-4F4E-BCAC-1E42FE08D10F}" presName="connectorText" presStyleLbl="sibTrans1D1" presStyleIdx="4" presStyleCnt="6"/>
      <dgm:spPr/>
    </dgm:pt>
    <dgm:pt modelId="{6C5D410C-9C13-4FDE-9CEF-71A7B8DEC920}" type="pres">
      <dgm:prSet presAssocID="{5C34B0CE-1979-408F-BAF3-84BEF1674074}" presName="node" presStyleLbl="node1" presStyleIdx="5" presStyleCnt="7">
        <dgm:presLayoutVars>
          <dgm:bulletEnabled val="1"/>
        </dgm:presLayoutVars>
      </dgm:prSet>
      <dgm:spPr/>
    </dgm:pt>
    <dgm:pt modelId="{5A317B35-99B2-4FF4-9723-2FE4BFCDD979}" type="pres">
      <dgm:prSet presAssocID="{FB56B35F-7EF0-42D3-B201-A56244BB87A0}" presName="sibTrans" presStyleLbl="sibTrans1D1" presStyleIdx="5" presStyleCnt="6"/>
      <dgm:spPr/>
    </dgm:pt>
    <dgm:pt modelId="{2BD916D4-2323-4A39-9D94-B10487FDD6C3}" type="pres">
      <dgm:prSet presAssocID="{FB56B35F-7EF0-42D3-B201-A56244BB87A0}" presName="connectorText" presStyleLbl="sibTrans1D1" presStyleIdx="5" presStyleCnt="6"/>
      <dgm:spPr/>
    </dgm:pt>
    <dgm:pt modelId="{CB4DB28E-E651-4F71-81F8-796B868B1049}" type="pres">
      <dgm:prSet presAssocID="{6BF34051-F49D-4CAA-AA2B-22ABFBB997BF}" presName="node" presStyleLbl="node1" presStyleIdx="6" presStyleCnt="7">
        <dgm:presLayoutVars>
          <dgm:bulletEnabled val="1"/>
        </dgm:presLayoutVars>
      </dgm:prSet>
      <dgm:spPr/>
    </dgm:pt>
  </dgm:ptLst>
  <dgm:cxnLst>
    <dgm:cxn modelId="{10D84202-6F73-4308-8183-37410A561868}" type="presOf" srcId="{FB56B35F-7EF0-42D3-B201-A56244BB87A0}" destId="{5A317B35-99B2-4FF4-9723-2FE4BFCDD979}" srcOrd="0" destOrd="0" presId="urn:microsoft.com/office/officeart/2005/8/layout/bProcess3"/>
    <dgm:cxn modelId="{90F3C503-A5CF-4A89-A444-E76190839063}" srcId="{4E68C4E9-1822-4610-8400-F7D58CCCCF6D}" destId="{8DF67553-0EC5-48A7-8306-0BD916FAA735}" srcOrd="0" destOrd="0" parTransId="{CFC68708-6EBE-47BA-AEEF-B21395724149}" sibTransId="{B44B5AB8-844F-4854-A51D-4FB75C8DC512}"/>
    <dgm:cxn modelId="{7B7C2C04-BE90-48B9-832B-C806C9BDC179}" type="presOf" srcId="{EEFFEB46-5CC7-4508-A226-C6E57F5577A4}" destId="{844A4716-E498-4242-9DB4-80A1385D436F}" srcOrd="0" destOrd="0" presId="urn:microsoft.com/office/officeart/2005/8/layout/bProcess3"/>
    <dgm:cxn modelId="{9526231A-DCE9-4DC2-98A7-E978D8641896}" srcId="{4E68C4E9-1822-4610-8400-F7D58CCCCF6D}" destId="{10376714-941D-4BD3-A470-B4396AA596B7}" srcOrd="2" destOrd="0" parTransId="{63C88555-830B-47FE-99BB-B386371E54A2}" sibTransId="{5726C39B-E979-4566-97B1-D7BB2C04F76A}"/>
    <dgm:cxn modelId="{B427131C-7184-4FBA-89D4-950A8F234978}" type="presOf" srcId="{10376714-941D-4BD3-A470-B4396AA596B7}" destId="{79B0E472-D3C3-4156-8EE0-34945AD56211}" srcOrd="0" destOrd="0" presId="urn:microsoft.com/office/officeart/2005/8/layout/bProcess3"/>
    <dgm:cxn modelId="{280BBC2C-55A8-4CFA-8202-74047CD9A8E5}" type="presOf" srcId="{00EA1116-33D1-4692-8218-4347A0A8775B}" destId="{C5068191-7734-48F1-A08E-8F23714FEC86}" srcOrd="0" destOrd="0" presId="urn:microsoft.com/office/officeart/2005/8/layout/bProcess3"/>
    <dgm:cxn modelId="{A947F630-4109-473A-9F08-D050B1CD04DA}" type="presOf" srcId="{5726C39B-E979-4566-97B1-D7BB2C04F76A}" destId="{C4506B14-50AD-4EE3-8EAD-DEF4A43816E9}" srcOrd="0" destOrd="0" presId="urn:microsoft.com/office/officeart/2005/8/layout/bProcess3"/>
    <dgm:cxn modelId="{178AC15C-2501-41BF-A94D-14F89465900B}" type="presOf" srcId="{D2A0375F-CA9D-45B9-BFFA-A2D629A374DC}" destId="{50F0F750-A2AD-400F-8597-08B59E6D2091}" srcOrd="0" destOrd="0" presId="urn:microsoft.com/office/officeart/2005/8/layout/bProcess3"/>
    <dgm:cxn modelId="{F9B1E15F-1E21-456D-B14D-2EF120083FB0}" srcId="{4E68C4E9-1822-4610-8400-F7D58CCCCF6D}" destId="{00EA1116-33D1-4692-8218-4347A0A8775B}" srcOrd="4" destOrd="0" parTransId="{6B59D489-BB61-4B82-90CA-383802E97C45}" sibTransId="{0C22043A-821F-4F4E-BCAC-1E42FE08D10F}"/>
    <dgm:cxn modelId="{6D570D44-1219-4680-ACE3-652887796B59}" type="presOf" srcId="{FB56B35F-7EF0-42D3-B201-A56244BB87A0}" destId="{2BD916D4-2323-4A39-9D94-B10487FDD6C3}" srcOrd="1" destOrd="0" presId="urn:microsoft.com/office/officeart/2005/8/layout/bProcess3"/>
    <dgm:cxn modelId="{BFCF6C6A-382A-4326-A447-AD67CFF58553}" type="presOf" srcId="{EEFFEB46-5CC7-4508-A226-C6E57F5577A4}" destId="{63A69A8A-326F-41A3-B9D0-B834F21838FE}" srcOrd="1" destOrd="0" presId="urn:microsoft.com/office/officeart/2005/8/layout/bProcess3"/>
    <dgm:cxn modelId="{D1BEBE76-9FEF-4F45-B086-ADDD0766CF2E}" type="presOf" srcId="{D2A0375F-CA9D-45B9-BFFA-A2D629A374DC}" destId="{BD27B816-DA3E-4AFD-BD4D-4B238CA02041}" srcOrd="1" destOrd="0" presId="urn:microsoft.com/office/officeart/2005/8/layout/bProcess3"/>
    <dgm:cxn modelId="{75BB2B57-ABBE-4E2C-825B-4B36E9D242DA}" srcId="{4E68C4E9-1822-4610-8400-F7D58CCCCF6D}" destId="{5C34B0CE-1979-408F-BAF3-84BEF1674074}" srcOrd="5" destOrd="0" parTransId="{7200EF1C-769E-4754-BE2A-2CDD2AF8C7DD}" sibTransId="{FB56B35F-7EF0-42D3-B201-A56244BB87A0}"/>
    <dgm:cxn modelId="{C17A115A-FD21-4749-90A3-EE939565C774}" srcId="{4E68C4E9-1822-4610-8400-F7D58CCCCF6D}" destId="{BE30B3DE-241C-4008-879A-8691E748685E}" srcOrd="1" destOrd="0" parTransId="{B48D7FCD-91A9-4CD7-8146-94300230E9A8}" sibTransId="{D2A0375F-CA9D-45B9-BFFA-A2D629A374DC}"/>
    <dgm:cxn modelId="{57418286-1DA8-4774-960F-5FBA2EECE9B1}" type="presOf" srcId="{5726C39B-E979-4566-97B1-D7BB2C04F76A}" destId="{FDAE0BC4-1113-4866-B922-F318721E72EE}" srcOrd="1" destOrd="0" presId="urn:microsoft.com/office/officeart/2005/8/layout/bProcess3"/>
    <dgm:cxn modelId="{95FA0E8E-0D41-434F-96A7-B6D783C604F5}" type="presOf" srcId="{B44B5AB8-844F-4854-A51D-4FB75C8DC512}" destId="{7FF87F43-4746-4BF7-82FB-FA93BB68E1DF}" srcOrd="0" destOrd="0" presId="urn:microsoft.com/office/officeart/2005/8/layout/bProcess3"/>
    <dgm:cxn modelId="{F89C14A2-3922-49D1-9627-B96719689D06}" type="presOf" srcId="{0C22043A-821F-4F4E-BCAC-1E42FE08D10F}" destId="{2D02F45E-2A46-461A-968C-68B893018105}" srcOrd="1" destOrd="0" presId="urn:microsoft.com/office/officeart/2005/8/layout/bProcess3"/>
    <dgm:cxn modelId="{AFBA1BAF-2901-4F43-A343-265D79C19DAF}" srcId="{4E68C4E9-1822-4610-8400-F7D58CCCCF6D}" destId="{6BF34051-F49D-4CAA-AA2B-22ABFBB997BF}" srcOrd="6" destOrd="0" parTransId="{1F5B39BC-96A1-40DE-9B1C-6E513BFE71DB}" sibTransId="{B14AA847-2DBC-4664-ADE8-5CB68089FC2B}"/>
    <dgm:cxn modelId="{9218C1B2-594C-4293-A446-7292891A76B3}" type="presOf" srcId="{CC709FC0-6C30-416E-B601-A57B106497E7}" destId="{1AFC02C8-BDAD-490D-B1FE-A23CB3B2E644}" srcOrd="0" destOrd="0" presId="urn:microsoft.com/office/officeart/2005/8/layout/bProcess3"/>
    <dgm:cxn modelId="{D8B9DAB7-5C7C-4FAB-BD06-A1EB7656B592}" type="presOf" srcId="{BE30B3DE-241C-4008-879A-8691E748685E}" destId="{55B86244-DE1A-4ED8-B99D-F0F3987F3D5A}" srcOrd="0" destOrd="0" presId="urn:microsoft.com/office/officeart/2005/8/layout/bProcess3"/>
    <dgm:cxn modelId="{D1560DBA-3AAD-4A5F-845E-BA32D41152C5}" srcId="{4E68C4E9-1822-4610-8400-F7D58CCCCF6D}" destId="{CC709FC0-6C30-416E-B601-A57B106497E7}" srcOrd="3" destOrd="0" parTransId="{C86CD66C-4027-4511-A58D-00215F94EA7C}" sibTransId="{EEFFEB46-5CC7-4508-A226-C6E57F5577A4}"/>
    <dgm:cxn modelId="{806F91BB-DF04-47FA-909B-D793E36E04B0}" type="presOf" srcId="{6BF34051-F49D-4CAA-AA2B-22ABFBB997BF}" destId="{CB4DB28E-E651-4F71-81F8-796B868B1049}" srcOrd="0" destOrd="0" presId="urn:microsoft.com/office/officeart/2005/8/layout/bProcess3"/>
    <dgm:cxn modelId="{AF1013C3-3BCB-42C1-AD0D-4D26BF59BF37}" type="presOf" srcId="{4E68C4E9-1822-4610-8400-F7D58CCCCF6D}" destId="{AA875780-32AE-44ED-943F-A28FAB9E9033}" srcOrd="0" destOrd="0" presId="urn:microsoft.com/office/officeart/2005/8/layout/bProcess3"/>
    <dgm:cxn modelId="{59E52BC6-6B60-4835-8C01-EF46A58D8529}" type="presOf" srcId="{B44B5AB8-844F-4854-A51D-4FB75C8DC512}" destId="{EF442AB1-9DD8-46C0-A768-A4583561ECFB}" srcOrd="1" destOrd="0" presId="urn:microsoft.com/office/officeart/2005/8/layout/bProcess3"/>
    <dgm:cxn modelId="{83DA70C7-3AAA-477D-9BAD-D4657C94CCFA}" type="presOf" srcId="{8DF67553-0EC5-48A7-8306-0BD916FAA735}" destId="{B6EE76F2-B966-4C12-9D77-C0395226023A}" srcOrd="0" destOrd="0" presId="urn:microsoft.com/office/officeart/2005/8/layout/bProcess3"/>
    <dgm:cxn modelId="{669095E7-8180-4C5F-A834-BDE38D7DFDF6}" type="presOf" srcId="{0C22043A-821F-4F4E-BCAC-1E42FE08D10F}" destId="{38507E71-EFA7-4D65-A8F2-011B6F8D8E93}" srcOrd="0" destOrd="0" presId="urn:microsoft.com/office/officeart/2005/8/layout/bProcess3"/>
    <dgm:cxn modelId="{56B32BF0-1822-4356-9FA0-C9CFD7058A63}" type="presOf" srcId="{5C34B0CE-1979-408F-BAF3-84BEF1674074}" destId="{6C5D410C-9C13-4FDE-9CEF-71A7B8DEC920}" srcOrd="0" destOrd="0" presId="urn:microsoft.com/office/officeart/2005/8/layout/bProcess3"/>
    <dgm:cxn modelId="{1DC549E5-8827-4CE7-9166-080A336B75B9}" type="presParOf" srcId="{AA875780-32AE-44ED-943F-A28FAB9E9033}" destId="{B6EE76F2-B966-4C12-9D77-C0395226023A}" srcOrd="0" destOrd="0" presId="urn:microsoft.com/office/officeart/2005/8/layout/bProcess3"/>
    <dgm:cxn modelId="{DC99DCFB-4466-405E-9063-BDC3BEBBBE66}" type="presParOf" srcId="{AA875780-32AE-44ED-943F-A28FAB9E9033}" destId="{7FF87F43-4746-4BF7-82FB-FA93BB68E1DF}" srcOrd="1" destOrd="0" presId="urn:microsoft.com/office/officeart/2005/8/layout/bProcess3"/>
    <dgm:cxn modelId="{D82E8F52-7391-47FB-AA34-FC765FD084AA}" type="presParOf" srcId="{7FF87F43-4746-4BF7-82FB-FA93BB68E1DF}" destId="{EF442AB1-9DD8-46C0-A768-A4583561ECFB}" srcOrd="0" destOrd="0" presId="urn:microsoft.com/office/officeart/2005/8/layout/bProcess3"/>
    <dgm:cxn modelId="{EB75ABE6-BE68-4231-8EE7-35F057D40609}" type="presParOf" srcId="{AA875780-32AE-44ED-943F-A28FAB9E9033}" destId="{55B86244-DE1A-4ED8-B99D-F0F3987F3D5A}" srcOrd="2" destOrd="0" presId="urn:microsoft.com/office/officeart/2005/8/layout/bProcess3"/>
    <dgm:cxn modelId="{B4D138C1-6165-470B-88A7-B0A3E94E2293}" type="presParOf" srcId="{AA875780-32AE-44ED-943F-A28FAB9E9033}" destId="{50F0F750-A2AD-400F-8597-08B59E6D2091}" srcOrd="3" destOrd="0" presId="urn:microsoft.com/office/officeart/2005/8/layout/bProcess3"/>
    <dgm:cxn modelId="{595ECCC4-E5B0-4480-B4D3-12CBA8E5CA13}" type="presParOf" srcId="{50F0F750-A2AD-400F-8597-08B59E6D2091}" destId="{BD27B816-DA3E-4AFD-BD4D-4B238CA02041}" srcOrd="0" destOrd="0" presId="urn:microsoft.com/office/officeart/2005/8/layout/bProcess3"/>
    <dgm:cxn modelId="{FB209828-CF13-4C2A-B67C-EB1B412E7537}" type="presParOf" srcId="{AA875780-32AE-44ED-943F-A28FAB9E9033}" destId="{79B0E472-D3C3-4156-8EE0-34945AD56211}" srcOrd="4" destOrd="0" presId="urn:microsoft.com/office/officeart/2005/8/layout/bProcess3"/>
    <dgm:cxn modelId="{26323BE2-1A7F-4CAE-A541-4CC39B8BE9A6}" type="presParOf" srcId="{AA875780-32AE-44ED-943F-A28FAB9E9033}" destId="{C4506B14-50AD-4EE3-8EAD-DEF4A43816E9}" srcOrd="5" destOrd="0" presId="urn:microsoft.com/office/officeart/2005/8/layout/bProcess3"/>
    <dgm:cxn modelId="{E095A1EB-0AF3-4343-ACC6-24403B3A9EC7}" type="presParOf" srcId="{C4506B14-50AD-4EE3-8EAD-DEF4A43816E9}" destId="{FDAE0BC4-1113-4866-B922-F318721E72EE}" srcOrd="0" destOrd="0" presId="urn:microsoft.com/office/officeart/2005/8/layout/bProcess3"/>
    <dgm:cxn modelId="{B602D358-EA7B-400C-83E6-33FC78D22FF4}" type="presParOf" srcId="{AA875780-32AE-44ED-943F-A28FAB9E9033}" destId="{1AFC02C8-BDAD-490D-B1FE-A23CB3B2E644}" srcOrd="6" destOrd="0" presId="urn:microsoft.com/office/officeart/2005/8/layout/bProcess3"/>
    <dgm:cxn modelId="{6E5232E4-FFFB-4FCE-BFB8-020481C7D997}" type="presParOf" srcId="{AA875780-32AE-44ED-943F-A28FAB9E9033}" destId="{844A4716-E498-4242-9DB4-80A1385D436F}" srcOrd="7" destOrd="0" presId="urn:microsoft.com/office/officeart/2005/8/layout/bProcess3"/>
    <dgm:cxn modelId="{38A532BA-49FA-4BCC-82C4-DE7BD42FDA6D}" type="presParOf" srcId="{844A4716-E498-4242-9DB4-80A1385D436F}" destId="{63A69A8A-326F-41A3-B9D0-B834F21838FE}" srcOrd="0" destOrd="0" presId="urn:microsoft.com/office/officeart/2005/8/layout/bProcess3"/>
    <dgm:cxn modelId="{EFFDE75C-CA0D-4336-8E6E-77950BBB0C60}" type="presParOf" srcId="{AA875780-32AE-44ED-943F-A28FAB9E9033}" destId="{C5068191-7734-48F1-A08E-8F23714FEC86}" srcOrd="8" destOrd="0" presId="urn:microsoft.com/office/officeart/2005/8/layout/bProcess3"/>
    <dgm:cxn modelId="{23031652-5D10-46C1-9E96-84362B29BC0B}" type="presParOf" srcId="{AA875780-32AE-44ED-943F-A28FAB9E9033}" destId="{38507E71-EFA7-4D65-A8F2-011B6F8D8E93}" srcOrd="9" destOrd="0" presId="urn:microsoft.com/office/officeart/2005/8/layout/bProcess3"/>
    <dgm:cxn modelId="{D5199AF3-AF46-4785-B6C9-6D38A371B17A}" type="presParOf" srcId="{38507E71-EFA7-4D65-A8F2-011B6F8D8E93}" destId="{2D02F45E-2A46-461A-968C-68B893018105}" srcOrd="0" destOrd="0" presId="urn:microsoft.com/office/officeart/2005/8/layout/bProcess3"/>
    <dgm:cxn modelId="{D1865399-8710-4210-92E6-60D66B50BF3A}" type="presParOf" srcId="{AA875780-32AE-44ED-943F-A28FAB9E9033}" destId="{6C5D410C-9C13-4FDE-9CEF-71A7B8DEC920}" srcOrd="10" destOrd="0" presId="urn:microsoft.com/office/officeart/2005/8/layout/bProcess3"/>
    <dgm:cxn modelId="{C2DB98E2-D879-4CDE-AF4C-B29B889A2F59}" type="presParOf" srcId="{AA875780-32AE-44ED-943F-A28FAB9E9033}" destId="{5A317B35-99B2-4FF4-9723-2FE4BFCDD979}" srcOrd="11" destOrd="0" presId="urn:microsoft.com/office/officeart/2005/8/layout/bProcess3"/>
    <dgm:cxn modelId="{65A464A8-D1BA-48AF-89DA-D6E2508D622A}" type="presParOf" srcId="{5A317B35-99B2-4FF4-9723-2FE4BFCDD979}" destId="{2BD916D4-2323-4A39-9D94-B10487FDD6C3}" srcOrd="0" destOrd="0" presId="urn:microsoft.com/office/officeart/2005/8/layout/bProcess3"/>
    <dgm:cxn modelId="{4649B307-930B-40B4-B83F-E5E3682B40A0}" type="presParOf" srcId="{AA875780-32AE-44ED-943F-A28FAB9E9033}" destId="{CB4DB28E-E651-4F71-81F8-796B868B1049}"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87F43-4746-4BF7-82FB-FA93BB68E1DF}">
      <dsp:nvSpPr>
        <dsp:cNvPr id="0" name=""/>
        <dsp:cNvSpPr/>
      </dsp:nvSpPr>
      <dsp:spPr>
        <a:xfrm>
          <a:off x="2846285" y="537865"/>
          <a:ext cx="416518" cy="91440"/>
        </a:xfrm>
        <a:custGeom>
          <a:avLst/>
          <a:gdLst/>
          <a:ahLst/>
          <a:cxnLst/>
          <a:rect l="0" t="0" r="0" b="0"/>
          <a:pathLst>
            <a:path>
              <a:moveTo>
                <a:pt x="0" y="45720"/>
              </a:moveTo>
              <a:lnTo>
                <a:pt x="4165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3366" y="581350"/>
        <a:ext cx="22355" cy="4471"/>
      </dsp:txXfrm>
    </dsp:sp>
    <dsp:sp modelId="{B6EE76F2-B966-4C12-9D77-C0395226023A}">
      <dsp:nvSpPr>
        <dsp:cNvPr id="0" name=""/>
        <dsp:cNvSpPr/>
      </dsp:nvSpPr>
      <dsp:spPr>
        <a:xfrm>
          <a:off x="904092" y="387"/>
          <a:ext cx="1943992" cy="11663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Review Open and Closed Data Reports in separate meeting sessions</a:t>
          </a:r>
          <a:endParaRPr lang="en-US" sz="1400" kern="1200" dirty="0"/>
        </a:p>
      </dsp:txBody>
      <dsp:txXfrm>
        <a:off x="904092" y="387"/>
        <a:ext cx="1943992" cy="1166395"/>
      </dsp:txXfrm>
    </dsp:sp>
    <dsp:sp modelId="{50F0F750-A2AD-400F-8597-08B59E6D2091}">
      <dsp:nvSpPr>
        <dsp:cNvPr id="0" name=""/>
        <dsp:cNvSpPr/>
      </dsp:nvSpPr>
      <dsp:spPr>
        <a:xfrm>
          <a:off x="5237396" y="537865"/>
          <a:ext cx="416518" cy="91440"/>
        </a:xfrm>
        <a:custGeom>
          <a:avLst/>
          <a:gdLst/>
          <a:ahLst/>
          <a:cxnLst/>
          <a:rect l="0" t="0" r="0" b="0"/>
          <a:pathLst>
            <a:path>
              <a:moveTo>
                <a:pt x="0" y="45720"/>
              </a:moveTo>
              <a:lnTo>
                <a:pt x="4165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4477" y="581350"/>
        <a:ext cx="22355" cy="4471"/>
      </dsp:txXfrm>
    </dsp:sp>
    <dsp:sp modelId="{55B86244-DE1A-4ED8-B99D-F0F3987F3D5A}">
      <dsp:nvSpPr>
        <dsp:cNvPr id="0" name=""/>
        <dsp:cNvSpPr/>
      </dsp:nvSpPr>
      <dsp:spPr>
        <a:xfrm>
          <a:off x="3295203" y="387"/>
          <a:ext cx="1943992" cy="11663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Ask questions and engage in discussion</a:t>
          </a:r>
          <a:endParaRPr lang="en-US" sz="1400" kern="1200" dirty="0"/>
        </a:p>
      </dsp:txBody>
      <dsp:txXfrm>
        <a:off x="3295203" y="387"/>
        <a:ext cx="1943992" cy="1166395"/>
      </dsp:txXfrm>
    </dsp:sp>
    <dsp:sp modelId="{C4506B14-50AD-4EE3-8EAD-DEF4A43816E9}">
      <dsp:nvSpPr>
        <dsp:cNvPr id="0" name=""/>
        <dsp:cNvSpPr/>
      </dsp:nvSpPr>
      <dsp:spPr>
        <a:xfrm>
          <a:off x="1876088" y="1164983"/>
          <a:ext cx="4782222" cy="416518"/>
        </a:xfrm>
        <a:custGeom>
          <a:avLst/>
          <a:gdLst/>
          <a:ahLst/>
          <a:cxnLst/>
          <a:rect l="0" t="0" r="0" b="0"/>
          <a:pathLst>
            <a:path>
              <a:moveTo>
                <a:pt x="4782222" y="0"/>
              </a:moveTo>
              <a:lnTo>
                <a:pt x="4782222" y="225359"/>
              </a:lnTo>
              <a:lnTo>
                <a:pt x="0" y="225359"/>
              </a:lnTo>
              <a:lnTo>
                <a:pt x="0" y="41651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7123" y="1371007"/>
        <a:ext cx="240153" cy="4471"/>
      </dsp:txXfrm>
    </dsp:sp>
    <dsp:sp modelId="{79B0E472-D3C3-4156-8EE0-34945AD56211}">
      <dsp:nvSpPr>
        <dsp:cNvPr id="0" name=""/>
        <dsp:cNvSpPr/>
      </dsp:nvSpPr>
      <dsp:spPr>
        <a:xfrm>
          <a:off x="5686314" y="387"/>
          <a:ext cx="1943992" cy="11663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Generate action items and vote on a DSMB recommendation</a:t>
          </a:r>
          <a:endParaRPr lang="en-US" sz="1400" kern="1200" dirty="0"/>
        </a:p>
      </dsp:txBody>
      <dsp:txXfrm>
        <a:off x="5686314" y="387"/>
        <a:ext cx="1943992" cy="1166395"/>
      </dsp:txXfrm>
    </dsp:sp>
    <dsp:sp modelId="{844A4716-E498-4242-9DB4-80A1385D436F}">
      <dsp:nvSpPr>
        <dsp:cNvPr id="0" name=""/>
        <dsp:cNvSpPr/>
      </dsp:nvSpPr>
      <dsp:spPr>
        <a:xfrm>
          <a:off x="2846285" y="2151380"/>
          <a:ext cx="416518" cy="91440"/>
        </a:xfrm>
        <a:custGeom>
          <a:avLst/>
          <a:gdLst/>
          <a:ahLst/>
          <a:cxnLst/>
          <a:rect l="0" t="0" r="0" b="0"/>
          <a:pathLst>
            <a:path>
              <a:moveTo>
                <a:pt x="0" y="45720"/>
              </a:moveTo>
              <a:lnTo>
                <a:pt x="4165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3366" y="2194864"/>
        <a:ext cx="22355" cy="4471"/>
      </dsp:txXfrm>
    </dsp:sp>
    <dsp:sp modelId="{1AFC02C8-BDAD-490D-B1FE-A23CB3B2E644}">
      <dsp:nvSpPr>
        <dsp:cNvPr id="0" name=""/>
        <dsp:cNvSpPr/>
      </dsp:nvSpPr>
      <dsp:spPr>
        <a:xfrm>
          <a:off x="904092" y="1613902"/>
          <a:ext cx="1943992" cy="11663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Send recommendation letter and action items to Sponsor</a:t>
          </a:r>
          <a:endParaRPr lang="en-US" sz="1400" kern="1200" dirty="0"/>
        </a:p>
      </dsp:txBody>
      <dsp:txXfrm>
        <a:off x="904092" y="1613902"/>
        <a:ext cx="1943992" cy="1166395"/>
      </dsp:txXfrm>
    </dsp:sp>
    <dsp:sp modelId="{38507E71-EFA7-4D65-A8F2-011B6F8D8E93}">
      <dsp:nvSpPr>
        <dsp:cNvPr id="0" name=""/>
        <dsp:cNvSpPr/>
      </dsp:nvSpPr>
      <dsp:spPr>
        <a:xfrm>
          <a:off x="5237396" y="2151380"/>
          <a:ext cx="416518" cy="91440"/>
        </a:xfrm>
        <a:custGeom>
          <a:avLst/>
          <a:gdLst/>
          <a:ahLst/>
          <a:cxnLst/>
          <a:rect l="0" t="0" r="0" b="0"/>
          <a:pathLst>
            <a:path>
              <a:moveTo>
                <a:pt x="0" y="45720"/>
              </a:moveTo>
              <a:lnTo>
                <a:pt x="4165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4477" y="2194864"/>
        <a:ext cx="22355" cy="4471"/>
      </dsp:txXfrm>
    </dsp:sp>
    <dsp:sp modelId="{C5068191-7734-48F1-A08E-8F23714FEC86}">
      <dsp:nvSpPr>
        <dsp:cNvPr id="0" name=""/>
        <dsp:cNvSpPr/>
      </dsp:nvSpPr>
      <dsp:spPr>
        <a:xfrm>
          <a:off x="3295203" y="1613902"/>
          <a:ext cx="1943992" cy="11663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Sponsor formally replies to recommendation letter and action items</a:t>
          </a:r>
        </a:p>
      </dsp:txBody>
      <dsp:txXfrm>
        <a:off x="3295203" y="1613902"/>
        <a:ext cx="1943992" cy="1166395"/>
      </dsp:txXfrm>
    </dsp:sp>
    <dsp:sp modelId="{5A317B35-99B2-4FF4-9723-2FE4BFCDD979}">
      <dsp:nvSpPr>
        <dsp:cNvPr id="0" name=""/>
        <dsp:cNvSpPr/>
      </dsp:nvSpPr>
      <dsp:spPr>
        <a:xfrm>
          <a:off x="1876088" y="2778497"/>
          <a:ext cx="4782222" cy="416518"/>
        </a:xfrm>
        <a:custGeom>
          <a:avLst/>
          <a:gdLst/>
          <a:ahLst/>
          <a:cxnLst/>
          <a:rect l="0" t="0" r="0" b="0"/>
          <a:pathLst>
            <a:path>
              <a:moveTo>
                <a:pt x="4782222" y="0"/>
              </a:moveTo>
              <a:lnTo>
                <a:pt x="4782222" y="225359"/>
              </a:lnTo>
              <a:lnTo>
                <a:pt x="0" y="225359"/>
              </a:lnTo>
              <a:lnTo>
                <a:pt x="0" y="41651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7123" y="2984521"/>
        <a:ext cx="240153" cy="4471"/>
      </dsp:txXfrm>
    </dsp:sp>
    <dsp:sp modelId="{6C5D410C-9C13-4FDE-9CEF-71A7B8DEC920}">
      <dsp:nvSpPr>
        <dsp:cNvPr id="0" name=""/>
        <dsp:cNvSpPr/>
      </dsp:nvSpPr>
      <dsp:spPr>
        <a:xfrm>
          <a:off x="5686314" y="1613902"/>
          <a:ext cx="1943992" cy="11663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FDA contacted to review recommendations, if deemed necessary</a:t>
          </a:r>
        </a:p>
      </dsp:txBody>
      <dsp:txXfrm>
        <a:off x="5686314" y="1613902"/>
        <a:ext cx="1943992" cy="1166395"/>
      </dsp:txXfrm>
    </dsp:sp>
    <dsp:sp modelId="{CB4DB28E-E651-4F71-81F8-796B868B1049}">
      <dsp:nvSpPr>
        <dsp:cNvPr id="0" name=""/>
        <dsp:cNvSpPr/>
      </dsp:nvSpPr>
      <dsp:spPr>
        <a:xfrm>
          <a:off x="904092" y="3227416"/>
          <a:ext cx="1943992" cy="11663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rPr>
            <a:t>Recommendation letter contents shared with investigational site staff, including IRBs</a:t>
          </a:r>
        </a:p>
      </dsp:txBody>
      <dsp:txXfrm>
        <a:off x="904092" y="3227416"/>
        <a:ext cx="1943992" cy="116639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3D0622-C792-4D7B-97B7-BCD3D08CEFDE}" type="datetimeFigureOut">
              <a:rPr lang="en-US" smtClean="0"/>
              <a:t>5/13/2021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32B60-3662-43D9-A9CC-E88444B45FE5}" type="slidenum">
              <a:rPr lang="en-US" smtClean="0"/>
              <a:t>‹#›</a:t>
            </a:fld>
            <a:endParaRPr lang="en-US"/>
          </a:p>
        </p:txBody>
      </p:sp>
    </p:spTree>
    <p:extLst>
      <p:ext uri="{BB962C8B-B14F-4D97-AF65-F5344CB8AC3E}">
        <p14:creationId xmlns:p14="http://schemas.microsoft.com/office/powerpoint/2010/main" val="344854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DSMB... </a:t>
            </a:r>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91324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3925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Review of Phase 1-3 trials. Gradually larger and large sample size. Greater risks</a:t>
            </a:r>
            <a:endParaRPr lang="en-US" dirty="0"/>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14998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with the exception of low-risk behavioral and nutritional studies. Areas where side-effects are expected to be minor and the intervention minor as well.</a:t>
            </a:r>
          </a:p>
          <a:p>
            <a:pPr marL="171450" indent="-171450">
              <a:buFont typeface="Arial"/>
              <a:buChar char="•"/>
            </a:pPr>
            <a:r>
              <a:rPr lang="en-US" dirty="0"/>
              <a:t>"high-risk" means trials of interventions associated with substantial side effects to subjects (e.g., side effects that could result in serious morbidity or death, or are irreversible), trials of diseases associated with high mortality or morbidity, and trials of highly experimental therapies</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20828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as data will be readily available throughout the trial to the local investigator. In this case, an independent medical monitor may be a more appropriate option</a:t>
            </a:r>
          </a:p>
          <a:p>
            <a:pPr marL="171450" indent="-171450">
              <a:buFont typeface="Arial"/>
              <a:buChar char="•"/>
            </a:pPr>
            <a:r>
              <a:rPr lang="en-US" dirty="0"/>
              <a:t>clinical trial should not require a DSMB if there are very clear rules for stopping the trial.</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1604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31199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47737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31897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19621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7207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 to provide a quick outline of my talk today… </a:t>
            </a:r>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539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DSMB/DMC are interchangeable. Note that there is a chair and members with different responsibilities (we’ll get into this a little bit later). The experts’ fields are related to the clinical trial. Ideally members with prior DSMB/DMC experience. Data &amp; Safety Review is in pursuit of patient safety, as well as scientific merit and validity, in some cases efficacy</a:t>
            </a:r>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2346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DSMBs arose out of an organic need for further data and safety monitoring by those who have experience and can quickly understand the implications of what they’re reviewing. Larger trials produce more data, and therefore require trained eyes. The push for external safety committees for clinical trials originated with the NIH and VA. Additionally, and more importantly, the committee cannot be in-house or directly involved in the trial as that raises questions of bias. Individuals who are closely involved with trial design and conduct may not be fully objective in reviewing the interim data for emerging safety or data validity concerns.</a:t>
            </a:r>
            <a:br>
              <a:rPr lang="en-US" dirty="0">
                <a:cs typeface="+mn-lt"/>
              </a:rPr>
            </a:br>
            <a:endParaRPr lang="en-US" dirty="0"/>
          </a:p>
          <a:p>
            <a:r>
              <a:rPr lang="en-US" dirty="0">
                <a:cs typeface="Calibri"/>
              </a:rPr>
              <a:t>No in-house committee in case they see a signal in the data and decided to tweak the protocol to paint the data in a more positive light.</a:t>
            </a:r>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5762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1992 represents when the more recognizable DSMB format started becoming standard. </a:t>
            </a:r>
          </a:p>
          <a:p>
            <a:endParaRPr lang="en-US" dirty="0"/>
          </a:p>
          <a:p>
            <a:pPr marL="171450" indent="-171450">
              <a:buFontTx/>
              <a:buChar char="-"/>
            </a:pPr>
            <a:r>
              <a:rPr lang="en-US" dirty="0"/>
              <a:t>Federal government requires DSMB for most trials they are involved with</a:t>
            </a:r>
          </a:p>
          <a:p>
            <a:pPr marL="171450" indent="-171450">
              <a:buFontTx/>
              <a:buChar char="-"/>
            </a:pPr>
            <a:r>
              <a:rPr lang="en-US" dirty="0"/>
              <a:t>Trials like heart valve trials the Baim works on, carry higher risk due to patient populations and nature of the intervention</a:t>
            </a:r>
          </a:p>
          <a:p>
            <a:pPr marL="171450" indent="-171450">
              <a:buFontTx/>
              <a:buChar char="-"/>
            </a:pPr>
            <a:r>
              <a:rPr lang="en-US" dirty="0"/>
              <a:t>IRBs wanted further safeguards put in place. IRBs are restricted in that they only safeguard their specific institution. DSMBs represented a more wide-spanning, general approach.</a:t>
            </a:r>
            <a:endParaRPr lang="en-US" dirty="0">
              <a:cs typeface="Calibri"/>
            </a:endParaRPr>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40035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iterations of DSMBs in use and the FDA does not recommend any one, specific format. Importance is placed more on having an appropriate quorum with expertise directly related to the area of study and the data being produced. </a:t>
            </a:r>
          </a:p>
          <a:p>
            <a:endParaRPr lang="en-US" dirty="0"/>
          </a:p>
          <a:p>
            <a:r>
              <a:rPr lang="en-US" dirty="0"/>
              <a:t>A DSMB is often composed of a Chair, Members, and Biostatistician, though this does not always represent the breakdown. Biostatisticians sometimes have voting powers, sometimes not, but we’ll get to that in a couple slides.</a:t>
            </a:r>
          </a:p>
          <a:p>
            <a:endParaRPr lang="en-US" dirty="0"/>
          </a:p>
          <a:p>
            <a:r>
              <a:rPr lang="en-US" dirty="0"/>
              <a:t>A facilitation team or lead is on-hand to ensure that the meeting runs smoothly and that all necessary documents and attendees are present. </a:t>
            </a:r>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4873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DSMB meetings are typically characterized by a dual meeting style, made-up from one open session and one closed session. The open session allows for the sponsor to review blinded data and to answer any questions from the DSMB members. This is also the time for sponsor staff to present study updates, such as enrollment numbers. The CLOSED session restricts any sponsor staff or individuals associated with the trial from reviewing unblinded data. If these people are allowed to view the unblinded trial data, it will result in the same bias concerns as if the DSMB was an in-house committee.</a:t>
            </a:r>
            <a:endParaRPr lang="en-US" dirty="0">
              <a:cs typeface="Calibri"/>
            </a:endParaRPr>
          </a:p>
          <a:p>
            <a:endParaRPr lang="en-US" dirty="0">
              <a:cs typeface="Calibri"/>
            </a:endParaRPr>
          </a:p>
          <a:p>
            <a:r>
              <a:rPr lang="en-US" dirty="0">
                <a:cs typeface="Calibri"/>
              </a:rPr>
              <a:t>Meeting minutes – recorded meetings. Allows for writing of the minutes. Formal submission to the FDA at the end of the trial. Allows for looking back at various benchmarks and questions for both members, sponsor, and facilitation staff.</a:t>
            </a:r>
          </a:p>
          <a:p>
            <a:endParaRPr lang="en-US" dirty="0">
              <a:cs typeface="Calibri"/>
            </a:endParaRPr>
          </a:p>
          <a:p>
            <a:r>
              <a:rPr lang="en-US">
                <a:cs typeface="Calibri"/>
              </a:rPr>
              <a:t>Meeting schedule is often quarterly, biannual and depends wholly on enrollment cadence and the expected rate of events. </a:t>
            </a:r>
            <a:endParaRPr lang="en-US" dirty="0">
              <a:cs typeface="Calibri"/>
            </a:endParaRPr>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63661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FDA acknowledges that there is no single, correct way to structure a DSMB. Their responsibilities are, as noted previously, laid out by the DSMB Charter</a:t>
            </a:r>
            <a:endParaRPr lang="en-US" dirty="0"/>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0329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the sponsor decides not to accept DSMB recommendations, then they will likely need to proactively inform IRBs and sites why they made the decision. </a:t>
            </a:r>
            <a:endParaRPr lang="en-US" dirty="0"/>
          </a:p>
        </p:txBody>
      </p:sp>
      <p:sp>
        <p:nvSpPr>
          <p:cNvPr id="4" name="Slide Number Placeholder 3"/>
          <p:cNvSpPr>
            <a:spLocks noGrp="1"/>
          </p:cNvSpPr>
          <p:nvPr>
            <p:ph type="sldNum" sz="quarter" idx="10"/>
          </p:nvPr>
        </p:nvSpPr>
        <p:spPr/>
        <p:txBody>
          <a:bodyPr/>
          <a:lstStyle/>
          <a:p>
            <a:fld id="{3F75FAF1-D86B-437F-A44A-6A87E41BA73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20418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2286000" y="1752600"/>
            <a:ext cx="4572000" cy="708024"/>
          </a:xfrm>
          <a:effectLst/>
        </p:spPr>
        <p:txBody>
          <a:bodyPr/>
          <a:lstStyle>
            <a:lvl1pPr marL="0" marR="0" indent="0" defTabSz="914400" rtl="0" eaLnBrk="1" fontAlgn="base" latinLnBrk="0" hangingPunct="1">
              <a:lnSpc>
                <a:spcPct val="100000"/>
              </a:lnSpc>
              <a:spcBef>
                <a:spcPct val="0"/>
              </a:spcBef>
              <a:spcAft>
                <a:spcPct val="0"/>
              </a:spcAft>
              <a:tabLst/>
              <a:defRPr sz="3600" b="1">
                <a:solidFill>
                  <a:schemeClr val="tx1"/>
                </a:solidFill>
                <a:latin typeface="+mj-lt"/>
                <a:cs typeface="Arial" pitchFamily="34" charset="0"/>
              </a:defRPr>
            </a:lvl1pPr>
          </a:lstStyle>
          <a:p>
            <a:pPr marL="0" marR="0" lvl="0" indent="0" defTabSz="914400" rtl="0" eaLnBrk="1" fontAlgn="base" latinLnBrk="0" hangingPunct="1">
              <a:lnSpc>
                <a:spcPct val="100000"/>
              </a:lnSpc>
              <a:spcBef>
                <a:spcPct val="0"/>
              </a:spcBef>
              <a:spcAft>
                <a:spcPct val="0"/>
              </a:spcAft>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charset="0"/>
              </a:rPr>
              <a:t>Title of Talk</a:t>
            </a:r>
          </a:p>
        </p:txBody>
      </p:sp>
      <p:sp>
        <p:nvSpPr>
          <p:cNvPr id="5" name="TextBox 6"/>
          <p:cNvSpPr txBox="1">
            <a:spLocks noChangeArrowheads="1"/>
          </p:cNvSpPr>
          <p:nvPr userDrawn="1"/>
        </p:nvSpPr>
        <p:spPr bwMode="auto">
          <a:xfrm>
            <a:off x="6959600" y="3505200"/>
            <a:ext cx="2032000" cy="64611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defRPr/>
            </a:pPr>
            <a:r>
              <a:rPr lang="en-US"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Harvard Medical </a:t>
            </a:r>
          </a:p>
          <a:p>
            <a:pPr algn="ctr" eaLnBrk="0" fontAlgn="base" hangingPunct="0">
              <a:spcBef>
                <a:spcPct val="0"/>
              </a:spcBef>
              <a:spcAft>
                <a:spcPct val="0"/>
              </a:spcAft>
              <a:defRPr/>
            </a:pPr>
            <a:r>
              <a:rPr lang="en-US"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School</a:t>
            </a:r>
          </a:p>
        </p:txBody>
      </p:sp>
      <p:pic>
        <p:nvPicPr>
          <p:cNvPr id="6"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97600" y="3417888"/>
            <a:ext cx="7366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519113" y="4724400"/>
            <a:ext cx="8077200" cy="1006475"/>
          </a:xfrm>
          <a:prstGeom prst="rect">
            <a:avLst/>
          </a:prstGeom>
          <a:noFill/>
        </p:spPr>
        <p:txBody>
          <a:bodyPr>
            <a:spAutoFit/>
          </a:bodyPr>
          <a:lstStyle/>
          <a:p>
            <a:pPr algn="ctr" eaLnBrk="0" fontAlgn="base" hangingPunct="0">
              <a:spcBef>
                <a:spcPct val="30000"/>
              </a:spcBef>
              <a:spcAft>
                <a:spcPct val="0"/>
              </a:spcAft>
              <a:defRPr/>
            </a:pPr>
            <a:r>
              <a:rPr lang="en-US" b="1" dirty="0">
                <a:solidFill>
                  <a:prstClr val="white"/>
                </a:solidFill>
                <a:cs typeface="Arial" charset="0"/>
              </a:rPr>
              <a:t>Chairman, PERFUSE Study Group</a:t>
            </a:r>
          </a:p>
          <a:p>
            <a:pPr algn="ctr" eaLnBrk="0" fontAlgn="base" hangingPunct="0">
              <a:spcBef>
                <a:spcPct val="30000"/>
              </a:spcBef>
              <a:spcAft>
                <a:spcPct val="0"/>
              </a:spcAft>
              <a:defRPr/>
            </a:pPr>
            <a:r>
              <a:rPr lang="en-US" b="1" dirty="0">
                <a:solidFill>
                  <a:prstClr val="white"/>
                </a:solidFill>
                <a:cs typeface="Arial" charset="0"/>
              </a:rPr>
              <a:t>Founder and Chairman, </a:t>
            </a:r>
            <a:r>
              <a:rPr lang="en-US" b="1" dirty="0" err="1">
                <a:solidFill>
                  <a:prstClr val="white"/>
                </a:solidFill>
                <a:cs typeface="Arial" charset="0"/>
              </a:rPr>
              <a:t>WikiDoc</a:t>
            </a:r>
            <a:r>
              <a:rPr lang="en-US" b="1" dirty="0">
                <a:solidFill>
                  <a:prstClr val="white"/>
                </a:solidFill>
                <a:cs typeface="Arial" charset="0"/>
              </a:rPr>
              <a:t> &amp; </a:t>
            </a:r>
            <a:r>
              <a:rPr lang="en-US" b="1" dirty="0" err="1">
                <a:solidFill>
                  <a:prstClr val="white"/>
                </a:solidFill>
                <a:cs typeface="Arial" charset="0"/>
              </a:rPr>
              <a:t>WikiPatient</a:t>
            </a:r>
            <a:r>
              <a:rPr lang="en-US" b="1" dirty="0">
                <a:solidFill>
                  <a:prstClr val="white"/>
                </a:solidFill>
                <a:cs typeface="Arial" charset="0"/>
              </a:rPr>
              <a:t>, The World’s Open Source Textbook of Medicine Viewed 896 Million Times A Year</a:t>
            </a:r>
          </a:p>
        </p:txBody>
      </p:sp>
      <p:sp>
        <p:nvSpPr>
          <p:cNvPr id="10" name="TextBox 9"/>
          <p:cNvSpPr txBox="1"/>
          <p:nvPr userDrawn="1"/>
        </p:nvSpPr>
        <p:spPr>
          <a:xfrm>
            <a:off x="609600" y="3579346"/>
            <a:ext cx="5492750" cy="523220"/>
          </a:xfrm>
          <a:prstGeom prst="rect">
            <a:avLst/>
          </a:prstGeom>
          <a:noFill/>
          <a:effectLst>
            <a:outerShdw dist="27940" dir="3804000" algn="ctr" rotWithShape="0">
              <a:srgbClr val="000000"/>
            </a:outerShdw>
          </a:effectLst>
        </p:spPr>
        <p:txBody>
          <a:bodyPr wrap="square">
            <a:spAutoFit/>
          </a:bodyPr>
          <a:lstStyle/>
          <a:p>
            <a:pPr fontAlgn="base">
              <a:spcBef>
                <a:spcPct val="0"/>
              </a:spcBef>
              <a:spcAft>
                <a:spcPct val="0"/>
              </a:spcAft>
              <a:defRPr/>
            </a:pPr>
            <a:r>
              <a:rPr lang="en-US" sz="2800" b="1" kern="0" dirty="0">
                <a:solidFill>
                  <a:srgbClr val="FF9021"/>
                </a:solidFill>
                <a:effectLst>
                  <a:outerShdw blurRad="38100" dist="38100" dir="2700000" algn="tl">
                    <a:srgbClr val="000000">
                      <a:alpha val="43137"/>
                    </a:srgbClr>
                  </a:outerShdw>
                </a:effectLst>
                <a:cs typeface="Arial" charset="0"/>
              </a:rPr>
              <a:t>C. Michael Gibson, M.S., M.D.</a:t>
            </a:r>
          </a:p>
        </p:txBody>
      </p:sp>
    </p:spTree>
    <p:extLst>
      <p:ext uri="{BB962C8B-B14F-4D97-AF65-F5344CB8AC3E}">
        <p14:creationId xmlns:p14="http://schemas.microsoft.com/office/powerpoint/2010/main" val="1331670695"/>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123895"/>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905913"/>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63513"/>
            <a:ext cx="2151063" cy="567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5" y="163513"/>
            <a:ext cx="6302375" cy="567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690193"/>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990600"/>
          </a:xfrm>
        </p:spPr>
        <p:txBody>
          <a:bodyPr/>
          <a:lstStyle/>
          <a:p>
            <a:r>
              <a:rPr lang="en-US"/>
              <a:t>Click to edit Master title style</a:t>
            </a:r>
          </a:p>
        </p:txBody>
      </p:sp>
      <p:sp>
        <p:nvSpPr>
          <p:cNvPr id="3" name="Content Placeholder 2"/>
          <p:cNvSpPr>
            <a:spLocks noGrp="1"/>
          </p:cNvSpPr>
          <p:nvPr>
            <p:ph sz="quarter" idx="1"/>
          </p:nvPr>
        </p:nvSpPr>
        <p:spPr>
          <a:xfrm>
            <a:off x="304800" y="1447800"/>
            <a:ext cx="4225925"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86300" y="1447800"/>
            <a:ext cx="4227513"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307975" y="4165600"/>
            <a:ext cx="4225925" cy="231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86300" y="4165600"/>
            <a:ext cx="4227513" cy="231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575046"/>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990600"/>
          </a:xfrm>
        </p:spPr>
        <p:txBody>
          <a:bodyPr/>
          <a:lstStyle/>
          <a:p>
            <a:r>
              <a:rPr lang="en-US"/>
              <a:t>Click to edit Master title style</a:t>
            </a:r>
          </a:p>
        </p:txBody>
      </p:sp>
      <p:sp>
        <p:nvSpPr>
          <p:cNvPr id="3" name="Text Placeholder 2"/>
          <p:cNvSpPr>
            <a:spLocks noGrp="1"/>
          </p:cNvSpPr>
          <p:nvPr>
            <p:ph type="body" sz="half" idx="1"/>
          </p:nvPr>
        </p:nvSpPr>
        <p:spPr>
          <a:xfrm>
            <a:off x="304800" y="1447800"/>
            <a:ext cx="422592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Media Placeholder 3"/>
          <p:cNvSpPr>
            <a:spLocks noGrp="1"/>
          </p:cNvSpPr>
          <p:nvPr>
            <p:ph type="media" sz="half" idx="2"/>
          </p:nvPr>
        </p:nvSpPr>
        <p:spPr>
          <a:xfrm>
            <a:off x="4686300" y="1447800"/>
            <a:ext cx="4227513" cy="4114800"/>
          </a:xfrm>
        </p:spPr>
        <p:txBody>
          <a:bodyPr/>
          <a:lstStyle/>
          <a:p>
            <a:pPr lvl="0"/>
            <a:r>
              <a:rPr lang="en-US" noProof="0"/>
              <a:t>Click icon to add media</a:t>
            </a:r>
            <a:endParaRPr lang="en-US" noProof="0" dirty="0"/>
          </a:p>
        </p:txBody>
      </p:sp>
      <p:pic>
        <p:nvPicPr>
          <p:cNvPr id="5"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39929"/>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990600"/>
          </a:xfrm>
        </p:spPr>
        <p:txBody>
          <a:bodyPr/>
          <a:lstStyle/>
          <a:p>
            <a:r>
              <a:rPr lang="en-US"/>
              <a:t>Click to edit Master title style</a:t>
            </a:r>
            <a:endParaRPr lang="en-US" dirty="0"/>
          </a:p>
        </p:txBody>
      </p:sp>
      <p:sp>
        <p:nvSpPr>
          <p:cNvPr id="3" name="Chart Placeholder 2"/>
          <p:cNvSpPr>
            <a:spLocks noGrp="1"/>
          </p:cNvSpPr>
          <p:nvPr>
            <p:ph type="chart" idx="1"/>
          </p:nvPr>
        </p:nvSpPr>
        <p:spPr>
          <a:xfrm>
            <a:off x="307975" y="1447800"/>
            <a:ext cx="8605838" cy="4394200"/>
          </a:xfrm>
        </p:spPr>
        <p:txBody>
          <a:bodyPr/>
          <a:lstStyle/>
          <a:p>
            <a:pPr lvl="0"/>
            <a:r>
              <a:rPr lang="en-US" noProof="0"/>
              <a:t>Click icon to add chart</a:t>
            </a:r>
            <a:endParaRPr lang="en-US" noProof="0" dirty="0"/>
          </a:p>
        </p:txBody>
      </p:sp>
      <p:pic>
        <p:nvPicPr>
          <p:cNvPr id="4"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991500"/>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7975" y="1447800"/>
            <a:ext cx="8531226" cy="4775200"/>
          </a:xfrm>
        </p:spPr>
        <p:txBody>
          <a:bodyPr/>
          <a:lstStyle>
            <a:lvl1pPr>
              <a:tabLst>
                <a:tab pos="8404225" algn="l"/>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557926"/>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990600"/>
          </a:xfrm>
        </p:spPr>
        <p:txBody>
          <a:bodyPr/>
          <a:lstStyle/>
          <a:p>
            <a:r>
              <a:rPr lang="en-US"/>
              <a:t>Click to edit Master title style</a:t>
            </a:r>
          </a:p>
        </p:txBody>
      </p:sp>
      <p:sp>
        <p:nvSpPr>
          <p:cNvPr id="3" name="Table Placeholder 2"/>
          <p:cNvSpPr>
            <a:spLocks noGrp="1"/>
          </p:cNvSpPr>
          <p:nvPr>
            <p:ph type="tbl" idx="1"/>
          </p:nvPr>
        </p:nvSpPr>
        <p:spPr>
          <a:xfrm>
            <a:off x="307975" y="1447800"/>
            <a:ext cx="8605838" cy="4394200"/>
          </a:xfrm>
        </p:spPr>
        <p:txBody>
          <a:bodyPr/>
          <a:lstStyle/>
          <a:p>
            <a:pPr lvl="0"/>
            <a:r>
              <a:rPr lang="en-US" noProof="0"/>
              <a:t>Click icon to add table</a:t>
            </a:r>
          </a:p>
        </p:txBody>
      </p:sp>
      <p:pic>
        <p:nvPicPr>
          <p:cNvPr id="4"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469455"/>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990600"/>
          </a:xfrm>
        </p:spPr>
        <p:txBody>
          <a:bodyPr/>
          <a:lstStyle/>
          <a:p>
            <a:r>
              <a:rPr lang="en-US"/>
              <a:t>Click to edit Master title style</a:t>
            </a:r>
          </a:p>
        </p:txBody>
      </p:sp>
      <p:sp>
        <p:nvSpPr>
          <p:cNvPr id="3" name="Text Placeholder 2"/>
          <p:cNvSpPr>
            <a:spLocks noGrp="1"/>
          </p:cNvSpPr>
          <p:nvPr>
            <p:ph type="body" sz="half" idx="1"/>
          </p:nvPr>
        </p:nvSpPr>
        <p:spPr>
          <a:xfrm>
            <a:off x="307975" y="1447800"/>
            <a:ext cx="4225925"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hart Placeholder 3"/>
          <p:cNvSpPr>
            <a:spLocks noGrp="1"/>
          </p:cNvSpPr>
          <p:nvPr>
            <p:ph type="chart" sz="half" idx="2"/>
          </p:nvPr>
        </p:nvSpPr>
        <p:spPr>
          <a:xfrm>
            <a:off x="4686300" y="1447800"/>
            <a:ext cx="4227513" cy="4724400"/>
          </a:xfrm>
        </p:spPr>
        <p:txBody>
          <a:bodyPr/>
          <a:lstStyle/>
          <a:p>
            <a:pPr lvl="0"/>
            <a:r>
              <a:rPr lang="en-US" noProof="0"/>
              <a:t>Click icon to add chart</a:t>
            </a:r>
            <a:endParaRPr lang="en-US" noProof="0" dirty="0"/>
          </a:p>
        </p:txBody>
      </p:sp>
      <p:pic>
        <p:nvPicPr>
          <p:cNvPr id="5"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188687"/>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990600"/>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307975" y="1447800"/>
            <a:ext cx="4225925" cy="4394200"/>
          </a:xfrm>
        </p:spPr>
        <p:txBody>
          <a:bodyPr/>
          <a:lstStyle>
            <a:lvl1pPr>
              <a:defRPr sz="2400"/>
            </a:lvl1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86300" y="1447800"/>
            <a:ext cx="4227513" cy="2133600"/>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4686300" y="3733800"/>
            <a:ext cx="4227513" cy="2108200"/>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489451"/>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1" y="1473200"/>
            <a:ext cx="8534400" cy="4394200"/>
          </a:xfrm>
        </p:spPr>
        <p:txBody>
          <a:bodyPr/>
          <a:lstStyle>
            <a:lvl1pPr>
              <a:spcBef>
                <a:spcPts val="2400"/>
              </a:spcBef>
              <a:spcAft>
                <a:spcPts val="0"/>
              </a:spcAft>
              <a:defRPr/>
            </a:lvl1pPr>
            <a:lvl2pPr>
              <a:spcBef>
                <a:spcPts val="2400"/>
              </a:spcBef>
              <a:spcAft>
                <a:spcPts val="0"/>
              </a:spcAft>
              <a:defRPr/>
            </a:lvl2pPr>
            <a:lvl3pPr>
              <a:spcBef>
                <a:spcPts val="2400"/>
              </a:spcBef>
              <a:spcAft>
                <a:spcPts val="0"/>
              </a:spcAft>
              <a:defRPr/>
            </a:lvl3pPr>
            <a:lvl4pPr>
              <a:spcBef>
                <a:spcPts val="2400"/>
              </a:spcBef>
              <a:spcAft>
                <a:spcPts val="0"/>
              </a:spcAft>
              <a:defRPr/>
            </a:lvl4pPr>
            <a:lvl5pPr>
              <a:spcBef>
                <a:spcPts val="240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8778220"/>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09013" cy="4394200"/>
          </a:xfrm>
        </p:spPr>
        <p:txBody>
          <a:bodyPr/>
          <a:lstStyle>
            <a:lvl1pPr>
              <a:defRPr sz="2400">
                <a:latin typeface="Arial" pitchFamily="34" charset="0"/>
              </a:defRPr>
            </a:lvl1pPr>
            <a:lvl2pPr marL="914400" indent="-457200">
              <a:defRPr sz="2000">
                <a:latin typeface="Arial" pitchFamily="34" charset="0"/>
              </a:defRPr>
            </a:lvl2pPr>
            <a:lvl3pPr marL="1147763" indent="-233363">
              <a:defRPr sz="1800">
                <a:latin typeface="Arial" pitchFamily="34" charset="0"/>
              </a:defRPr>
            </a:lvl3pPr>
            <a:lvl4pPr marL="1368425" indent="-228600">
              <a:buFont typeface="Wingdings" pitchFamily="2" charset="2"/>
              <a:buChar char="§"/>
              <a:defRPr sz="1800">
                <a:latin typeface="Arial" pitchFamily="34" charset="0"/>
              </a:defRPr>
            </a:lvl4pPr>
            <a:lvl5pPr marL="1603375" indent="-228600">
              <a:buFont typeface="Courier New" pitchFamily="49" charset="0"/>
              <a:buChar char="o"/>
              <a:tabLst>
                <a:tab pos="176213" algn="l"/>
                <a:tab pos="1546225" algn="l"/>
              </a:tabLst>
              <a:defRPr sz="1800">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noChangeArrowheads="1"/>
          </p:cNvSpPr>
          <p:nvPr>
            <p:ph type="ftr" sz="quarter" idx="10"/>
          </p:nvPr>
        </p:nvSpPr>
        <p:spPr>
          <a:xfrm>
            <a:off x="3124200" y="6248400"/>
            <a:ext cx="2895600" cy="457200"/>
          </a:xfrm>
          <a:prstGeom prst="rect">
            <a:avLst/>
          </a:prstGeom>
        </p:spPr>
        <p:txBody>
          <a:bodyPr/>
          <a:lstStyle>
            <a:lvl1pPr>
              <a:defRPr/>
            </a:lvl1pPr>
          </a:lstStyle>
          <a:p>
            <a:pPr fontAlgn="base">
              <a:spcBef>
                <a:spcPct val="0"/>
              </a:spcBef>
              <a:spcAft>
                <a:spcPct val="0"/>
              </a:spcAft>
              <a:defRPr/>
            </a:pPr>
            <a:endParaRPr lang="en-US" sz="2200" dirty="0">
              <a:solidFill>
                <a:prstClr val="white"/>
              </a:solidFill>
              <a:latin typeface="Times New Roman" pitchFamily="18" charset="0"/>
              <a:cs typeface="Arial" charset="0"/>
            </a:endParaRPr>
          </a:p>
        </p:txBody>
      </p:sp>
      <p:sp>
        <p:nvSpPr>
          <p:cNvPr id="5" name="Slide Number Placeholder 4"/>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fontAlgn="base">
              <a:spcBef>
                <a:spcPct val="0"/>
              </a:spcBef>
              <a:spcAft>
                <a:spcPct val="0"/>
              </a:spcAft>
              <a:defRPr/>
            </a:pPr>
            <a:fld id="{ED17EE9B-DCF2-48D2-9A62-93CC3EBE995F}" type="slidenum">
              <a:rPr lang="en-US" sz="2200">
                <a:solidFill>
                  <a:prstClr val="white"/>
                </a:solidFill>
                <a:latin typeface="Times New Roman" pitchFamily="18" charset="0"/>
                <a:cs typeface="Arial" charset="0"/>
              </a:rPr>
              <a:pPr fontAlgn="base">
                <a:spcBef>
                  <a:spcPct val="0"/>
                </a:spcBef>
                <a:spcAft>
                  <a:spcPct val="0"/>
                </a:spcAft>
                <a:defRPr/>
              </a:pPr>
              <a:t>‹#›</a:t>
            </a:fld>
            <a:endParaRPr lang="en-US" sz="2200" dirty="0">
              <a:solidFill>
                <a:prstClr val="white"/>
              </a:solidFill>
              <a:latin typeface="Times New Roman" pitchFamily="18" charset="0"/>
              <a:cs typeface="Arial" charset="0"/>
            </a:endParaRPr>
          </a:p>
        </p:txBody>
      </p:sp>
      <p:pic>
        <p:nvPicPr>
          <p:cNvPr id="6"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502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noChangeArrowheads="1"/>
          </p:cNvSpPr>
          <p:nvPr>
            <p:ph type="ftr" sz="quarter" idx="10"/>
          </p:nvPr>
        </p:nvSpPr>
        <p:spPr>
          <a:xfrm>
            <a:off x="3124200" y="6248400"/>
            <a:ext cx="2895600" cy="457200"/>
          </a:xfrm>
          <a:prstGeom prst="rect">
            <a:avLst/>
          </a:prstGeom>
        </p:spPr>
        <p:txBody>
          <a:bodyPr/>
          <a:lstStyle>
            <a:lvl1pPr>
              <a:defRPr/>
            </a:lvl1pPr>
          </a:lstStyle>
          <a:p>
            <a:pPr fontAlgn="base">
              <a:spcBef>
                <a:spcPct val="0"/>
              </a:spcBef>
              <a:spcAft>
                <a:spcPct val="0"/>
              </a:spcAft>
              <a:defRPr/>
            </a:pPr>
            <a:endParaRPr lang="en-US" sz="2200">
              <a:solidFill>
                <a:prstClr val="white"/>
              </a:solidFill>
              <a:latin typeface="Times New Roman" pitchFamily="18" charset="0"/>
              <a:cs typeface="Arial" charset="0"/>
            </a:endParaRPr>
          </a:p>
        </p:txBody>
      </p:sp>
      <p:sp>
        <p:nvSpPr>
          <p:cNvPr id="5" name="Slide Number Placeholder 4"/>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fontAlgn="base">
              <a:spcBef>
                <a:spcPct val="0"/>
              </a:spcBef>
              <a:spcAft>
                <a:spcPct val="0"/>
              </a:spcAft>
              <a:defRPr/>
            </a:pPr>
            <a:fld id="{FAE6C9D2-9C0E-4159-917C-32DFF8F47685}" type="slidenum">
              <a:rPr lang="en-US" sz="2200">
                <a:solidFill>
                  <a:prstClr val="white"/>
                </a:solidFill>
                <a:latin typeface="Times New Roman" pitchFamily="18" charset="0"/>
                <a:cs typeface="Arial" charset="0"/>
              </a:rPr>
              <a:pPr fontAlgn="base">
                <a:spcBef>
                  <a:spcPct val="0"/>
                </a:spcBef>
                <a:spcAft>
                  <a:spcPct val="0"/>
                </a:spcAft>
                <a:defRPr/>
              </a:pPr>
              <a:t>‹#›</a:t>
            </a:fld>
            <a:endParaRPr lang="en-US" sz="2200" dirty="0">
              <a:solidFill>
                <a:prstClr val="white"/>
              </a:solidFill>
              <a:latin typeface="Times New Roman" pitchFamily="18" charset="0"/>
              <a:cs typeface="Arial" charset="0"/>
            </a:endParaRPr>
          </a:p>
        </p:txBody>
      </p:sp>
      <p:pic>
        <p:nvPicPr>
          <p:cNvPr id="6"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723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1" y="1473200"/>
            <a:ext cx="8534400" cy="4394200"/>
          </a:xfrm>
        </p:spPr>
        <p:txBody>
          <a:bodyPr/>
          <a:lstStyle>
            <a:lvl1pPr>
              <a:spcBef>
                <a:spcPts val="2400"/>
              </a:spcBef>
              <a:spcAft>
                <a:spcPts val="0"/>
              </a:spcAft>
              <a:defRPr/>
            </a:lvl1pPr>
            <a:lvl2pPr>
              <a:spcBef>
                <a:spcPts val="2400"/>
              </a:spcBef>
              <a:spcAft>
                <a:spcPts val="0"/>
              </a:spcAft>
              <a:defRPr/>
            </a:lvl2pPr>
            <a:lvl3pPr>
              <a:spcBef>
                <a:spcPts val="2400"/>
              </a:spcBef>
              <a:spcAft>
                <a:spcPts val="0"/>
              </a:spcAft>
              <a:defRPr/>
            </a:lvl3pPr>
            <a:lvl4pPr>
              <a:spcBef>
                <a:spcPts val="2400"/>
              </a:spcBef>
              <a:spcAft>
                <a:spcPts val="0"/>
              </a:spcAft>
              <a:defRPr/>
            </a:lvl4pPr>
            <a:lvl5pPr>
              <a:spcBef>
                <a:spcPts val="240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197360"/>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7772400" cy="1362075"/>
          </a:xfrm>
        </p:spPr>
        <p:txBody>
          <a:bodyPr/>
          <a:lstStyle>
            <a:lvl1pPr algn="ctr">
              <a:defRPr sz="4000" b="1" cap="all"/>
            </a:lvl1pPr>
          </a:lstStyle>
          <a:p>
            <a:r>
              <a:rPr lang="en-US"/>
              <a:t>Click to edit Master title style</a:t>
            </a:r>
            <a:endParaRPr lang="en-US" dirty="0"/>
          </a:p>
        </p:txBody>
      </p:sp>
      <p:pic>
        <p:nvPicPr>
          <p:cNvPr id="3"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610293"/>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524000"/>
            <a:ext cx="4111625" cy="4114800"/>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6301" y="1524000"/>
            <a:ext cx="4152899" cy="4114800"/>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341330"/>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17637"/>
            <a:ext cx="4040188" cy="639762"/>
          </a:xfrm>
        </p:spPr>
        <p:txBody>
          <a:bodyPr anchor="b"/>
          <a:lstStyle>
            <a:lvl1pPr marL="0" indent="0" algn="ctr">
              <a:buNone/>
              <a:defRPr sz="24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03437"/>
            <a:ext cx="4038600" cy="4373563"/>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41763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103437"/>
            <a:ext cx="4038600" cy="4373563"/>
          </a:xfrm>
        </p:spPr>
        <p:txBody>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035371"/>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3"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831846"/>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176389"/>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990600"/>
          </a:xfrm>
        </p:spPr>
        <p:txBody>
          <a:bodyPr anchor="ctr"/>
          <a:lstStyle>
            <a:lvl1pPr algn="ctr">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143000"/>
            <a:ext cx="3008313"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8" descr="Harvard cres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 y="6307138"/>
            <a:ext cx="3968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6348413"/>
            <a:ext cx="7905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267512"/>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bg2"/>
            </a:gs>
            <a:gs pos="55000">
              <a:srgbClr val="002060"/>
            </a:gs>
            <a:gs pos="75000">
              <a:schemeClr val="bg2"/>
            </a:gs>
          </a:gsLst>
          <a:lin ang="18900000" scaled="1"/>
          <a:tileRect/>
        </a:gradFill>
        <a:effectLst/>
      </p:bgPr>
    </p:bg>
    <p:spTree>
      <p:nvGrpSpPr>
        <p:cNvPr id="1" name=""/>
        <p:cNvGrpSpPr/>
        <p:nvPr/>
      </p:nvGrpSpPr>
      <p:grpSpPr>
        <a:xfrm>
          <a:off x="0" y="0"/>
          <a:ext cx="0" cy="0"/>
          <a:chOff x="0" y="0"/>
          <a:chExt cx="0" cy="0"/>
        </a:xfrm>
      </p:grpSpPr>
      <p:sp>
        <p:nvSpPr>
          <p:cNvPr id="8" name="Rectangle 7"/>
          <p:cNvSpPr/>
          <p:nvPr/>
        </p:nvSpPr>
        <p:spPr bwMode="auto">
          <a:xfrm>
            <a:off x="0" y="0"/>
            <a:ext cx="9144000" cy="997527"/>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spAutoFit/>
          </a:bodyPr>
          <a:lstStyle/>
          <a:p>
            <a:pPr eaLnBrk="0" fontAlgn="base" hangingPunct="0">
              <a:spcBef>
                <a:spcPct val="30000"/>
              </a:spcBef>
              <a:spcAft>
                <a:spcPct val="0"/>
              </a:spcAft>
              <a:defRPr/>
            </a:pPr>
            <a:endParaRPr lang="en-US" b="1">
              <a:solidFill>
                <a:prstClr val="white"/>
              </a:solidFill>
            </a:endParaRPr>
          </a:p>
        </p:txBody>
      </p:sp>
      <p:sp>
        <p:nvSpPr>
          <p:cNvPr id="1026" name="Rectangle 2"/>
          <p:cNvSpPr>
            <a:spLocks noGrp="1" noChangeArrowheads="1"/>
          </p:cNvSpPr>
          <p:nvPr>
            <p:ph type="title"/>
          </p:nvPr>
        </p:nvSpPr>
        <p:spPr bwMode="auto">
          <a:xfrm>
            <a:off x="0" y="0"/>
            <a:ext cx="9143999" cy="997527"/>
          </a:xfrm>
          <a:prstGeom prst="rect">
            <a:avLst/>
          </a:prstGeom>
          <a:noFill/>
          <a:ln>
            <a:noFill/>
          </a:ln>
          <a:effectLst>
            <a:outerShdw dist="28398" dir="3806097"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Click to edit Master title </a:t>
            </a:r>
            <a:br>
              <a:rPr lang="en-GB" dirty="0"/>
            </a:br>
            <a:r>
              <a:rPr lang="en-GB" dirty="0"/>
              <a:t>style</a:t>
            </a:r>
          </a:p>
        </p:txBody>
      </p:sp>
      <p:sp>
        <p:nvSpPr>
          <p:cNvPr id="543747" name="Rectangle 3"/>
          <p:cNvSpPr>
            <a:spLocks noGrp="1" noChangeArrowheads="1"/>
          </p:cNvSpPr>
          <p:nvPr>
            <p:ph type="body" idx="1"/>
          </p:nvPr>
        </p:nvSpPr>
        <p:spPr bwMode="auto">
          <a:xfrm>
            <a:off x="304800" y="1473200"/>
            <a:ext cx="8609013" cy="439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31" name="Line 4"/>
          <p:cNvSpPr>
            <a:spLocks noChangeShapeType="1"/>
          </p:cNvSpPr>
          <p:nvPr/>
        </p:nvSpPr>
        <p:spPr bwMode="auto">
          <a:xfrm>
            <a:off x="0" y="1003300"/>
            <a:ext cx="91440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wrap="none">
            <a:spAutoFit/>
          </a:bodyPr>
          <a:lstStyle/>
          <a:p>
            <a:pPr fontAlgn="base">
              <a:spcBef>
                <a:spcPct val="0"/>
              </a:spcBef>
              <a:spcAft>
                <a:spcPct val="0"/>
              </a:spcAft>
            </a:pPr>
            <a:endParaRPr lang="en-US" sz="2200">
              <a:solidFill>
                <a:prstClr val="white"/>
              </a:solidFill>
              <a:latin typeface="Times New Roman" pitchFamily="18" charset="0"/>
              <a:cs typeface="Arial" charset="0"/>
            </a:endParaRPr>
          </a:p>
        </p:txBody>
      </p:sp>
    </p:spTree>
    <p:extLst>
      <p:ext uri="{BB962C8B-B14F-4D97-AF65-F5344CB8AC3E}">
        <p14:creationId xmlns:p14="http://schemas.microsoft.com/office/powerpoint/2010/main" val="22605746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ransition advClick="0"/>
  <p:txStyles>
    <p:titleStyle>
      <a:lvl1pPr algn="ctr" rtl="0" eaLnBrk="1" fontAlgn="base" hangingPunct="1">
        <a:lnSpc>
          <a:spcPct val="85000"/>
        </a:lnSpc>
        <a:spcBef>
          <a:spcPct val="0"/>
        </a:spcBef>
        <a:spcAft>
          <a:spcPct val="0"/>
        </a:spcAft>
        <a:defRPr sz="3200" b="1">
          <a:solidFill>
            <a:srgbClr val="FF9933"/>
          </a:solidFill>
          <a:effectLst>
            <a:outerShdw blurRad="38100" dist="38100" dir="2700000" algn="tl">
              <a:srgbClr val="000000">
                <a:alpha val="43137"/>
              </a:srgbClr>
            </a:outerShdw>
          </a:effectLst>
          <a:latin typeface="+mj-lt"/>
          <a:ea typeface="+mj-ea"/>
          <a:cs typeface="+mj-cs"/>
        </a:defRPr>
      </a:lvl1pPr>
      <a:lvl2pPr algn="ctr" rtl="0" eaLnBrk="1" fontAlgn="base" hangingPunct="1">
        <a:lnSpc>
          <a:spcPct val="85000"/>
        </a:lnSpc>
        <a:spcBef>
          <a:spcPct val="0"/>
        </a:spcBef>
        <a:spcAft>
          <a:spcPct val="0"/>
        </a:spcAft>
        <a:defRPr sz="2400" b="1">
          <a:solidFill>
            <a:srgbClr val="FF9933"/>
          </a:solidFill>
          <a:latin typeface="Arial" charset="0"/>
        </a:defRPr>
      </a:lvl2pPr>
      <a:lvl3pPr algn="ctr" rtl="0" eaLnBrk="1" fontAlgn="base" hangingPunct="1">
        <a:lnSpc>
          <a:spcPct val="85000"/>
        </a:lnSpc>
        <a:spcBef>
          <a:spcPct val="0"/>
        </a:spcBef>
        <a:spcAft>
          <a:spcPct val="0"/>
        </a:spcAft>
        <a:defRPr sz="2400" b="1">
          <a:solidFill>
            <a:srgbClr val="FF9933"/>
          </a:solidFill>
          <a:latin typeface="Arial" charset="0"/>
        </a:defRPr>
      </a:lvl3pPr>
      <a:lvl4pPr algn="ctr" rtl="0" eaLnBrk="1" fontAlgn="base" hangingPunct="1">
        <a:lnSpc>
          <a:spcPct val="85000"/>
        </a:lnSpc>
        <a:spcBef>
          <a:spcPct val="0"/>
        </a:spcBef>
        <a:spcAft>
          <a:spcPct val="0"/>
        </a:spcAft>
        <a:defRPr sz="2400" b="1">
          <a:solidFill>
            <a:srgbClr val="FF9933"/>
          </a:solidFill>
          <a:latin typeface="Arial" charset="0"/>
        </a:defRPr>
      </a:lvl4pPr>
      <a:lvl5pPr algn="ctr" rtl="0" eaLnBrk="1" fontAlgn="base" hangingPunct="1">
        <a:lnSpc>
          <a:spcPct val="85000"/>
        </a:lnSpc>
        <a:spcBef>
          <a:spcPct val="0"/>
        </a:spcBef>
        <a:spcAft>
          <a:spcPct val="0"/>
        </a:spcAft>
        <a:defRPr sz="2400" b="1">
          <a:solidFill>
            <a:srgbClr val="FF9933"/>
          </a:solidFill>
          <a:latin typeface="Arial" charset="0"/>
        </a:defRPr>
      </a:lvl5pPr>
      <a:lvl6pPr marL="457200" algn="ctr" rtl="0" eaLnBrk="1" fontAlgn="base" hangingPunct="1">
        <a:lnSpc>
          <a:spcPct val="85000"/>
        </a:lnSpc>
        <a:spcBef>
          <a:spcPct val="0"/>
        </a:spcBef>
        <a:spcAft>
          <a:spcPct val="0"/>
        </a:spcAft>
        <a:defRPr sz="2400" b="1">
          <a:solidFill>
            <a:srgbClr val="FF9933"/>
          </a:solidFill>
          <a:latin typeface="Arial" charset="0"/>
        </a:defRPr>
      </a:lvl6pPr>
      <a:lvl7pPr marL="914400" algn="ctr" rtl="0" eaLnBrk="1" fontAlgn="base" hangingPunct="1">
        <a:lnSpc>
          <a:spcPct val="85000"/>
        </a:lnSpc>
        <a:spcBef>
          <a:spcPct val="0"/>
        </a:spcBef>
        <a:spcAft>
          <a:spcPct val="0"/>
        </a:spcAft>
        <a:defRPr sz="2400" b="1">
          <a:solidFill>
            <a:srgbClr val="FF9933"/>
          </a:solidFill>
          <a:latin typeface="Arial" charset="0"/>
        </a:defRPr>
      </a:lvl7pPr>
      <a:lvl8pPr marL="1371600" algn="ctr" rtl="0" eaLnBrk="1" fontAlgn="base" hangingPunct="1">
        <a:lnSpc>
          <a:spcPct val="85000"/>
        </a:lnSpc>
        <a:spcBef>
          <a:spcPct val="0"/>
        </a:spcBef>
        <a:spcAft>
          <a:spcPct val="0"/>
        </a:spcAft>
        <a:defRPr sz="2400" b="1">
          <a:solidFill>
            <a:srgbClr val="FF9933"/>
          </a:solidFill>
          <a:latin typeface="Arial" charset="0"/>
        </a:defRPr>
      </a:lvl8pPr>
      <a:lvl9pPr marL="1828800" algn="ctr" rtl="0" eaLnBrk="1" fontAlgn="base" hangingPunct="1">
        <a:lnSpc>
          <a:spcPct val="85000"/>
        </a:lnSpc>
        <a:spcBef>
          <a:spcPct val="0"/>
        </a:spcBef>
        <a:spcAft>
          <a:spcPct val="0"/>
        </a:spcAft>
        <a:defRPr sz="2400" b="1">
          <a:solidFill>
            <a:srgbClr val="FF9933"/>
          </a:solidFill>
          <a:latin typeface="Arial" charset="0"/>
        </a:defRPr>
      </a:lvl9pPr>
    </p:titleStyle>
    <p:bodyStyle>
      <a:lvl1pPr marL="233363" indent="-233363" algn="l" rtl="0" eaLnBrk="1" fontAlgn="base" hangingPunct="1">
        <a:lnSpc>
          <a:spcPct val="80000"/>
        </a:lnSpc>
        <a:spcBef>
          <a:spcPts val="2400"/>
        </a:spcBef>
        <a:spcAft>
          <a:spcPts val="0"/>
        </a:spcAft>
        <a:buClr>
          <a:srgbClr val="FF9900"/>
        </a:buClr>
        <a:buChar char="•"/>
        <a:tabLst/>
        <a:defRPr sz="2400">
          <a:solidFill>
            <a:schemeClr val="tx1"/>
          </a:solidFill>
          <a:effectLst>
            <a:outerShdw blurRad="38100" dist="38100" dir="2700000" algn="tl">
              <a:srgbClr val="000000"/>
            </a:outerShdw>
          </a:effectLst>
          <a:latin typeface="+mn-lt"/>
          <a:ea typeface="+mn-ea"/>
          <a:cs typeface="+mn-cs"/>
        </a:defRPr>
      </a:lvl1pPr>
      <a:lvl2pPr marL="798513" indent="-341313" algn="l" rtl="0" eaLnBrk="1" fontAlgn="base" hangingPunct="1">
        <a:lnSpc>
          <a:spcPct val="80000"/>
        </a:lnSpc>
        <a:spcBef>
          <a:spcPts val="2400"/>
        </a:spcBef>
        <a:spcAft>
          <a:spcPts val="0"/>
        </a:spcAft>
        <a:buClr>
          <a:srgbClr val="FF9900"/>
        </a:buClr>
        <a:buChar char="–"/>
        <a:tabLst>
          <a:tab pos="176213" algn="l"/>
        </a:tabLst>
        <a:defRPr sz="2000">
          <a:solidFill>
            <a:schemeClr val="tx1"/>
          </a:solidFill>
          <a:effectLst>
            <a:outerShdw blurRad="38100" dist="38100" dir="2700000" algn="tl">
              <a:srgbClr val="000000"/>
            </a:outerShdw>
          </a:effectLst>
          <a:latin typeface="+mn-lt"/>
        </a:defRPr>
      </a:lvl2pPr>
      <a:lvl3pPr marL="1030288" indent="-233363" algn="l" rtl="0" eaLnBrk="1" fontAlgn="base" hangingPunct="1">
        <a:lnSpc>
          <a:spcPct val="80000"/>
        </a:lnSpc>
        <a:spcBef>
          <a:spcPts val="2400"/>
        </a:spcBef>
        <a:spcAft>
          <a:spcPts val="0"/>
        </a:spcAft>
        <a:buClr>
          <a:srgbClr val="FF9900"/>
        </a:buClr>
        <a:buChar char="•"/>
        <a:tabLst>
          <a:tab pos="176213" algn="l"/>
        </a:tabLst>
        <a:defRPr sz="1800">
          <a:solidFill>
            <a:schemeClr val="tx1"/>
          </a:solidFill>
          <a:effectLst>
            <a:outerShdw blurRad="38100" dist="38100" dir="2700000" algn="tl">
              <a:srgbClr val="000000"/>
            </a:outerShdw>
          </a:effectLst>
          <a:latin typeface="+mn-lt"/>
        </a:defRPr>
      </a:lvl3pPr>
      <a:lvl4pPr marL="1371600" indent="-280988" algn="l" rtl="0" eaLnBrk="1" fontAlgn="base" hangingPunct="1">
        <a:lnSpc>
          <a:spcPct val="80000"/>
        </a:lnSpc>
        <a:spcBef>
          <a:spcPts val="2400"/>
        </a:spcBef>
        <a:spcAft>
          <a:spcPts val="0"/>
        </a:spcAft>
        <a:buClr>
          <a:srgbClr val="FF9900"/>
        </a:buClr>
        <a:buChar char="–"/>
        <a:tabLst>
          <a:tab pos="176213" algn="l"/>
        </a:tabLst>
        <a:defRPr sz="1800">
          <a:solidFill>
            <a:schemeClr val="tx1"/>
          </a:solidFill>
          <a:effectLst>
            <a:outerShdw blurRad="38100" dist="38100" dir="2700000" algn="tl">
              <a:srgbClr val="000000"/>
            </a:outerShdw>
          </a:effectLst>
          <a:latin typeface="+mn-lt"/>
        </a:defRPr>
      </a:lvl4pPr>
      <a:lvl5pPr marL="1712913" indent="-341313" algn="l" rtl="0" eaLnBrk="1" fontAlgn="base" hangingPunct="1">
        <a:lnSpc>
          <a:spcPct val="80000"/>
        </a:lnSpc>
        <a:spcBef>
          <a:spcPts val="2400"/>
        </a:spcBef>
        <a:spcAft>
          <a:spcPts val="0"/>
        </a:spcAft>
        <a:buClr>
          <a:srgbClr val="FF9900"/>
        </a:buClr>
        <a:buChar char="»"/>
        <a:tabLst>
          <a:tab pos="176213" algn="l"/>
        </a:tabLst>
        <a:defRPr sz="1800">
          <a:solidFill>
            <a:schemeClr val="tx1"/>
          </a:solidFill>
          <a:effectLst>
            <a:outerShdw blurRad="38100" dist="38100" dir="2700000" algn="tl">
              <a:srgbClr val="000000"/>
            </a:outerShdw>
          </a:effectLst>
          <a:latin typeface="+mn-lt"/>
        </a:defRPr>
      </a:lvl5pPr>
      <a:lvl6pPr marL="4629150" indent="-228600" algn="l" rtl="0" eaLnBrk="1" fontAlgn="base" hangingPunct="1">
        <a:lnSpc>
          <a:spcPct val="80000"/>
        </a:lnSpc>
        <a:spcBef>
          <a:spcPct val="20000"/>
        </a:spcBef>
        <a:spcAft>
          <a:spcPct val="5000"/>
        </a:spcAft>
        <a:buClr>
          <a:srgbClr val="FF9900"/>
        </a:buClr>
        <a:buChar char="»"/>
        <a:tabLst>
          <a:tab pos="176213" algn="l"/>
        </a:tabLst>
        <a:defRPr>
          <a:solidFill>
            <a:schemeClr val="tx1"/>
          </a:solidFill>
          <a:effectLst>
            <a:outerShdw blurRad="38100" dist="38100" dir="2700000" algn="tl">
              <a:srgbClr val="000000"/>
            </a:outerShdw>
          </a:effectLst>
          <a:latin typeface="+mn-lt"/>
        </a:defRPr>
      </a:lvl6pPr>
      <a:lvl7pPr marL="5086350" indent="-228600" algn="l" rtl="0" eaLnBrk="1" fontAlgn="base" hangingPunct="1">
        <a:lnSpc>
          <a:spcPct val="80000"/>
        </a:lnSpc>
        <a:spcBef>
          <a:spcPct val="20000"/>
        </a:spcBef>
        <a:spcAft>
          <a:spcPct val="5000"/>
        </a:spcAft>
        <a:buClr>
          <a:srgbClr val="FF9900"/>
        </a:buClr>
        <a:buChar char="»"/>
        <a:tabLst>
          <a:tab pos="176213" algn="l"/>
        </a:tabLst>
        <a:defRPr>
          <a:solidFill>
            <a:schemeClr val="tx1"/>
          </a:solidFill>
          <a:effectLst>
            <a:outerShdw blurRad="38100" dist="38100" dir="2700000" algn="tl">
              <a:srgbClr val="000000"/>
            </a:outerShdw>
          </a:effectLst>
          <a:latin typeface="+mn-lt"/>
        </a:defRPr>
      </a:lvl7pPr>
      <a:lvl8pPr marL="5543550" indent="-228600" algn="l" rtl="0" eaLnBrk="1" fontAlgn="base" hangingPunct="1">
        <a:lnSpc>
          <a:spcPct val="80000"/>
        </a:lnSpc>
        <a:spcBef>
          <a:spcPct val="20000"/>
        </a:spcBef>
        <a:spcAft>
          <a:spcPct val="5000"/>
        </a:spcAft>
        <a:buClr>
          <a:srgbClr val="FF9900"/>
        </a:buClr>
        <a:buChar char="»"/>
        <a:tabLst>
          <a:tab pos="176213" algn="l"/>
        </a:tabLst>
        <a:defRPr>
          <a:solidFill>
            <a:schemeClr val="tx1"/>
          </a:solidFill>
          <a:effectLst>
            <a:outerShdw blurRad="38100" dist="38100" dir="2700000" algn="tl">
              <a:srgbClr val="000000"/>
            </a:outerShdw>
          </a:effectLst>
          <a:latin typeface="+mn-lt"/>
        </a:defRPr>
      </a:lvl8pPr>
      <a:lvl9pPr marL="6000750" indent="-228600" algn="l" rtl="0" eaLnBrk="1" fontAlgn="base" hangingPunct="1">
        <a:lnSpc>
          <a:spcPct val="80000"/>
        </a:lnSpc>
        <a:spcBef>
          <a:spcPct val="20000"/>
        </a:spcBef>
        <a:spcAft>
          <a:spcPct val="5000"/>
        </a:spcAft>
        <a:buClr>
          <a:srgbClr val="FF9900"/>
        </a:buClr>
        <a:buChar char="»"/>
        <a:tabLst>
          <a:tab pos="176213" algn="l"/>
        </a:tabLst>
        <a:defRPr>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1601"/>
            <a:ext cx="9143999" cy="2057400"/>
          </a:xfrm>
        </p:spPr>
        <p:txBody>
          <a:bodyPr/>
          <a:lstStyle/>
          <a:p>
            <a:r>
              <a:rPr lang="en-US" u="sng" dirty="0"/>
              <a:t>PERFUSE Clinical Trial Course</a:t>
            </a:r>
            <a:br>
              <a:rPr lang="en-US" dirty="0"/>
            </a:br>
            <a:br>
              <a:rPr lang="en-US" dirty="0"/>
            </a:br>
            <a:r>
              <a:rPr lang="en-US" dirty="0"/>
              <a:t>Data Review Committee III, Data and Safety Monitoring Board</a:t>
            </a:r>
          </a:p>
        </p:txBody>
      </p:sp>
      <p:sp>
        <p:nvSpPr>
          <p:cNvPr id="3" name="Content Placeholder 2"/>
          <p:cNvSpPr>
            <a:spLocks noGrp="1"/>
          </p:cNvSpPr>
          <p:nvPr>
            <p:ph idx="1"/>
          </p:nvPr>
        </p:nvSpPr>
        <p:spPr>
          <a:xfrm>
            <a:off x="1866899" y="4572000"/>
            <a:ext cx="5410201" cy="1219200"/>
          </a:xfrm>
        </p:spPr>
        <p:txBody>
          <a:bodyPr/>
          <a:lstStyle/>
          <a:p>
            <a:pPr marL="0" indent="0" algn="ctr">
              <a:lnSpc>
                <a:spcPct val="100000"/>
              </a:lnSpc>
              <a:spcBef>
                <a:spcPts val="0"/>
              </a:spcBef>
              <a:buNone/>
            </a:pPr>
            <a:r>
              <a:rPr lang="en-US" dirty="0"/>
              <a:t>Sam Ciaranca</a:t>
            </a:r>
          </a:p>
          <a:p>
            <a:pPr marL="0" indent="0" algn="ctr">
              <a:lnSpc>
                <a:spcPct val="100000"/>
              </a:lnSpc>
              <a:spcBef>
                <a:spcPts val="0"/>
              </a:spcBef>
              <a:buNone/>
            </a:pPr>
            <a:r>
              <a:rPr lang="en-US" dirty="0"/>
              <a:t>Clinical Review</a:t>
            </a:r>
          </a:p>
          <a:p>
            <a:pPr marL="0" indent="0" algn="ctr">
              <a:lnSpc>
                <a:spcPct val="100000"/>
              </a:lnSpc>
              <a:spcBef>
                <a:spcPts val="0"/>
              </a:spcBef>
              <a:buNone/>
            </a:pPr>
            <a:r>
              <a:rPr lang="en-US" dirty="0"/>
              <a:t>Baim Institute for Clinical Research</a:t>
            </a:r>
          </a:p>
        </p:txBody>
      </p:sp>
    </p:spTree>
    <p:extLst>
      <p:ext uri="{BB962C8B-B14F-4D97-AF65-F5344CB8AC3E}">
        <p14:creationId xmlns:p14="http://schemas.microsoft.com/office/powerpoint/2010/main" val="205916896"/>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with CEC, DMAC</a:t>
            </a:r>
          </a:p>
        </p:txBody>
      </p:sp>
      <p:sp>
        <p:nvSpPr>
          <p:cNvPr id="3" name="Content Placeholder 2"/>
          <p:cNvSpPr>
            <a:spLocks noGrp="1"/>
          </p:cNvSpPr>
          <p:nvPr>
            <p:ph idx="1"/>
          </p:nvPr>
        </p:nvSpPr>
        <p:spPr/>
        <p:txBody>
          <a:bodyPr/>
          <a:lstStyle/>
          <a:p>
            <a:pPr marL="233045" indent="-233045"/>
            <a:r>
              <a:rPr lang="en-US">
                <a:cs typeface="Arial"/>
              </a:rPr>
              <a:t>Clinical Events Committees (CEC) adjudicated specific, pre-defined adverse events and help to monitor trial safety on a more focused level than DSMBs</a:t>
            </a:r>
          </a:p>
          <a:p>
            <a:pPr marL="233045" indent="-233045"/>
            <a:r>
              <a:rPr lang="en-US">
                <a:cs typeface="Arial"/>
              </a:rPr>
              <a:t>CECs also help to generate data for DSMBs to review</a:t>
            </a:r>
            <a:endParaRPr lang="en-US" dirty="0">
              <a:cs typeface="Arial"/>
            </a:endParaRPr>
          </a:p>
          <a:p>
            <a:pPr marL="233045" indent="-233045"/>
            <a:r>
              <a:rPr lang="en-US">
                <a:cs typeface="Arial"/>
              </a:rPr>
              <a:t>Data Monitoring and Adjudication Committees (DMAC) are combinations between DSMBs and CECs, both reviewing aggregate safety and efficacy data while adjudicating adverse events</a:t>
            </a:r>
          </a:p>
          <a:p>
            <a:pPr marL="233045" indent="-233045"/>
            <a:r>
              <a:rPr lang="en-US">
                <a:cs typeface="Arial"/>
              </a:rPr>
              <a:t>DMACs can come about for budgetary or trial size reasons</a:t>
            </a:r>
            <a:endParaRPr lang="en-US" dirty="0">
              <a:cs typeface="Arial"/>
            </a:endParaRPr>
          </a:p>
        </p:txBody>
      </p:sp>
    </p:spTree>
    <p:extLst>
      <p:ext uri="{BB962C8B-B14F-4D97-AF65-F5344CB8AC3E}">
        <p14:creationId xmlns:p14="http://schemas.microsoft.com/office/powerpoint/2010/main" val="1613443303"/>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Trial Phase Reminder</a:t>
            </a:r>
          </a:p>
        </p:txBody>
      </p:sp>
      <p:sp>
        <p:nvSpPr>
          <p:cNvPr id="5" name="TextBox 4">
            <a:extLst>
              <a:ext uri="{FF2B5EF4-FFF2-40B4-BE49-F238E27FC236}">
                <a16:creationId xmlns:a16="http://schemas.microsoft.com/office/drawing/2014/main" id="{0BC31306-1117-4F08-AC51-C9A24E9B352C}"/>
              </a:ext>
            </a:extLst>
          </p:cNvPr>
          <p:cNvSpPr txBox="1"/>
          <p:nvPr/>
        </p:nvSpPr>
        <p:spPr>
          <a:xfrm>
            <a:off x="1372838" y="6539752"/>
            <a:ext cx="7214112" cy="261610"/>
          </a:xfrm>
          <a:prstGeom prst="rect">
            <a:avLst/>
          </a:prstGeom>
          <a:noFill/>
        </p:spPr>
        <p:txBody>
          <a:bodyPr wrap="square" rtlCol="0">
            <a:spAutoFit/>
          </a:bodyPr>
          <a:lstStyle/>
          <a:p>
            <a:r>
              <a:rPr lang="en-US" sz="1100" dirty="0">
                <a:effectLst>
                  <a:outerShdw blurRad="38100" dist="38100" dir="2700000" algn="tl">
                    <a:srgbClr val="000000">
                      <a:alpha val="43137"/>
                    </a:srgbClr>
                  </a:outerShdw>
                </a:effectLst>
                <a:latin typeface="+mj-lt"/>
              </a:rPr>
              <a:t>https://www.researchgate.net/figure/Characteristics-of-Clinical-Trial-Phases_tbl4_301745695</a:t>
            </a:r>
          </a:p>
        </p:txBody>
      </p:sp>
      <p:pic>
        <p:nvPicPr>
          <p:cNvPr id="3" name="Picture 5" descr="Table, timeline&#10;&#10;Description automatically generated">
            <a:extLst>
              <a:ext uri="{FF2B5EF4-FFF2-40B4-BE49-F238E27FC236}">
                <a16:creationId xmlns:a16="http://schemas.microsoft.com/office/drawing/2014/main" id="{7EC551D3-0808-49DC-ADDE-FA8ECA3FC214}"/>
              </a:ext>
            </a:extLst>
          </p:cNvPr>
          <p:cNvPicPr>
            <a:picLocks noChangeAspect="1"/>
          </p:cNvPicPr>
          <p:nvPr/>
        </p:nvPicPr>
        <p:blipFill>
          <a:blip r:embed="rId3"/>
          <a:stretch>
            <a:fillRect/>
          </a:stretch>
        </p:blipFill>
        <p:spPr>
          <a:xfrm>
            <a:off x="1443317" y="1071560"/>
            <a:ext cx="6355976" cy="5476881"/>
          </a:xfrm>
          <a:prstGeom prst="rect">
            <a:avLst/>
          </a:prstGeom>
        </p:spPr>
      </p:pic>
    </p:spTree>
    <p:extLst>
      <p:ext uri="{BB962C8B-B14F-4D97-AF65-F5344CB8AC3E}">
        <p14:creationId xmlns:p14="http://schemas.microsoft.com/office/powerpoint/2010/main" val="2108237285"/>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a:t>
            </a:r>
          </a:p>
        </p:txBody>
      </p:sp>
      <p:sp>
        <p:nvSpPr>
          <p:cNvPr id="3" name="Content Placeholder 2"/>
          <p:cNvSpPr>
            <a:spLocks noGrp="1"/>
          </p:cNvSpPr>
          <p:nvPr>
            <p:ph idx="1"/>
          </p:nvPr>
        </p:nvSpPr>
        <p:spPr>
          <a:xfrm>
            <a:off x="304801" y="1473200"/>
            <a:ext cx="8534400" cy="5181009"/>
          </a:xfrm>
        </p:spPr>
        <p:txBody>
          <a:bodyPr/>
          <a:lstStyle/>
          <a:p>
            <a:pPr marL="233045" indent="-233045"/>
            <a:r>
              <a:rPr lang="en-US" dirty="0">
                <a:ea typeface="+mn-lt"/>
                <a:cs typeface="+mn-lt"/>
              </a:rPr>
              <a:t>Applicable:</a:t>
            </a:r>
            <a:endParaRPr lang="en-US" dirty="0"/>
          </a:p>
          <a:p>
            <a:pPr marL="798195" lvl="1" indent="-340995"/>
            <a:r>
              <a:rPr lang="en-US" sz="1800" dirty="0">
                <a:ea typeface="+mn-lt"/>
                <a:cs typeface="+mn-lt"/>
              </a:rPr>
              <a:t>FDA does not formally require DSMBs for trials except when research is performed in emergency settings where informed consent is excepted, as dictated by 21 CFR 50.24(a)(7)(iv)</a:t>
            </a:r>
          </a:p>
          <a:p>
            <a:pPr marL="798195" lvl="1" indent="-340995"/>
            <a:r>
              <a:rPr lang="en-US" sz="1800" dirty="0">
                <a:ea typeface="+mn-lt"/>
                <a:cs typeface="+mn-lt"/>
              </a:rPr>
              <a:t>Most Phase III studies require a DSMB</a:t>
            </a:r>
            <a:endParaRPr lang="en-US" sz="1800">
              <a:cs typeface="Arial"/>
            </a:endParaRPr>
          </a:p>
          <a:p>
            <a:pPr marL="798195" lvl="1" indent="-340995"/>
            <a:r>
              <a:rPr lang="en-US" sz="1800" dirty="0">
                <a:ea typeface="+mn-lt"/>
                <a:cs typeface="+mn-lt"/>
              </a:rPr>
              <a:t>The involvement of a DSMB may still be recommended for low-risk studies if the studies have extenuating circumstances</a:t>
            </a:r>
          </a:p>
          <a:p>
            <a:pPr marL="798195" lvl="1" indent="-340995"/>
            <a:r>
              <a:rPr lang="en-US" sz="1800" dirty="0">
                <a:ea typeface="+mn-lt"/>
                <a:cs typeface="+mn-lt"/>
              </a:rPr>
              <a:t>Phase II studies which are "high risk" require a DSMB</a:t>
            </a:r>
          </a:p>
          <a:p>
            <a:pPr marL="798195" lvl="1" indent="-340995"/>
            <a:r>
              <a:rPr lang="en-US" sz="1800" dirty="0">
                <a:ea typeface="+mn-lt"/>
                <a:cs typeface="+mn-lt"/>
              </a:rPr>
              <a:t>Clinical trials of diseases with high mortality/morbidity, involving high risks, and large, multicenter clinical trials</a:t>
            </a:r>
          </a:p>
          <a:p>
            <a:pPr marL="798195" lvl="1" indent="-340995"/>
            <a:r>
              <a:rPr lang="en-US" sz="1800" dirty="0">
                <a:ea typeface="+mn-lt"/>
                <a:cs typeface="+mn-lt"/>
              </a:rPr>
              <a:t>When futility at interim analysis may ethically require study termination</a:t>
            </a:r>
          </a:p>
          <a:p>
            <a:pPr marL="798195" lvl="1" indent="-340995"/>
            <a:r>
              <a:rPr lang="en-US" sz="1800" dirty="0">
                <a:ea typeface="+mn-lt"/>
                <a:cs typeface="+mn-lt"/>
              </a:rPr>
              <a:t>Particularly vulnerable study populations</a:t>
            </a:r>
          </a:p>
          <a:p>
            <a:pPr marL="233045" indent="-233045"/>
            <a:endParaRPr lang="en-US" dirty="0">
              <a:cs typeface="Arial"/>
            </a:endParaRPr>
          </a:p>
        </p:txBody>
      </p:sp>
    </p:spTree>
    <p:extLst>
      <p:ext uri="{BB962C8B-B14F-4D97-AF65-F5344CB8AC3E}">
        <p14:creationId xmlns:p14="http://schemas.microsoft.com/office/powerpoint/2010/main" val="3859252365"/>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a:t>
            </a:r>
          </a:p>
        </p:txBody>
      </p:sp>
      <p:sp>
        <p:nvSpPr>
          <p:cNvPr id="3" name="Content Placeholder 2"/>
          <p:cNvSpPr>
            <a:spLocks noGrp="1"/>
          </p:cNvSpPr>
          <p:nvPr>
            <p:ph idx="1"/>
          </p:nvPr>
        </p:nvSpPr>
        <p:spPr/>
        <p:txBody>
          <a:bodyPr/>
          <a:lstStyle/>
          <a:p>
            <a:pPr marL="233045" indent="-233045"/>
            <a:r>
              <a:rPr lang="en-US" dirty="0">
                <a:ea typeface="+mn-lt"/>
                <a:cs typeface="+mn-lt"/>
              </a:rPr>
              <a:t>Not applicable:</a:t>
            </a:r>
            <a:endParaRPr lang="en-US">
              <a:ea typeface="+mn-lt"/>
              <a:cs typeface="+mn-lt"/>
            </a:endParaRPr>
          </a:p>
          <a:p>
            <a:pPr marL="798195" lvl="1" indent="-340995"/>
            <a:r>
              <a:rPr lang="en-US" dirty="0">
                <a:ea typeface="+mn-lt"/>
                <a:cs typeface="+mn-lt"/>
              </a:rPr>
              <a:t>Single-center Phase I, II Trials</a:t>
            </a:r>
          </a:p>
          <a:p>
            <a:pPr marL="798195" lvl="1" indent="-340995"/>
            <a:r>
              <a:rPr lang="en-US" dirty="0">
                <a:ea typeface="+mn-lt"/>
                <a:cs typeface="+mn-lt"/>
              </a:rPr>
              <a:t>A multicenter, high-risk Phase I with stopping rules </a:t>
            </a:r>
          </a:p>
          <a:p>
            <a:pPr marL="798195" lvl="1" indent="-340995"/>
            <a:r>
              <a:rPr lang="en-US" dirty="0">
                <a:ea typeface="+mn-lt"/>
                <a:cs typeface="+mn-lt"/>
              </a:rPr>
              <a:t>Quick, brief trials</a:t>
            </a:r>
            <a:endParaRPr lang="en-US">
              <a:ea typeface="+mn-lt"/>
              <a:cs typeface="+mn-lt"/>
            </a:endParaRPr>
          </a:p>
          <a:p>
            <a:pPr marL="233045" indent="-233045"/>
            <a:endParaRPr lang="en-US" dirty="0">
              <a:ea typeface="+mn-lt"/>
              <a:cs typeface="+mn-lt"/>
            </a:endParaRPr>
          </a:p>
        </p:txBody>
      </p:sp>
      <p:pic>
        <p:nvPicPr>
          <p:cNvPr id="4" name="Picture 4" descr="Diagram&#10;&#10;Description automatically generated">
            <a:extLst>
              <a:ext uri="{FF2B5EF4-FFF2-40B4-BE49-F238E27FC236}">
                <a16:creationId xmlns:a16="http://schemas.microsoft.com/office/drawing/2014/main" id="{0AA1C483-8FCA-45CA-8D3E-F92D6A5601EE}"/>
              </a:ext>
            </a:extLst>
          </p:cNvPr>
          <p:cNvPicPr>
            <a:picLocks noChangeAspect="1"/>
          </p:cNvPicPr>
          <p:nvPr/>
        </p:nvPicPr>
        <p:blipFill>
          <a:blip r:embed="rId3"/>
          <a:stretch>
            <a:fillRect/>
          </a:stretch>
        </p:blipFill>
        <p:spPr>
          <a:xfrm>
            <a:off x="4667536" y="4018497"/>
            <a:ext cx="4116505" cy="2275597"/>
          </a:xfrm>
          <a:prstGeom prst="rect">
            <a:avLst/>
          </a:prstGeom>
        </p:spPr>
      </p:pic>
      <p:sp>
        <p:nvSpPr>
          <p:cNvPr id="5" name="TextBox 4">
            <a:extLst>
              <a:ext uri="{FF2B5EF4-FFF2-40B4-BE49-F238E27FC236}">
                <a16:creationId xmlns:a16="http://schemas.microsoft.com/office/drawing/2014/main" id="{6A892E56-4517-475F-92A6-C11216485020}"/>
              </a:ext>
            </a:extLst>
          </p:cNvPr>
          <p:cNvSpPr txBox="1"/>
          <p:nvPr/>
        </p:nvSpPr>
        <p:spPr>
          <a:xfrm>
            <a:off x="2663019" y="6382034"/>
            <a:ext cx="6324167" cy="24622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r>
              <a:rPr lang="en-US" sz="1000" dirty="0">
                <a:effectLst>
                  <a:outerShdw blurRad="38100" dist="38100" dir="2700000" algn="tl">
                    <a:srgbClr val="000000">
                      <a:alpha val="43137"/>
                    </a:srgbClr>
                  </a:outerShdw>
                </a:effectLst>
                <a:ea typeface="+mn-lt"/>
                <a:cs typeface="+mn-lt"/>
              </a:rPr>
              <a:t>https://www.concertpharma.com/understanding-clinical-trial-terminology-whats-a-phase-1-2-or-3-clinical-trial/</a:t>
            </a:r>
            <a:endParaRPr lang="en-US" sz="1000" dirty="0"/>
          </a:p>
        </p:txBody>
      </p:sp>
    </p:spTree>
    <p:extLst>
      <p:ext uri="{BB962C8B-B14F-4D97-AF65-F5344CB8AC3E}">
        <p14:creationId xmlns:p14="http://schemas.microsoft.com/office/powerpoint/2010/main" val="3239660856"/>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DSMB Recommendations</a:t>
            </a:r>
          </a:p>
        </p:txBody>
      </p:sp>
      <p:graphicFrame>
        <p:nvGraphicFramePr>
          <p:cNvPr id="7" name="Diagram 7">
            <a:extLst>
              <a:ext uri="{FF2B5EF4-FFF2-40B4-BE49-F238E27FC236}">
                <a16:creationId xmlns:a16="http://schemas.microsoft.com/office/drawing/2014/main" id="{059C4820-771B-4206-A4A3-D2781775DF96}"/>
              </a:ext>
            </a:extLst>
          </p:cNvPr>
          <p:cNvGraphicFramePr>
            <a:graphicFrameLocks noGrp="1"/>
          </p:cNvGraphicFramePr>
          <p:nvPr>
            <p:ph idx="1"/>
            <p:extLst>
              <p:ext uri="{D42A27DB-BD31-4B8C-83A1-F6EECF244321}">
                <p14:modId xmlns:p14="http://schemas.microsoft.com/office/powerpoint/2010/main" val="3344562420"/>
              </p:ext>
            </p:extLst>
          </p:nvPr>
        </p:nvGraphicFramePr>
        <p:xfrm>
          <a:off x="304800" y="1473200"/>
          <a:ext cx="85344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Process 5">
            <a:extLst>
              <a:ext uri="{FF2B5EF4-FFF2-40B4-BE49-F238E27FC236}">
                <a16:creationId xmlns:a16="http://schemas.microsoft.com/office/drawing/2014/main" id="{3395EECD-AE8A-47A4-B272-86627705A855}"/>
              </a:ext>
            </a:extLst>
          </p:cNvPr>
          <p:cNvSpPr/>
          <p:nvPr/>
        </p:nvSpPr>
        <p:spPr bwMode="auto">
          <a:xfrm>
            <a:off x="1658471" y="2459288"/>
            <a:ext cx="914400" cy="612648"/>
          </a:xfrm>
          <a:prstGeom prst="flowChartProcess">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3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24706706"/>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DSMB Action</a:t>
            </a:r>
          </a:p>
        </p:txBody>
      </p:sp>
      <p:sp>
        <p:nvSpPr>
          <p:cNvPr id="3" name="Content Placeholder 2"/>
          <p:cNvSpPr>
            <a:spLocks noGrp="1"/>
          </p:cNvSpPr>
          <p:nvPr>
            <p:ph idx="1"/>
          </p:nvPr>
        </p:nvSpPr>
        <p:spPr>
          <a:xfrm>
            <a:off x="304801" y="1473200"/>
            <a:ext cx="8534400" cy="4957170"/>
          </a:xfrm>
        </p:spPr>
        <p:txBody>
          <a:bodyPr/>
          <a:lstStyle/>
          <a:p>
            <a:pPr marL="233045" indent="-233045"/>
            <a:r>
              <a:rPr lang="en-US" dirty="0">
                <a:cs typeface="Arial"/>
              </a:rPr>
              <a:t>A DSMB composed of 1 heart failure specialist, 1 pulmonary vascular disease specialist, 1 interventional cardiologist, 1 cardiologist, and 1 biostatistician work on a trial</a:t>
            </a:r>
          </a:p>
          <a:p>
            <a:pPr marL="233045" indent="-233045"/>
            <a:r>
              <a:rPr lang="en-US" dirty="0">
                <a:ea typeface="+mn-lt"/>
                <a:cs typeface="+mn-lt"/>
              </a:rPr>
              <a:t>Trial Design: Multicenter, prospective, randomized controlled, double blinded trial, with a non-implant control group; 1:1 randomization, hundreds of subjects. Patients randomized to the control arm will be allowed to cross-over to the treatment arm at 24 months post-control procedure provided patient selection criteria are met at that time. Control group is provided with standard of care treatment</a:t>
            </a:r>
          </a:p>
          <a:p>
            <a:pPr marL="233045" indent="-233045"/>
            <a:r>
              <a:rPr lang="en-US" dirty="0">
                <a:cs typeface="Arial"/>
              </a:rPr>
              <a:t>Trial Device: An internal shunt designed to ameliorate symptoms of Heart Failure (HF)</a:t>
            </a:r>
          </a:p>
          <a:p>
            <a:pPr marL="233045" indent="-233045"/>
            <a:endParaRPr lang="en-US" dirty="0">
              <a:cs typeface="Arial"/>
            </a:endParaRPr>
          </a:p>
        </p:txBody>
      </p:sp>
    </p:spTree>
    <p:extLst>
      <p:ext uri="{BB962C8B-B14F-4D97-AF65-F5344CB8AC3E}">
        <p14:creationId xmlns:p14="http://schemas.microsoft.com/office/powerpoint/2010/main" val="238798059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DSMB Action</a:t>
            </a:r>
          </a:p>
        </p:txBody>
      </p:sp>
      <p:sp>
        <p:nvSpPr>
          <p:cNvPr id="3" name="Content Placeholder 2"/>
          <p:cNvSpPr>
            <a:spLocks noGrp="1"/>
          </p:cNvSpPr>
          <p:nvPr>
            <p:ph idx="1"/>
          </p:nvPr>
        </p:nvSpPr>
        <p:spPr/>
        <p:txBody>
          <a:bodyPr/>
          <a:lstStyle/>
          <a:p>
            <a:pPr>
              <a:buFont typeface="Arial" panose="020B0604020202020204" pitchFamily="34" charset="0"/>
              <a:buChar char="•"/>
            </a:pPr>
            <a:endParaRPr lang="en-US" dirty="0">
              <a:ea typeface="+mn-lt"/>
              <a:cs typeface="+mn-lt"/>
            </a:endParaRPr>
          </a:p>
          <a:p>
            <a:pPr>
              <a:buFont typeface="Arial" panose="020B0604020202020204" pitchFamily="34" charset="0"/>
              <a:buChar char="•"/>
            </a:pPr>
            <a:endParaRPr lang="en-US" dirty="0">
              <a:cs typeface="Arial"/>
            </a:endParaRPr>
          </a:p>
        </p:txBody>
      </p:sp>
      <p:sp>
        <p:nvSpPr>
          <p:cNvPr id="5" name="Content Placeholder 2">
            <a:extLst>
              <a:ext uri="{FF2B5EF4-FFF2-40B4-BE49-F238E27FC236}">
                <a16:creationId xmlns:a16="http://schemas.microsoft.com/office/drawing/2014/main" id="{6E9AFDBB-BE4C-4267-860C-EE2D1AC01A1B}"/>
              </a:ext>
            </a:extLst>
          </p:cNvPr>
          <p:cNvSpPr txBox="1">
            <a:spLocks/>
          </p:cNvSpPr>
          <p:nvPr/>
        </p:nvSpPr>
        <p:spPr bwMode="auto">
          <a:xfrm>
            <a:off x="304801" y="1473200"/>
            <a:ext cx="8534400" cy="49948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33363" indent="-233363" algn="l" rtl="0" eaLnBrk="1" fontAlgn="base" hangingPunct="1">
              <a:lnSpc>
                <a:spcPct val="80000"/>
              </a:lnSpc>
              <a:spcBef>
                <a:spcPts val="2400"/>
              </a:spcBef>
              <a:spcAft>
                <a:spcPts val="0"/>
              </a:spcAft>
              <a:buClr>
                <a:srgbClr val="FF9900"/>
              </a:buClr>
              <a:buChar char="•"/>
              <a:tabLst/>
              <a:defRPr sz="2400">
                <a:solidFill>
                  <a:schemeClr val="tx1"/>
                </a:solidFill>
                <a:effectLst>
                  <a:outerShdw blurRad="38100" dist="38100" dir="2700000" algn="tl">
                    <a:srgbClr val="000000"/>
                  </a:outerShdw>
                </a:effectLst>
                <a:latin typeface="+mn-lt"/>
                <a:ea typeface="+mn-ea"/>
                <a:cs typeface="+mn-cs"/>
              </a:defRPr>
            </a:lvl1pPr>
            <a:lvl2pPr marL="798513" indent="-341313" algn="l" rtl="0" eaLnBrk="1" fontAlgn="base" hangingPunct="1">
              <a:lnSpc>
                <a:spcPct val="80000"/>
              </a:lnSpc>
              <a:spcBef>
                <a:spcPts val="2400"/>
              </a:spcBef>
              <a:spcAft>
                <a:spcPts val="0"/>
              </a:spcAft>
              <a:buClr>
                <a:srgbClr val="FF9900"/>
              </a:buClr>
              <a:buChar char="–"/>
              <a:tabLst>
                <a:tab pos="176213" algn="l"/>
              </a:tabLst>
              <a:defRPr sz="2000">
                <a:solidFill>
                  <a:schemeClr val="tx1"/>
                </a:solidFill>
                <a:effectLst>
                  <a:outerShdw blurRad="38100" dist="38100" dir="2700000" algn="tl">
                    <a:srgbClr val="000000"/>
                  </a:outerShdw>
                </a:effectLst>
                <a:latin typeface="+mn-lt"/>
              </a:defRPr>
            </a:lvl2pPr>
            <a:lvl3pPr marL="1030288" indent="-233363" algn="l" rtl="0" eaLnBrk="1" fontAlgn="base" hangingPunct="1">
              <a:lnSpc>
                <a:spcPct val="80000"/>
              </a:lnSpc>
              <a:spcBef>
                <a:spcPts val="2400"/>
              </a:spcBef>
              <a:spcAft>
                <a:spcPts val="0"/>
              </a:spcAft>
              <a:buClr>
                <a:srgbClr val="FF9900"/>
              </a:buClr>
              <a:buChar char="•"/>
              <a:tabLst>
                <a:tab pos="176213" algn="l"/>
              </a:tabLst>
              <a:defRPr sz="1800">
                <a:solidFill>
                  <a:schemeClr val="tx1"/>
                </a:solidFill>
                <a:effectLst>
                  <a:outerShdw blurRad="38100" dist="38100" dir="2700000" algn="tl">
                    <a:srgbClr val="000000"/>
                  </a:outerShdw>
                </a:effectLst>
                <a:latin typeface="+mn-lt"/>
              </a:defRPr>
            </a:lvl3pPr>
            <a:lvl4pPr marL="1371600" indent="-280988" algn="l" rtl="0" eaLnBrk="1" fontAlgn="base" hangingPunct="1">
              <a:lnSpc>
                <a:spcPct val="80000"/>
              </a:lnSpc>
              <a:spcBef>
                <a:spcPts val="2400"/>
              </a:spcBef>
              <a:spcAft>
                <a:spcPts val="0"/>
              </a:spcAft>
              <a:buClr>
                <a:srgbClr val="FF9900"/>
              </a:buClr>
              <a:buChar char="–"/>
              <a:tabLst>
                <a:tab pos="176213" algn="l"/>
              </a:tabLst>
              <a:defRPr sz="1800">
                <a:solidFill>
                  <a:schemeClr val="tx1"/>
                </a:solidFill>
                <a:effectLst>
                  <a:outerShdw blurRad="38100" dist="38100" dir="2700000" algn="tl">
                    <a:srgbClr val="000000"/>
                  </a:outerShdw>
                </a:effectLst>
                <a:latin typeface="+mn-lt"/>
              </a:defRPr>
            </a:lvl4pPr>
            <a:lvl5pPr marL="1712913" indent="-341313" algn="l" rtl="0" eaLnBrk="1" fontAlgn="base" hangingPunct="1">
              <a:lnSpc>
                <a:spcPct val="80000"/>
              </a:lnSpc>
              <a:spcBef>
                <a:spcPts val="2400"/>
              </a:spcBef>
              <a:spcAft>
                <a:spcPts val="0"/>
              </a:spcAft>
              <a:buClr>
                <a:srgbClr val="FF9900"/>
              </a:buClr>
              <a:buChar char="»"/>
              <a:tabLst>
                <a:tab pos="176213" algn="l"/>
              </a:tabLst>
              <a:defRPr sz="1800">
                <a:solidFill>
                  <a:schemeClr val="tx1"/>
                </a:solidFill>
                <a:effectLst>
                  <a:outerShdw blurRad="38100" dist="38100" dir="2700000" algn="tl">
                    <a:srgbClr val="000000"/>
                  </a:outerShdw>
                </a:effectLst>
                <a:latin typeface="+mn-lt"/>
              </a:defRPr>
            </a:lvl5pPr>
            <a:lvl6pPr marL="4629150" indent="-228600" algn="l" rtl="0" eaLnBrk="1" fontAlgn="base" hangingPunct="1">
              <a:lnSpc>
                <a:spcPct val="80000"/>
              </a:lnSpc>
              <a:spcBef>
                <a:spcPct val="20000"/>
              </a:spcBef>
              <a:spcAft>
                <a:spcPct val="5000"/>
              </a:spcAft>
              <a:buClr>
                <a:srgbClr val="FF9900"/>
              </a:buClr>
              <a:buChar char="»"/>
              <a:tabLst>
                <a:tab pos="176213" algn="l"/>
              </a:tabLst>
              <a:defRPr>
                <a:solidFill>
                  <a:schemeClr val="tx1"/>
                </a:solidFill>
                <a:effectLst>
                  <a:outerShdw blurRad="38100" dist="38100" dir="2700000" algn="tl">
                    <a:srgbClr val="000000"/>
                  </a:outerShdw>
                </a:effectLst>
                <a:latin typeface="+mn-lt"/>
              </a:defRPr>
            </a:lvl6pPr>
            <a:lvl7pPr marL="5086350" indent="-228600" algn="l" rtl="0" eaLnBrk="1" fontAlgn="base" hangingPunct="1">
              <a:lnSpc>
                <a:spcPct val="80000"/>
              </a:lnSpc>
              <a:spcBef>
                <a:spcPct val="20000"/>
              </a:spcBef>
              <a:spcAft>
                <a:spcPct val="5000"/>
              </a:spcAft>
              <a:buClr>
                <a:srgbClr val="FF9900"/>
              </a:buClr>
              <a:buChar char="»"/>
              <a:tabLst>
                <a:tab pos="176213" algn="l"/>
              </a:tabLst>
              <a:defRPr>
                <a:solidFill>
                  <a:schemeClr val="tx1"/>
                </a:solidFill>
                <a:effectLst>
                  <a:outerShdw blurRad="38100" dist="38100" dir="2700000" algn="tl">
                    <a:srgbClr val="000000"/>
                  </a:outerShdw>
                </a:effectLst>
                <a:latin typeface="+mn-lt"/>
              </a:defRPr>
            </a:lvl7pPr>
            <a:lvl8pPr marL="5543550" indent="-228600" algn="l" rtl="0" eaLnBrk="1" fontAlgn="base" hangingPunct="1">
              <a:lnSpc>
                <a:spcPct val="80000"/>
              </a:lnSpc>
              <a:spcBef>
                <a:spcPct val="20000"/>
              </a:spcBef>
              <a:spcAft>
                <a:spcPct val="5000"/>
              </a:spcAft>
              <a:buClr>
                <a:srgbClr val="FF9900"/>
              </a:buClr>
              <a:buChar char="»"/>
              <a:tabLst>
                <a:tab pos="176213" algn="l"/>
              </a:tabLst>
              <a:defRPr>
                <a:solidFill>
                  <a:schemeClr val="tx1"/>
                </a:solidFill>
                <a:effectLst>
                  <a:outerShdw blurRad="38100" dist="38100" dir="2700000" algn="tl">
                    <a:srgbClr val="000000"/>
                  </a:outerShdw>
                </a:effectLst>
                <a:latin typeface="+mn-lt"/>
              </a:defRPr>
            </a:lvl8pPr>
            <a:lvl9pPr marL="6000750" indent="-228600" algn="l" rtl="0" eaLnBrk="1" fontAlgn="base" hangingPunct="1">
              <a:lnSpc>
                <a:spcPct val="80000"/>
              </a:lnSpc>
              <a:spcBef>
                <a:spcPct val="20000"/>
              </a:spcBef>
              <a:spcAft>
                <a:spcPct val="5000"/>
              </a:spcAft>
              <a:buClr>
                <a:srgbClr val="FF9900"/>
              </a:buClr>
              <a:buChar char="»"/>
              <a:tabLst>
                <a:tab pos="176213" algn="l"/>
              </a:tabLst>
              <a:defRPr>
                <a:solidFill>
                  <a:schemeClr val="tx1"/>
                </a:solidFill>
                <a:effectLst>
                  <a:outerShdw blurRad="38100" dist="38100" dir="2700000" algn="tl">
                    <a:srgbClr val="000000"/>
                  </a:outerShdw>
                </a:effectLst>
                <a:latin typeface="+mn-lt"/>
              </a:defRPr>
            </a:lvl9pPr>
          </a:lstStyle>
          <a:p>
            <a:pPr marL="233045" indent="-233045"/>
            <a:r>
              <a:rPr lang="en-US" kern="0" dirty="0">
                <a:cs typeface="Arial"/>
              </a:rPr>
              <a:t>The DSMB reviews the data provided in the Closed Report. Enrollment of subjects has finished. They examine tables displaying event rates in subjects</a:t>
            </a:r>
          </a:p>
          <a:p>
            <a:pPr marL="233045" indent="-233045"/>
            <a:r>
              <a:rPr lang="en-US" kern="0" dirty="0">
                <a:cs typeface="Arial"/>
              </a:rPr>
              <a:t>They note that, at 6 months and 1 year, subjects in the study </a:t>
            </a:r>
            <a:r>
              <a:rPr lang="en-US" u="sng" kern="0" dirty="0">
                <a:cs typeface="Arial"/>
              </a:rPr>
              <a:t>who have received the device</a:t>
            </a:r>
            <a:r>
              <a:rPr lang="en-US" kern="0" dirty="0">
                <a:cs typeface="Arial"/>
              </a:rPr>
              <a:t> experience a greater frequency of </a:t>
            </a:r>
            <a:r>
              <a:rPr lang="en-US" kern="0" dirty="0" err="1">
                <a:cs typeface="Arial"/>
              </a:rPr>
              <a:t>Atril</a:t>
            </a:r>
            <a:r>
              <a:rPr lang="en-US" kern="0" dirty="0">
                <a:cs typeface="Arial"/>
              </a:rPr>
              <a:t> Fibrillation (</a:t>
            </a:r>
            <a:r>
              <a:rPr lang="en-US" kern="0" dirty="0" err="1">
                <a:cs typeface="Arial"/>
              </a:rPr>
              <a:t>AFib</a:t>
            </a:r>
            <a:r>
              <a:rPr lang="en-US" kern="0" dirty="0">
                <a:cs typeface="Arial"/>
              </a:rPr>
              <a:t>) and Major Adverse Cardiovascular Events (MACE) when compared to the control group to a statistically significant degree</a:t>
            </a:r>
            <a:endParaRPr lang="en-US" dirty="0"/>
          </a:p>
          <a:p>
            <a:pPr marL="233045" indent="-233045"/>
            <a:r>
              <a:rPr lang="en-US" kern="0" dirty="0">
                <a:cs typeface="Arial"/>
              </a:rPr>
              <a:t>Kaplan-Meier Curves for freedom from HF show that subjects who have received the device experience statistically greater HF events</a:t>
            </a:r>
          </a:p>
          <a:p>
            <a:pPr marL="233045" indent="-233045"/>
            <a:r>
              <a:rPr lang="en-US" kern="0" dirty="0">
                <a:cs typeface="Arial"/>
              </a:rPr>
              <a:t>DSMB recommends...</a:t>
            </a:r>
          </a:p>
          <a:p>
            <a:pPr marL="233045" indent="-233045"/>
            <a:endParaRPr lang="en-US" kern="0" dirty="0">
              <a:cs typeface="Arial"/>
            </a:endParaRPr>
          </a:p>
        </p:txBody>
      </p:sp>
    </p:spTree>
    <p:extLst>
      <p:ext uri="{BB962C8B-B14F-4D97-AF65-F5344CB8AC3E}">
        <p14:creationId xmlns:p14="http://schemas.microsoft.com/office/powerpoint/2010/main" val="342300626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DSMB Action</a:t>
            </a:r>
          </a:p>
        </p:txBody>
      </p:sp>
      <p:sp>
        <p:nvSpPr>
          <p:cNvPr id="3" name="Content Placeholder 2"/>
          <p:cNvSpPr>
            <a:spLocks noGrp="1"/>
          </p:cNvSpPr>
          <p:nvPr>
            <p:ph idx="1"/>
          </p:nvPr>
        </p:nvSpPr>
        <p:spPr/>
        <p:txBody>
          <a:bodyPr/>
          <a:lstStyle/>
          <a:p>
            <a:pPr>
              <a:buFont typeface="Arial" panose="020B0604020202020204" pitchFamily="34" charset="0"/>
              <a:buChar char="•"/>
            </a:pPr>
            <a:endParaRPr lang="en-US" dirty="0">
              <a:ea typeface="+mn-lt"/>
              <a:cs typeface="+mn-lt"/>
            </a:endParaRPr>
          </a:p>
          <a:p>
            <a:pPr>
              <a:buFont typeface="Arial" panose="020B0604020202020204" pitchFamily="34" charset="0"/>
              <a:buChar char="•"/>
            </a:pPr>
            <a:endParaRPr lang="en-US" dirty="0">
              <a:cs typeface="Arial"/>
            </a:endParaRPr>
          </a:p>
        </p:txBody>
      </p:sp>
      <p:sp>
        <p:nvSpPr>
          <p:cNvPr id="5" name="Content Placeholder 2">
            <a:extLst>
              <a:ext uri="{FF2B5EF4-FFF2-40B4-BE49-F238E27FC236}">
                <a16:creationId xmlns:a16="http://schemas.microsoft.com/office/drawing/2014/main" id="{6E9AFDBB-BE4C-4267-860C-EE2D1AC01A1B}"/>
              </a:ext>
            </a:extLst>
          </p:cNvPr>
          <p:cNvSpPr txBox="1">
            <a:spLocks/>
          </p:cNvSpPr>
          <p:nvPr/>
        </p:nvSpPr>
        <p:spPr bwMode="auto">
          <a:xfrm>
            <a:off x="304801" y="1473200"/>
            <a:ext cx="8534400" cy="51533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33363" indent="-233363" algn="l" rtl="0" eaLnBrk="1" fontAlgn="base" hangingPunct="1">
              <a:lnSpc>
                <a:spcPct val="80000"/>
              </a:lnSpc>
              <a:spcBef>
                <a:spcPts val="2400"/>
              </a:spcBef>
              <a:spcAft>
                <a:spcPts val="0"/>
              </a:spcAft>
              <a:buClr>
                <a:srgbClr val="FF9900"/>
              </a:buClr>
              <a:buChar char="•"/>
              <a:tabLst/>
              <a:defRPr sz="2400">
                <a:solidFill>
                  <a:schemeClr val="tx1"/>
                </a:solidFill>
                <a:effectLst>
                  <a:outerShdw blurRad="38100" dist="38100" dir="2700000" algn="tl">
                    <a:srgbClr val="000000"/>
                  </a:outerShdw>
                </a:effectLst>
                <a:latin typeface="+mn-lt"/>
                <a:ea typeface="+mn-ea"/>
                <a:cs typeface="+mn-cs"/>
              </a:defRPr>
            </a:lvl1pPr>
            <a:lvl2pPr marL="798513" indent="-341313" algn="l" rtl="0" eaLnBrk="1" fontAlgn="base" hangingPunct="1">
              <a:lnSpc>
                <a:spcPct val="80000"/>
              </a:lnSpc>
              <a:spcBef>
                <a:spcPts val="2400"/>
              </a:spcBef>
              <a:spcAft>
                <a:spcPts val="0"/>
              </a:spcAft>
              <a:buClr>
                <a:srgbClr val="FF9900"/>
              </a:buClr>
              <a:buChar char="–"/>
              <a:tabLst>
                <a:tab pos="176213" algn="l"/>
              </a:tabLst>
              <a:defRPr sz="2000">
                <a:solidFill>
                  <a:schemeClr val="tx1"/>
                </a:solidFill>
                <a:effectLst>
                  <a:outerShdw blurRad="38100" dist="38100" dir="2700000" algn="tl">
                    <a:srgbClr val="000000"/>
                  </a:outerShdw>
                </a:effectLst>
                <a:latin typeface="+mn-lt"/>
              </a:defRPr>
            </a:lvl2pPr>
            <a:lvl3pPr marL="1030288" indent="-233363" algn="l" rtl="0" eaLnBrk="1" fontAlgn="base" hangingPunct="1">
              <a:lnSpc>
                <a:spcPct val="80000"/>
              </a:lnSpc>
              <a:spcBef>
                <a:spcPts val="2400"/>
              </a:spcBef>
              <a:spcAft>
                <a:spcPts val="0"/>
              </a:spcAft>
              <a:buClr>
                <a:srgbClr val="FF9900"/>
              </a:buClr>
              <a:buChar char="•"/>
              <a:tabLst>
                <a:tab pos="176213" algn="l"/>
              </a:tabLst>
              <a:defRPr sz="1800">
                <a:solidFill>
                  <a:schemeClr val="tx1"/>
                </a:solidFill>
                <a:effectLst>
                  <a:outerShdw blurRad="38100" dist="38100" dir="2700000" algn="tl">
                    <a:srgbClr val="000000"/>
                  </a:outerShdw>
                </a:effectLst>
                <a:latin typeface="+mn-lt"/>
              </a:defRPr>
            </a:lvl3pPr>
            <a:lvl4pPr marL="1371600" indent="-280988" algn="l" rtl="0" eaLnBrk="1" fontAlgn="base" hangingPunct="1">
              <a:lnSpc>
                <a:spcPct val="80000"/>
              </a:lnSpc>
              <a:spcBef>
                <a:spcPts val="2400"/>
              </a:spcBef>
              <a:spcAft>
                <a:spcPts val="0"/>
              </a:spcAft>
              <a:buClr>
                <a:srgbClr val="FF9900"/>
              </a:buClr>
              <a:buChar char="–"/>
              <a:tabLst>
                <a:tab pos="176213" algn="l"/>
              </a:tabLst>
              <a:defRPr sz="1800">
                <a:solidFill>
                  <a:schemeClr val="tx1"/>
                </a:solidFill>
                <a:effectLst>
                  <a:outerShdw blurRad="38100" dist="38100" dir="2700000" algn="tl">
                    <a:srgbClr val="000000"/>
                  </a:outerShdw>
                </a:effectLst>
                <a:latin typeface="+mn-lt"/>
              </a:defRPr>
            </a:lvl4pPr>
            <a:lvl5pPr marL="1712913" indent="-341313" algn="l" rtl="0" eaLnBrk="1" fontAlgn="base" hangingPunct="1">
              <a:lnSpc>
                <a:spcPct val="80000"/>
              </a:lnSpc>
              <a:spcBef>
                <a:spcPts val="2400"/>
              </a:spcBef>
              <a:spcAft>
                <a:spcPts val="0"/>
              </a:spcAft>
              <a:buClr>
                <a:srgbClr val="FF9900"/>
              </a:buClr>
              <a:buChar char="»"/>
              <a:tabLst>
                <a:tab pos="176213" algn="l"/>
              </a:tabLst>
              <a:defRPr sz="1800">
                <a:solidFill>
                  <a:schemeClr val="tx1"/>
                </a:solidFill>
                <a:effectLst>
                  <a:outerShdw blurRad="38100" dist="38100" dir="2700000" algn="tl">
                    <a:srgbClr val="000000"/>
                  </a:outerShdw>
                </a:effectLst>
                <a:latin typeface="+mn-lt"/>
              </a:defRPr>
            </a:lvl5pPr>
            <a:lvl6pPr marL="4629150" indent="-228600" algn="l" rtl="0" eaLnBrk="1" fontAlgn="base" hangingPunct="1">
              <a:lnSpc>
                <a:spcPct val="80000"/>
              </a:lnSpc>
              <a:spcBef>
                <a:spcPct val="20000"/>
              </a:spcBef>
              <a:spcAft>
                <a:spcPct val="5000"/>
              </a:spcAft>
              <a:buClr>
                <a:srgbClr val="FF9900"/>
              </a:buClr>
              <a:buChar char="»"/>
              <a:tabLst>
                <a:tab pos="176213" algn="l"/>
              </a:tabLst>
              <a:defRPr>
                <a:solidFill>
                  <a:schemeClr val="tx1"/>
                </a:solidFill>
                <a:effectLst>
                  <a:outerShdw blurRad="38100" dist="38100" dir="2700000" algn="tl">
                    <a:srgbClr val="000000"/>
                  </a:outerShdw>
                </a:effectLst>
                <a:latin typeface="+mn-lt"/>
              </a:defRPr>
            </a:lvl6pPr>
            <a:lvl7pPr marL="5086350" indent="-228600" algn="l" rtl="0" eaLnBrk="1" fontAlgn="base" hangingPunct="1">
              <a:lnSpc>
                <a:spcPct val="80000"/>
              </a:lnSpc>
              <a:spcBef>
                <a:spcPct val="20000"/>
              </a:spcBef>
              <a:spcAft>
                <a:spcPct val="5000"/>
              </a:spcAft>
              <a:buClr>
                <a:srgbClr val="FF9900"/>
              </a:buClr>
              <a:buChar char="»"/>
              <a:tabLst>
                <a:tab pos="176213" algn="l"/>
              </a:tabLst>
              <a:defRPr>
                <a:solidFill>
                  <a:schemeClr val="tx1"/>
                </a:solidFill>
                <a:effectLst>
                  <a:outerShdw blurRad="38100" dist="38100" dir="2700000" algn="tl">
                    <a:srgbClr val="000000"/>
                  </a:outerShdw>
                </a:effectLst>
                <a:latin typeface="+mn-lt"/>
              </a:defRPr>
            </a:lvl7pPr>
            <a:lvl8pPr marL="5543550" indent="-228600" algn="l" rtl="0" eaLnBrk="1" fontAlgn="base" hangingPunct="1">
              <a:lnSpc>
                <a:spcPct val="80000"/>
              </a:lnSpc>
              <a:spcBef>
                <a:spcPct val="20000"/>
              </a:spcBef>
              <a:spcAft>
                <a:spcPct val="5000"/>
              </a:spcAft>
              <a:buClr>
                <a:srgbClr val="FF9900"/>
              </a:buClr>
              <a:buChar char="»"/>
              <a:tabLst>
                <a:tab pos="176213" algn="l"/>
              </a:tabLst>
              <a:defRPr>
                <a:solidFill>
                  <a:schemeClr val="tx1"/>
                </a:solidFill>
                <a:effectLst>
                  <a:outerShdw blurRad="38100" dist="38100" dir="2700000" algn="tl">
                    <a:srgbClr val="000000"/>
                  </a:outerShdw>
                </a:effectLst>
                <a:latin typeface="+mn-lt"/>
              </a:defRPr>
            </a:lvl8pPr>
            <a:lvl9pPr marL="6000750" indent="-228600" algn="l" rtl="0" eaLnBrk="1" fontAlgn="base" hangingPunct="1">
              <a:lnSpc>
                <a:spcPct val="80000"/>
              </a:lnSpc>
              <a:spcBef>
                <a:spcPct val="20000"/>
              </a:spcBef>
              <a:spcAft>
                <a:spcPct val="5000"/>
              </a:spcAft>
              <a:buClr>
                <a:srgbClr val="FF9900"/>
              </a:buClr>
              <a:buChar char="»"/>
              <a:tabLst>
                <a:tab pos="176213" algn="l"/>
              </a:tabLst>
              <a:defRPr>
                <a:solidFill>
                  <a:schemeClr val="tx1"/>
                </a:solidFill>
                <a:effectLst>
                  <a:outerShdw blurRad="38100" dist="38100" dir="2700000" algn="tl">
                    <a:srgbClr val="000000"/>
                  </a:outerShdw>
                </a:effectLst>
                <a:latin typeface="+mn-lt"/>
              </a:defRPr>
            </a:lvl9pPr>
          </a:lstStyle>
          <a:p>
            <a:pPr marL="233045" indent="-233045"/>
            <a:r>
              <a:rPr lang="en-US" kern="0" dirty="0">
                <a:cs typeface="Arial"/>
              </a:rPr>
              <a:t>The DSMB recommends halting patients crossing over from the control arm to the treatment arm while maintaining the remainder of the study</a:t>
            </a:r>
          </a:p>
          <a:p>
            <a:pPr marL="233045" indent="-233045"/>
            <a:r>
              <a:rPr lang="en-US" kern="0" dirty="0">
                <a:cs typeface="Arial"/>
              </a:rPr>
              <a:t>Why maintain study follow-up?</a:t>
            </a:r>
          </a:p>
          <a:p>
            <a:pPr marL="233045" indent="-233045"/>
            <a:r>
              <a:rPr lang="en-US" kern="0" dirty="0">
                <a:cs typeface="Arial"/>
              </a:rPr>
              <a:t>Safety and Efficacy data intertwined in this example</a:t>
            </a:r>
          </a:p>
          <a:p>
            <a:pPr marL="233045" indent="-233045"/>
            <a:endParaRPr lang="en-US" kern="0" dirty="0">
              <a:cs typeface="Arial"/>
            </a:endParaRPr>
          </a:p>
        </p:txBody>
      </p:sp>
      <p:sp>
        <p:nvSpPr>
          <p:cNvPr id="6" name="TextBox 5">
            <a:extLst>
              <a:ext uri="{FF2B5EF4-FFF2-40B4-BE49-F238E27FC236}">
                <a16:creationId xmlns:a16="http://schemas.microsoft.com/office/drawing/2014/main" id="{8B8400C4-CF86-4700-BCE3-1E279D3A08EF}"/>
              </a:ext>
            </a:extLst>
          </p:cNvPr>
          <p:cNvSpPr txBox="1"/>
          <p:nvPr/>
        </p:nvSpPr>
        <p:spPr>
          <a:xfrm>
            <a:off x="3206797" y="6345783"/>
            <a:ext cx="5631670" cy="246221"/>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r>
              <a:rPr lang="en-US" sz="1000" dirty="0">
                <a:effectLst>
                  <a:outerShdw blurRad="38100" dist="38100" dir="2700000" algn="tl">
                    <a:srgbClr val="000000">
                      <a:alpha val="43137"/>
                    </a:srgbClr>
                  </a:outerShdw>
                </a:effectLst>
                <a:ea typeface="+mn-lt"/>
                <a:cs typeface="+mn-lt"/>
              </a:rPr>
              <a:t>https://nyulangone.org/news/remarkable-technique-replace-heart-valves-spares-patients-surgery</a:t>
            </a:r>
            <a:endParaRPr lang="en-US" sz="1000" dirty="0"/>
          </a:p>
        </p:txBody>
      </p:sp>
      <p:pic>
        <p:nvPicPr>
          <p:cNvPr id="7" name="Picture 7" descr="Diagram&#10;&#10;Description automatically generated">
            <a:extLst>
              <a:ext uri="{FF2B5EF4-FFF2-40B4-BE49-F238E27FC236}">
                <a16:creationId xmlns:a16="http://schemas.microsoft.com/office/drawing/2014/main" id="{64B69CFA-1AD7-4F38-B9EC-CE2230D9A4B5}"/>
              </a:ext>
            </a:extLst>
          </p:cNvPr>
          <p:cNvPicPr>
            <a:picLocks noChangeAspect="1"/>
          </p:cNvPicPr>
          <p:nvPr/>
        </p:nvPicPr>
        <p:blipFill>
          <a:blip r:embed="rId3"/>
          <a:stretch>
            <a:fillRect/>
          </a:stretch>
        </p:blipFill>
        <p:spPr>
          <a:xfrm>
            <a:off x="4249572" y="3843981"/>
            <a:ext cx="4585647" cy="2530799"/>
          </a:xfrm>
          <a:prstGeom prst="rect">
            <a:avLst/>
          </a:prstGeom>
        </p:spPr>
      </p:pic>
    </p:spTree>
    <p:extLst>
      <p:ext uri="{BB962C8B-B14F-4D97-AF65-F5344CB8AC3E}">
        <p14:creationId xmlns:p14="http://schemas.microsoft.com/office/powerpoint/2010/main" val="238802997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228600" y="1219200"/>
            <a:ext cx="8686800" cy="5486400"/>
          </a:xfrm>
        </p:spPr>
        <p:txBody>
          <a:bodyPr/>
          <a:lstStyle/>
          <a:p>
            <a:pPr marL="342900" indent="-342900">
              <a:buAutoNum type="arabicPeriod"/>
            </a:pPr>
            <a:r>
              <a:rPr lang="en-US" sz="1600" dirty="0"/>
              <a:t>Center for, Biologics Evaluation and Research. “Establishment and Operation of Clinical Trial Data Monitoring Committees.” U.S. Food and Drug Administration, FDA, Mar. 2006, www.fda.gov/regulatory-information/search-fda-guidance-documents/establishment-and-operation-clinical-trial-data-monitoring-committees. </a:t>
            </a:r>
          </a:p>
          <a:p>
            <a:pPr marL="342900" indent="-342900">
              <a:buAutoNum type="arabicPeriod"/>
            </a:pPr>
            <a:r>
              <a:rPr lang="en-US" sz="1600" dirty="0"/>
              <a:t>Lin, J. Y., &amp; Lu, Y. (2014). Establishing a data monitoring committee for clinical trials. Shanghai archives of psychiatry, 26(1), 54–56. https://doi.org/10.3969/j.issn.1002-0829.2014.01.009</a:t>
            </a:r>
          </a:p>
          <a:p>
            <a:pPr marL="342900" indent="-342900">
              <a:buAutoNum type="arabicPeriod"/>
            </a:pPr>
            <a:r>
              <a:rPr lang="en-US" sz="1600" dirty="0"/>
              <a:t>Clinical Trials Transformation Initiative. Data Monitoring Committees: project summary, http://www.ctti-clinicaltrials.org/what-we-do/cttiprojects/dmcs (accessed 23 February 2016).</a:t>
            </a:r>
          </a:p>
          <a:p>
            <a:pPr marL="342900" indent="-342900">
              <a:buFontTx/>
              <a:buAutoNum type="arabicPeriod"/>
            </a:pPr>
            <a:r>
              <a:rPr lang="en-US" sz="1600" dirty="0">
                <a:effectLst/>
              </a:rPr>
              <a:t>Dental and Craniofacial Research, National Institute of. “Data and Safety Monitoring Board (DSMB) Guidelines.” </a:t>
            </a:r>
            <a:r>
              <a:rPr lang="en-US" sz="1600" i="1" dirty="0">
                <a:effectLst/>
              </a:rPr>
              <a:t>National Institute of Dental and Craniofacial Research</a:t>
            </a:r>
            <a:r>
              <a:rPr lang="en-US" sz="1600" dirty="0">
                <a:effectLst/>
              </a:rPr>
              <a:t>, U.S. Department of Health and Human Services, July 2018, www.nidcr.nih.gov/research/human-subjects-research/toolkit-and-education-materials/interventional-studies/data-and-safety-monitoring-board-guidelines. </a:t>
            </a:r>
          </a:p>
          <a:p>
            <a:pPr marL="342900" indent="-342900">
              <a:buFontTx/>
              <a:buAutoNum type="arabicPeriod"/>
            </a:pPr>
            <a:r>
              <a:rPr lang="en-US" sz="1600" dirty="0">
                <a:effectLst/>
              </a:rPr>
              <a:t>School of Medicine, University of North Carolina. </a:t>
            </a:r>
            <a:r>
              <a:rPr lang="en-US" sz="1600" i="1" dirty="0">
                <a:effectLst/>
              </a:rPr>
              <a:t>When Is a DSMB Needed?</a:t>
            </a:r>
            <a:r>
              <a:rPr lang="en-US" sz="1600" dirty="0">
                <a:effectLst/>
              </a:rPr>
              <a:t>, 2021, tracs.unc.edu/</a:t>
            </a:r>
            <a:r>
              <a:rPr lang="en-US" sz="1600" dirty="0" err="1">
                <a:effectLst/>
              </a:rPr>
              <a:t>index.php</a:t>
            </a:r>
            <a:r>
              <a:rPr lang="en-US" sz="1600" dirty="0">
                <a:effectLst/>
              </a:rPr>
              <a:t>/services/regulatory/data-and-safety-monitoring-board/when-is-a-</a:t>
            </a:r>
            <a:r>
              <a:rPr lang="en-US" sz="1600" dirty="0" err="1">
                <a:effectLst/>
              </a:rPr>
              <a:t>dsmb</a:t>
            </a:r>
            <a:r>
              <a:rPr lang="en-US" sz="1600" dirty="0">
                <a:effectLst/>
              </a:rPr>
              <a:t>-needed.</a:t>
            </a:r>
          </a:p>
          <a:p>
            <a:pPr marL="342900" indent="-342900">
              <a:buAutoNum type="arabicPeriod"/>
            </a:pPr>
            <a:endParaRPr lang="en-US" sz="1600" dirty="0"/>
          </a:p>
        </p:txBody>
      </p:sp>
    </p:spTree>
    <p:extLst>
      <p:ext uri="{BB962C8B-B14F-4D97-AF65-F5344CB8AC3E}">
        <p14:creationId xmlns:p14="http://schemas.microsoft.com/office/powerpoint/2010/main" val="3102552508"/>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304800" y="1371600"/>
            <a:ext cx="8534400" cy="5232400"/>
          </a:xfrm>
        </p:spPr>
        <p:txBody>
          <a:bodyPr/>
          <a:lstStyle/>
          <a:p>
            <a:r>
              <a:rPr lang="en-US" dirty="0"/>
              <a:t>Purpose of Data and Safety Monitoring Board (DSMB)</a:t>
            </a:r>
          </a:p>
          <a:p>
            <a:r>
              <a:rPr lang="en-US" dirty="0"/>
              <a:t>Brief History</a:t>
            </a:r>
          </a:p>
          <a:p>
            <a:r>
              <a:rPr lang="en-US" dirty="0"/>
              <a:t>DSMB Format</a:t>
            </a:r>
          </a:p>
          <a:p>
            <a:r>
              <a:rPr lang="en-US" dirty="0"/>
              <a:t>DSMB Responsibilities</a:t>
            </a:r>
          </a:p>
          <a:p>
            <a:r>
              <a:rPr lang="en-US" dirty="0"/>
              <a:t>Sponsor Responsibilities</a:t>
            </a:r>
          </a:p>
          <a:p>
            <a:r>
              <a:rPr lang="en-US" dirty="0"/>
              <a:t>Differences regarding CEC/DMAC</a:t>
            </a:r>
          </a:p>
          <a:p>
            <a:r>
              <a:rPr lang="en-US" dirty="0"/>
              <a:t>Where is a DSMB applicable?</a:t>
            </a:r>
          </a:p>
          <a:p>
            <a:r>
              <a:rPr lang="en-US" dirty="0"/>
              <a:t>DSMB Recommendations</a:t>
            </a:r>
          </a:p>
          <a:p>
            <a:r>
              <a:rPr lang="en-US" dirty="0"/>
              <a:t>Example of DSMB Action</a:t>
            </a:r>
          </a:p>
        </p:txBody>
      </p:sp>
    </p:spTree>
    <p:extLst>
      <p:ext uri="{BB962C8B-B14F-4D97-AF65-F5344CB8AC3E}">
        <p14:creationId xmlns:p14="http://schemas.microsoft.com/office/powerpoint/2010/main" val="2175220010"/>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Safety Monitoring Board</a:t>
            </a:r>
          </a:p>
        </p:txBody>
      </p:sp>
      <p:sp>
        <p:nvSpPr>
          <p:cNvPr id="3" name="Content Placeholder 2"/>
          <p:cNvSpPr>
            <a:spLocks noGrp="1"/>
          </p:cNvSpPr>
          <p:nvPr>
            <p:ph idx="1"/>
          </p:nvPr>
        </p:nvSpPr>
        <p:spPr/>
        <p:txBody>
          <a:bodyPr/>
          <a:lstStyle/>
          <a:p>
            <a:pPr marL="233045" indent="-233045"/>
            <a:r>
              <a:rPr lang="en-US" dirty="0"/>
              <a:t>A Data Safety Monitoring Board (DSMB), </a:t>
            </a:r>
            <a:r>
              <a:rPr lang="en-US" dirty="0" err="1"/>
              <a:t>a.k.a</a:t>
            </a:r>
            <a:r>
              <a:rPr lang="en-US" dirty="0"/>
              <a:t> Data Monitoring Committee (DMC), is a panel of experts in their respective fields of medicine that regularly reviews aggregate safety and efficacy data from an active clinical trial</a:t>
            </a:r>
          </a:p>
          <a:p>
            <a:pPr marL="233045" indent="-233045"/>
            <a:r>
              <a:rPr lang="en-US" dirty="0"/>
              <a:t>The goal of the DSMB is to ensure patient safety in an unbiased manner, typically through the duration of trial enrollment</a:t>
            </a:r>
            <a:endParaRPr lang="en-US" dirty="0">
              <a:cs typeface="Arial"/>
            </a:endParaRPr>
          </a:p>
          <a:p>
            <a:pPr marL="233045" indent="-233045"/>
            <a:r>
              <a:rPr lang="en-US" dirty="0"/>
              <a:t>DSMB Chair, Members</a:t>
            </a:r>
            <a:endParaRPr lang="en-US" dirty="0">
              <a:cs typeface="Arial"/>
            </a:endParaRPr>
          </a:p>
          <a:p>
            <a:pPr marL="233045" indent="-233045"/>
            <a:r>
              <a:rPr lang="en-US" dirty="0"/>
              <a:t>Experience in fields related to the clinical area of study</a:t>
            </a:r>
            <a:endParaRPr lang="en-US" dirty="0">
              <a:cs typeface="Arial"/>
            </a:endParaRPr>
          </a:p>
        </p:txBody>
      </p:sp>
    </p:spTree>
    <p:extLst>
      <p:ext uri="{BB962C8B-B14F-4D97-AF65-F5344CB8AC3E}">
        <p14:creationId xmlns:p14="http://schemas.microsoft.com/office/powerpoint/2010/main" val="1907648861"/>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lstStyle/>
          <a:p>
            <a:pPr marL="233045" indent="-233045"/>
            <a:r>
              <a:rPr lang="en-US" dirty="0"/>
              <a:t>1960s: Basic DSMBs emerge as an element to large, multi-center federally-funded trials with objectives of increased survivability and major morbidity reduction</a:t>
            </a:r>
          </a:p>
          <a:p>
            <a:pPr marL="233045" indent="-233045"/>
            <a:r>
              <a:rPr lang="en-US" dirty="0"/>
              <a:t>National Institute of Health (NIH), Department of Veterans Affairs (VA)</a:t>
            </a:r>
            <a:endParaRPr lang="en-US" dirty="0">
              <a:cs typeface="Arial"/>
            </a:endParaRPr>
          </a:p>
          <a:p>
            <a:pPr marL="233045" indent="-233045"/>
            <a:r>
              <a:rPr lang="en-US" dirty="0"/>
              <a:t>1967: External Advisory Group recommends the creation of a formal committee to review safety, efficacy, and trial conduct to the National Heart Institute (NHI)</a:t>
            </a:r>
            <a:endParaRPr lang="en-US" dirty="0">
              <a:cs typeface="Arial"/>
            </a:endParaRPr>
          </a:p>
          <a:p>
            <a:pPr marL="233045" indent="-233045"/>
            <a:r>
              <a:rPr lang="en-US" dirty="0"/>
              <a:t>Why not an in-house committee?</a:t>
            </a:r>
            <a:endParaRPr lang="en-US" dirty="0">
              <a:cs typeface="Arial"/>
            </a:endParaRPr>
          </a:p>
        </p:txBody>
      </p:sp>
    </p:spTree>
    <p:extLst>
      <p:ext uri="{BB962C8B-B14F-4D97-AF65-F5344CB8AC3E}">
        <p14:creationId xmlns:p14="http://schemas.microsoft.com/office/powerpoint/2010/main" val="194071797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97527"/>
          </a:xfrm>
        </p:spPr>
        <p:txBody>
          <a:bodyPr wrap="square" anchor="ctr">
            <a:normAutofit/>
          </a:bodyPr>
          <a:lstStyle/>
          <a:p>
            <a:r>
              <a:rPr lang="en-US" dirty="0"/>
              <a:t>History</a:t>
            </a:r>
          </a:p>
        </p:txBody>
      </p:sp>
      <p:sp>
        <p:nvSpPr>
          <p:cNvPr id="3" name="Content Placeholder 2"/>
          <p:cNvSpPr>
            <a:spLocks noGrp="1"/>
          </p:cNvSpPr>
          <p:nvPr>
            <p:ph type="body" orient="vert" idx="1"/>
          </p:nvPr>
        </p:nvSpPr>
        <p:spPr>
          <a:xfrm rot="16200000">
            <a:off x="2057401" y="-533399"/>
            <a:ext cx="5029200" cy="8534399"/>
          </a:xfrm>
        </p:spPr>
        <p:txBody>
          <a:bodyPr wrap="square" anchor="t">
            <a:normAutofit/>
          </a:bodyPr>
          <a:lstStyle/>
          <a:p>
            <a:pPr lvl="0"/>
            <a:r>
              <a:rPr lang="en-US" dirty="0">
                <a:effectLst/>
              </a:rPr>
              <a:t>1992: NIH workshop comprised of experts in clinical research began to discuss and dictate the fundamental aspects and general formatting of DSMBs</a:t>
            </a:r>
          </a:p>
          <a:p>
            <a:pPr lvl="0"/>
            <a:r>
              <a:rPr lang="en-US" dirty="0">
                <a:effectLst/>
              </a:rPr>
              <a:t>DSMBs became more common and standardized due to: </a:t>
            </a:r>
          </a:p>
          <a:p>
            <a:pPr lvl="1"/>
            <a:r>
              <a:rPr lang="en-US" dirty="0">
                <a:effectLst/>
              </a:rPr>
              <a:t>Increased collaboration between the federal government and industry</a:t>
            </a:r>
          </a:p>
          <a:p>
            <a:pPr lvl="1"/>
            <a:r>
              <a:rPr lang="en-US" dirty="0">
                <a:effectLst/>
              </a:rPr>
              <a:t>A greater number of higher risk trials with mortality concerns or major morbidity endpoints</a:t>
            </a:r>
          </a:p>
          <a:p>
            <a:pPr lvl="1"/>
            <a:r>
              <a:rPr lang="en-US" dirty="0">
                <a:effectLst/>
              </a:rPr>
              <a:t>General awareness of clinical trial conduct resulting in possibly biased results</a:t>
            </a:r>
          </a:p>
          <a:p>
            <a:pPr lvl="1"/>
            <a:r>
              <a:rPr lang="en-US" dirty="0">
                <a:effectLst/>
              </a:rPr>
              <a:t>Institutional Review Boards (IRB) had concerns regarding regular trial oversight</a:t>
            </a:r>
          </a:p>
        </p:txBody>
      </p:sp>
    </p:spTree>
    <p:extLst>
      <p:ext uri="{BB962C8B-B14F-4D97-AF65-F5344CB8AC3E}">
        <p14:creationId xmlns:p14="http://schemas.microsoft.com/office/powerpoint/2010/main" val="349518831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DSMB Format</a:t>
            </a:r>
          </a:p>
        </p:txBody>
      </p:sp>
      <p:sp>
        <p:nvSpPr>
          <p:cNvPr id="3" name="Content Placeholder 2"/>
          <p:cNvSpPr>
            <a:spLocks noGrp="1"/>
          </p:cNvSpPr>
          <p:nvPr>
            <p:ph idx="1"/>
          </p:nvPr>
        </p:nvSpPr>
        <p:spPr/>
        <p:txBody>
          <a:bodyPr/>
          <a:lstStyle/>
          <a:p>
            <a:pPr marL="233045" indent="-233045"/>
            <a:r>
              <a:rPr lang="en-US" dirty="0"/>
              <a:t>FDA recommendations do not provision for any one, specific format of DSMB</a:t>
            </a:r>
            <a:endParaRPr lang="en-US"/>
          </a:p>
          <a:p>
            <a:pPr marL="233045" indent="-233045"/>
            <a:r>
              <a:rPr lang="en-US" dirty="0"/>
              <a:t>Average, minimum quorum of 4 members</a:t>
            </a:r>
            <a:endParaRPr lang="en-US" dirty="0">
              <a:cs typeface="Arial"/>
            </a:endParaRPr>
          </a:p>
          <a:p>
            <a:pPr marL="233045" indent="-233045"/>
            <a:r>
              <a:rPr lang="en-US" dirty="0"/>
              <a:t>Chair, Members, Biostatistician</a:t>
            </a:r>
            <a:endParaRPr lang="en-US" dirty="0">
              <a:cs typeface="Arial"/>
            </a:endParaRPr>
          </a:p>
          <a:p>
            <a:pPr marL="233045" indent="-233045"/>
            <a:r>
              <a:rPr lang="en-US" dirty="0"/>
              <a:t>Facilitation Team</a:t>
            </a:r>
            <a:endParaRPr lang="en-US" dirty="0">
              <a:cs typeface="Arial"/>
            </a:endParaRPr>
          </a:p>
          <a:p>
            <a:pPr marL="233045" indent="-233045"/>
            <a:r>
              <a:rPr lang="en-US">
                <a:cs typeface="Arial"/>
              </a:rPr>
              <a:t>No Conflicts of Interest (COI)</a:t>
            </a:r>
            <a:endParaRPr lang="en-US" dirty="0">
              <a:cs typeface="Arial"/>
            </a:endParaRPr>
          </a:p>
        </p:txBody>
      </p:sp>
      <p:pic>
        <p:nvPicPr>
          <p:cNvPr id="4" name="Picture 3">
            <a:extLst>
              <a:ext uri="{FF2B5EF4-FFF2-40B4-BE49-F238E27FC236}">
                <a16:creationId xmlns:a16="http://schemas.microsoft.com/office/drawing/2014/main" id="{D4ADA27D-ECBF-4056-A2F0-3E5010596C0F}"/>
              </a:ext>
            </a:extLst>
          </p:cNvPr>
          <p:cNvPicPr>
            <a:picLocks noChangeAspect="1"/>
          </p:cNvPicPr>
          <p:nvPr/>
        </p:nvPicPr>
        <p:blipFill>
          <a:blip r:embed="rId3"/>
          <a:stretch>
            <a:fillRect/>
          </a:stretch>
        </p:blipFill>
        <p:spPr>
          <a:xfrm>
            <a:off x="6172200" y="4882961"/>
            <a:ext cx="2322029" cy="1460112"/>
          </a:xfrm>
          <a:prstGeom prst="rect">
            <a:avLst/>
          </a:prstGeom>
        </p:spPr>
      </p:pic>
    </p:spTree>
    <p:extLst>
      <p:ext uri="{BB962C8B-B14F-4D97-AF65-F5344CB8AC3E}">
        <p14:creationId xmlns:p14="http://schemas.microsoft.com/office/powerpoint/2010/main" val="45382144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DSMB Format</a:t>
            </a:r>
          </a:p>
        </p:txBody>
      </p:sp>
      <p:sp>
        <p:nvSpPr>
          <p:cNvPr id="3" name="Content Placeholder 2"/>
          <p:cNvSpPr>
            <a:spLocks noGrp="1"/>
          </p:cNvSpPr>
          <p:nvPr>
            <p:ph idx="1"/>
          </p:nvPr>
        </p:nvSpPr>
        <p:spPr/>
        <p:txBody>
          <a:bodyPr/>
          <a:lstStyle/>
          <a:p>
            <a:pPr marL="233045" indent="-233045"/>
            <a:r>
              <a:rPr lang="en-US" dirty="0"/>
              <a:t>Open &amp; Closed Sessions</a:t>
            </a:r>
            <a:endParaRPr lang="en-US"/>
          </a:p>
          <a:p>
            <a:pPr marL="233045" indent="-233045"/>
            <a:r>
              <a:rPr lang="en-US" dirty="0"/>
              <a:t>Meeting Minutes</a:t>
            </a:r>
            <a:endParaRPr lang="en-US" dirty="0">
              <a:cs typeface="Arial"/>
            </a:endParaRPr>
          </a:p>
          <a:p>
            <a:pPr marL="233045" indent="-233045"/>
            <a:r>
              <a:rPr lang="en-US" dirty="0"/>
              <a:t>Action Items Letter</a:t>
            </a:r>
            <a:endParaRPr lang="en-US" dirty="0">
              <a:cs typeface="Arial"/>
            </a:endParaRPr>
          </a:p>
          <a:p>
            <a:pPr marL="233045" indent="-233045"/>
            <a:r>
              <a:rPr lang="en-US" dirty="0"/>
              <a:t>Recommendation Letter</a:t>
            </a:r>
            <a:endParaRPr lang="en-US" dirty="0">
              <a:cs typeface="Arial"/>
            </a:endParaRPr>
          </a:p>
          <a:p>
            <a:pPr marL="233045" indent="-233045"/>
            <a:r>
              <a:rPr lang="en-US" dirty="0"/>
              <a:t>DSMB Charter</a:t>
            </a:r>
            <a:endParaRPr lang="en-US" dirty="0">
              <a:cs typeface="Arial"/>
            </a:endParaRPr>
          </a:p>
          <a:p>
            <a:pPr marL="233045" indent="-233045"/>
            <a:r>
              <a:rPr lang="en-US">
                <a:cs typeface="Arial"/>
              </a:rPr>
              <a:t>Meeting Schedule</a:t>
            </a:r>
            <a:endParaRPr lang="en-US" dirty="0">
              <a:cs typeface="Arial"/>
            </a:endParaRPr>
          </a:p>
          <a:p>
            <a:pPr marL="233045" indent="-233045"/>
            <a:endParaRPr lang="en-US" dirty="0">
              <a:cs typeface="Arial"/>
            </a:endParaRPr>
          </a:p>
        </p:txBody>
      </p:sp>
      <p:pic>
        <p:nvPicPr>
          <p:cNvPr id="4" name="Picture 3">
            <a:extLst>
              <a:ext uri="{FF2B5EF4-FFF2-40B4-BE49-F238E27FC236}">
                <a16:creationId xmlns:a16="http://schemas.microsoft.com/office/drawing/2014/main" id="{AD2D8AEB-E4DF-44D3-91BA-CB48840449D9}"/>
              </a:ext>
            </a:extLst>
          </p:cNvPr>
          <p:cNvPicPr>
            <a:picLocks noChangeAspect="1"/>
          </p:cNvPicPr>
          <p:nvPr/>
        </p:nvPicPr>
        <p:blipFill>
          <a:blip r:embed="rId3"/>
          <a:stretch>
            <a:fillRect/>
          </a:stretch>
        </p:blipFill>
        <p:spPr>
          <a:xfrm>
            <a:off x="4876800" y="2694998"/>
            <a:ext cx="3653793" cy="3648075"/>
          </a:xfrm>
          <a:prstGeom prst="rect">
            <a:avLst/>
          </a:prstGeom>
        </p:spPr>
      </p:pic>
    </p:spTree>
    <p:extLst>
      <p:ext uri="{BB962C8B-B14F-4D97-AF65-F5344CB8AC3E}">
        <p14:creationId xmlns:p14="http://schemas.microsoft.com/office/powerpoint/2010/main" val="28480447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DSMB Responsibilities</a:t>
            </a:r>
          </a:p>
        </p:txBody>
      </p:sp>
      <p:sp>
        <p:nvSpPr>
          <p:cNvPr id="3" name="Content Placeholder 2"/>
          <p:cNvSpPr>
            <a:spLocks noGrp="1"/>
          </p:cNvSpPr>
          <p:nvPr>
            <p:ph idx="1"/>
          </p:nvPr>
        </p:nvSpPr>
        <p:spPr>
          <a:xfrm>
            <a:off x="304801" y="1473200"/>
            <a:ext cx="8534400" cy="5080000"/>
          </a:xfrm>
        </p:spPr>
        <p:txBody>
          <a:bodyPr/>
          <a:lstStyle/>
          <a:p>
            <a:pPr marL="233045" lvl="0" indent="-233045"/>
            <a:r>
              <a:rPr lang="en-US">
                <a:effectLst/>
              </a:rPr>
              <a:t>Delineated by DSMB </a:t>
            </a:r>
            <a:r>
              <a:rPr lang="en-US" dirty="0">
                <a:effectLst/>
              </a:rPr>
              <a:t>Charter</a:t>
            </a:r>
            <a:endParaRPr lang="en-US"/>
          </a:p>
          <a:p>
            <a:pPr marL="233045" indent="-233045"/>
            <a:r>
              <a:rPr lang="en-US">
                <a:effectLst/>
              </a:rPr>
              <a:t>Ensure all randomized patients are followed-up with</a:t>
            </a:r>
            <a:endParaRPr lang="en-US">
              <a:effectLst/>
              <a:cs typeface="Arial"/>
            </a:endParaRPr>
          </a:p>
          <a:p>
            <a:pPr marL="233045" lvl="0" indent="-233045"/>
            <a:r>
              <a:rPr lang="en-US" dirty="0">
                <a:effectLst/>
              </a:rPr>
              <a:t>Review independently prepared data reports</a:t>
            </a:r>
            <a:endParaRPr lang="en-US" dirty="0">
              <a:effectLst/>
              <a:cs typeface="Arial"/>
            </a:endParaRPr>
          </a:p>
          <a:p>
            <a:pPr marL="233045" lvl="0" indent="-233045"/>
            <a:r>
              <a:rPr lang="en-US" dirty="0">
                <a:effectLst/>
              </a:rPr>
              <a:t>Recommendations regarding trial continuation:</a:t>
            </a:r>
            <a:endParaRPr lang="en-US" dirty="0">
              <a:effectLst/>
              <a:cs typeface="Arial"/>
            </a:endParaRPr>
          </a:p>
          <a:p>
            <a:pPr marL="798195" lvl="1" indent="-340995"/>
            <a:r>
              <a:rPr lang="en-US" dirty="0">
                <a:effectLst/>
              </a:rPr>
              <a:t>Continue without modification</a:t>
            </a:r>
            <a:endParaRPr lang="en-US" dirty="0">
              <a:effectLst/>
              <a:cs typeface="Arial"/>
            </a:endParaRPr>
          </a:p>
          <a:p>
            <a:pPr marL="798195" lvl="1" indent="-340995"/>
            <a:r>
              <a:rPr lang="en-US" dirty="0">
                <a:effectLst/>
              </a:rPr>
              <a:t>Continue with modification</a:t>
            </a:r>
            <a:endParaRPr lang="en-US" dirty="0">
              <a:effectLst/>
              <a:cs typeface="Arial"/>
            </a:endParaRPr>
          </a:p>
          <a:p>
            <a:pPr marL="798195" lvl="1" indent="-340995"/>
            <a:r>
              <a:rPr lang="en-US" dirty="0">
                <a:effectLst/>
              </a:rPr>
              <a:t>Study should be put on hold</a:t>
            </a:r>
            <a:endParaRPr lang="en-US" dirty="0">
              <a:effectLst/>
              <a:cs typeface="Arial"/>
            </a:endParaRPr>
          </a:p>
          <a:p>
            <a:pPr marL="798195" lvl="1" indent="-340995"/>
            <a:r>
              <a:rPr lang="en-US" dirty="0">
                <a:effectLst/>
              </a:rPr>
              <a:t>Study should be stopped</a:t>
            </a:r>
            <a:endParaRPr lang="en-US" dirty="0">
              <a:effectLst/>
              <a:cs typeface="Arial"/>
            </a:endParaRPr>
          </a:p>
          <a:p>
            <a:pPr marL="233045" indent="-233045"/>
            <a:endParaRPr lang="en-US" dirty="0">
              <a:cs typeface="Arial"/>
            </a:endParaRPr>
          </a:p>
        </p:txBody>
      </p:sp>
    </p:spTree>
    <p:extLst>
      <p:ext uri="{BB962C8B-B14F-4D97-AF65-F5344CB8AC3E}">
        <p14:creationId xmlns:p14="http://schemas.microsoft.com/office/powerpoint/2010/main" val="763114113"/>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 Responsibilities</a:t>
            </a:r>
          </a:p>
        </p:txBody>
      </p:sp>
      <p:sp>
        <p:nvSpPr>
          <p:cNvPr id="3" name="Content Placeholder 2"/>
          <p:cNvSpPr>
            <a:spLocks noGrp="1"/>
          </p:cNvSpPr>
          <p:nvPr>
            <p:ph idx="1"/>
          </p:nvPr>
        </p:nvSpPr>
        <p:spPr>
          <a:xfrm>
            <a:off x="304801" y="1473200"/>
            <a:ext cx="8534400" cy="5111376"/>
          </a:xfrm>
        </p:spPr>
        <p:txBody>
          <a:bodyPr/>
          <a:lstStyle/>
          <a:p>
            <a:pPr marL="233045" indent="-233045"/>
            <a:r>
              <a:rPr lang="en-US" dirty="0">
                <a:cs typeface="Arial"/>
              </a:rPr>
              <a:t>Sponsor is the organization responsible for the clinical trial and its initiation </a:t>
            </a:r>
            <a:r>
              <a:rPr lang="en-US" dirty="0">
                <a:ea typeface="+mn-lt"/>
                <a:cs typeface="+mn-lt"/>
              </a:rPr>
              <a:t>(21 CFR 50.3(e); 21 CFR 312.3; 21 CFR </a:t>
            </a:r>
            <a:r>
              <a:rPr lang="en-US">
                <a:ea typeface="+mn-lt"/>
                <a:cs typeface="+mn-lt"/>
              </a:rPr>
              <a:t>812.3(n)), and maintaining </a:t>
            </a:r>
            <a:r>
              <a:rPr lang="en-US">
                <a:cs typeface="Arial"/>
              </a:rPr>
              <a:t>Investigational New Drug Application/Investigation Device </a:t>
            </a:r>
            <a:r>
              <a:rPr lang="en-US" dirty="0">
                <a:cs typeface="Arial"/>
              </a:rPr>
              <a:t>Exemption (IND/IDE) </a:t>
            </a:r>
            <a:r>
              <a:rPr lang="en-US" dirty="0">
                <a:ea typeface="+mn-lt"/>
                <a:cs typeface="+mn-lt"/>
              </a:rPr>
              <a:t>(21 CFR 312.40(a)(1); 21 CFR 812.40)</a:t>
            </a:r>
          </a:p>
          <a:p>
            <a:pPr marL="233045" indent="-233045"/>
            <a:r>
              <a:rPr lang="en-US">
                <a:cs typeface="Arial"/>
              </a:rPr>
              <a:t>Must inform investigators and IRBs of any DSMB recommendations</a:t>
            </a:r>
          </a:p>
          <a:p>
            <a:pPr marL="233045" indent="-233045"/>
            <a:r>
              <a:rPr lang="en-US">
                <a:cs typeface="Arial"/>
              </a:rPr>
              <a:t>Must provide aggregate safety and efficacy data to the DSMB</a:t>
            </a:r>
          </a:p>
          <a:p>
            <a:pPr marL="233045" indent="-233045"/>
            <a:r>
              <a:rPr lang="en-US">
                <a:cs typeface="Arial"/>
              </a:rPr>
              <a:t>Staff present on Open DSMB Meetings</a:t>
            </a:r>
          </a:p>
          <a:p>
            <a:pPr marL="233045" indent="-233045"/>
            <a:r>
              <a:rPr lang="en-US">
                <a:cs typeface="Arial"/>
              </a:rPr>
              <a:t>Sponsor is NOT required to accept the DSMB's recommendations</a:t>
            </a:r>
            <a:endParaRPr lang="en-US" dirty="0">
              <a:cs typeface="Arial"/>
            </a:endParaRPr>
          </a:p>
        </p:txBody>
      </p:sp>
    </p:spTree>
    <p:extLst>
      <p:ext uri="{BB962C8B-B14F-4D97-AF65-F5344CB8AC3E}">
        <p14:creationId xmlns:p14="http://schemas.microsoft.com/office/powerpoint/2010/main" val="2059236424"/>
      </p:ext>
    </p:extLst>
  </p:cSld>
  <p:clrMapOvr>
    <a:masterClrMapping/>
  </p:clrMapOvr>
  <p:transition advClick="0"/>
</p:sld>
</file>

<file path=ppt/theme/theme1.xml><?xml version="1.0" encoding="utf-8"?>
<a:theme xmlns:a="http://schemas.openxmlformats.org/drawingml/2006/main" name="PERFUSE Slides Template v5">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itles 145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3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3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txDef>
      <a:spPr>
        <a:noFill/>
      </a:spPr>
      <a:bodyPr wrap="none">
        <a:spAutoFit/>
      </a:bodyPr>
      <a:lstStyle>
        <a:defPPr>
          <a:defRPr sz="4000" dirty="0">
            <a:effectLst>
              <a:outerShdw blurRad="38100" dist="38100" dir="2700000" algn="tl">
                <a:srgbClr val="000000">
                  <a:alpha val="43137"/>
                </a:srgbClr>
              </a:outerShdw>
            </a:effectLst>
            <a:latin typeface="+mj-lt"/>
          </a:defRPr>
        </a:defPPr>
      </a:lstStyle>
    </a:txDef>
  </a:objectDefaults>
  <a:extraClrSchemeLst>
    <a:extraClrScheme>
      <a:clrScheme name="Titles 145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itles 145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itles 145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itles 145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itles 145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itles 145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itles 145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itles 1451 8">
        <a:dk1>
          <a:srgbClr val="000000"/>
        </a:dk1>
        <a:lt1>
          <a:srgbClr val="FFFFFF"/>
        </a:lt1>
        <a:dk2>
          <a:srgbClr val="000000"/>
        </a:dk2>
        <a:lt2>
          <a:srgbClr val="000000"/>
        </a:lt2>
        <a:accent1>
          <a:srgbClr val="FF0000"/>
        </a:accent1>
        <a:accent2>
          <a:srgbClr val="3333CC"/>
        </a:accent2>
        <a:accent3>
          <a:srgbClr val="AAAAAA"/>
        </a:accent3>
        <a:accent4>
          <a:srgbClr val="DADADA"/>
        </a:accent4>
        <a:accent5>
          <a:srgbClr val="FFAAAA"/>
        </a:accent5>
        <a:accent6>
          <a:srgbClr val="2D2DB9"/>
        </a:accent6>
        <a:hlink>
          <a:srgbClr val="9900FF"/>
        </a:hlink>
        <a:folHlink>
          <a:srgbClr val="FFCC66"/>
        </a:folHlink>
      </a:clrScheme>
      <a:clrMap bg1="dk2" tx1="lt1" bg2="dk1" tx2="lt2" accent1="accent1" accent2="accent2" accent3="accent3" accent4="accent4" accent5="accent5" accent6="accent6" hlink="hlink" folHlink="folHlink"/>
    </a:extraClrScheme>
    <a:extraClrScheme>
      <a:clrScheme name="Titles 1451 9">
        <a:dk1>
          <a:srgbClr val="000000"/>
        </a:dk1>
        <a:lt1>
          <a:srgbClr val="FFFFFF"/>
        </a:lt1>
        <a:dk2>
          <a:srgbClr val="000000"/>
        </a:dk2>
        <a:lt2>
          <a:srgbClr val="000000"/>
        </a:lt2>
        <a:accent1>
          <a:srgbClr val="FF6600"/>
        </a:accent1>
        <a:accent2>
          <a:srgbClr val="6699FF"/>
        </a:accent2>
        <a:accent3>
          <a:srgbClr val="AAAAAA"/>
        </a:accent3>
        <a:accent4>
          <a:srgbClr val="DADADA"/>
        </a:accent4>
        <a:accent5>
          <a:srgbClr val="FFB8AA"/>
        </a:accent5>
        <a:accent6>
          <a:srgbClr val="5C8AE7"/>
        </a:accent6>
        <a:hlink>
          <a:srgbClr val="CC66FF"/>
        </a:hlink>
        <a:folHlink>
          <a:srgbClr val="FFCC6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4" id="{D9FE9157-B9A0-A646-A74A-EFBC0C02D2D4}" vid="{46563D71-A3C9-6E4F-BC6F-87496E8966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7446CB2F59C042887E376B759C1AD6" ma:contentTypeVersion="5" ma:contentTypeDescription="Create a new document." ma:contentTypeScope="" ma:versionID="ae23fe02b6f63f057713f75151863ded">
  <xsd:schema xmlns:xsd="http://www.w3.org/2001/XMLSchema" xmlns:xs="http://www.w3.org/2001/XMLSchema" xmlns:p="http://schemas.microsoft.com/office/2006/metadata/properties" xmlns:ns3="c591ed3a-24b9-440f-b268-495fcc958320" xmlns:ns4="bcf920c9-c3df-47bf-b679-d6cdbd599488" targetNamespace="http://schemas.microsoft.com/office/2006/metadata/properties" ma:root="true" ma:fieldsID="6961d5454c9e12a43fbb7d6bfe20b0a4" ns3:_="" ns4:_="">
    <xsd:import namespace="c591ed3a-24b9-440f-b268-495fcc958320"/>
    <xsd:import namespace="bcf920c9-c3df-47bf-b679-d6cdbd59948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1ed3a-24b9-440f-b268-495fcc9583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f920c9-c3df-47bf-b679-d6cdbd5994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9D6620-5EC4-4C7C-9556-F95A839EFA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91ed3a-24b9-440f-b268-495fcc958320"/>
    <ds:schemaRef ds:uri="bcf920c9-c3df-47bf-b679-d6cdbd5994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613F57-7C5C-4B0E-85C1-8F2911B1AC35}">
  <ds:schemaRefs>
    <ds:schemaRef ds:uri="http://schemas.microsoft.com/office/2006/metadata/properties"/>
    <ds:schemaRef ds:uri="http://schemas.microsoft.com/office/2006/documentManagement/types"/>
    <ds:schemaRef ds:uri="http://purl.org/dc/elements/1.1/"/>
    <ds:schemaRef ds:uri="http://www.w3.org/XML/1998/namespace"/>
    <ds:schemaRef ds:uri="c591ed3a-24b9-440f-b268-495fcc958320"/>
    <ds:schemaRef ds:uri="http://purl.org/dc/dcmitype/"/>
    <ds:schemaRef ds:uri="http://schemas.openxmlformats.org/package/2006/metadata/core-properties"/>
    <ds:schemaRef ds:uri="http://schemas.microsoft.com/office/infopath/2007/PartnerControls"/>
    <ds:schemaRef ds:uri="bcf920c9-c3df-47bf-b679-d6cdbd599488"/>
    <ds:schemaRef ds:uri="http://purl.org/dc/terms/"/>
  </ds:schemaRefs>
</ds:datastoreItem>
</file>

<file path=customXml/itemProps3.xml><?xml version="1.0" encoding="utf-8"?>
<ds:datastoreItem xmlns:ds="http://schemas.openxmlformats.org/officeDocument/2006/customXml" ds:itemID="{AD4BA209-0387-4192-BE22-F700387AFD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TotalTime>
  <Words>2049</Words>
  <Application>Microsoft Office PowerPoint</Application>
  <PresentationFormat>On-screen Show (4:3)</PresentationFormat>
  <Paragraphs>154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Times New Roman</vt:lpstr>
      <vt:lpstr>Wingdings</vt:lpstr>
      <vt:lpstr>PERFUSE Slides Template v5</vt:lpstr>
      <vt:lpstr>PERFUSE Clinical Trial Course  Data Review Committee III, Data and Safety Monitoring Board</vt:lpstr>
      <vt:lpstr>Agenda</vt:lpstr>
      <vt:lpstr>Data Safety Monitoring Board</vt:lpstr>
      <vt:lpstr>History</vt:lpstr>
      <vt:lpstr>History</vt:lpstr>
      <vt:lpstr>DSMB Format</vt:lpstr>
      <vt:lpstr>DSMB Format</vt:lpstr>
      <vt:lpstr>DSMB Responsibilities</vt:lpstr>
      <vt:lpstr>Sponsor Responsibilities</vt:lpstr>
      <vt:lpstr>Differences with CEC, DMAC</vt:lpstr>
      <vt:lpstr>Trial Phase Reminder</vt:lpstr>
      <vt:lpstr>Applicability</vt:lpstr>
      <vt:lpstr>Applicability</vt:lpstr>
      <vt:lpstr>DSMB Recommendations</vt:lpstr>
      <vt:lpstr>Example of DSMB Action</vt:lpstr>
      <vt:lpstr>Example of DSMB Action</vt:lpstr>
      <vt:lpstr>Example of DSMB Action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PERFUSE Clinical Trial Course  Data Review Committee III, Data and Safety Monitoring Board</dc:title>
  <dc:creator>Ciaranca, Sam</dc:creator>
  <cp:lastModifiedBy>Sidewinder</cp:lastModifiedBy>
  <cp:revision>318</cp:revision>
  <dcterms:created xsi:type="dcterms:W3CDTF">2021-05-04T15:05:49Z</dcterms:created>
  <dcterms:modified xsi:type="dcterms:W3CDTF">2021-05-13T14:11:45Z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0x010100627446CB2F59C042887E376B759C1AD6</vt:lpwstr>
  </property>
</Properties>
</file>