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27"/>
  </p:notesMasterIdLst>
  <p:handoutMasterIdLst>
    <p:handoutMasterId r:id="rId28"/>
  </p:handoutMasterIdLst>
  <p:sldIdLst>
    <p:sldId id="256" r:id="rId2"/>
    <p:sldId id="259" r:id="rId3"/>
    <p:sldId id="260" r:id="rId4"/>
    <p:sldId id="261" r:id="rId5"/>
    <p:sldId id="273" r:id="rId6"/>
    <p:sldId id="262" r:id="rId7"/>
    <p:sldId id="263" r:id="rId8"/>
    <p:sldId id="280" r:id="rId9"/>
    <p:sldId id="264" r:id="rId10"/>
    <p:sldId id="281" r:id="rId11"/>
    <p:sldId id="285" r:id="rId12"/>
    <p:sldId id="270" r:id="rId13"/>
    <p:sldId id="271" r:id="rId14"/>
    <p:sldId id="265" r:id="rId15"/>
    <p:sldId id="268" r:id="rId16"/>
    <p:sldId id="275" r:id="rId17"/>
    <p:sldId id="277" r:id="rId18"/>
    <p:sldId id="276" r:id="rId19"/>
    <p:sldId id="267" r:id="rId20"/>
    <p:sldId id="278" r:id="rId21"/>
    <p:sldId id="279" r:id="rId22"/>
    <p:sldId id="282" r:id="rId23"/>
    <p:sldId id="269" r:id="rId24"/>
    <p:sldId id="284"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CACBCD"/>
    <a:srgbClr val="F76409"/>
    <a:srgbClr val="00091A"/>
    <a:srgbClr val="102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0" autoAdjust="0"/>
    <p:restoredTop sz="82837" autoAdjust="0"/>
  </p:normalViewPr>
  <p:slideViewPr>
    <p:cSldViewPr snapToGrid="0">
      <p:cViewPr varScale="1">
        <p:scale>
          <a:sx n="85" d="100"/>
          <a:sy n="85" d="100"/>
        </p:scale>
        <p:origin x="1752" y="184"/>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59CE4-944E-604E-BE4B-B9D05DB00346}" type="doc">
      <dgm:prSet loTypeId="urn:microsoft.com/office/officeart/2005/8/layout/bProcess2" loCatId="" qsTypeId="urn:microsoft.com/office/officeart/2005/8/quickstyle/simple4" qsCatId="simple" csTypeId="urn:microsoft.com/office/officeart/2005/8/colors/accent2_2" csCatId="accent2" phldr="1"/>
      <dgm:spPr/>
    </dgm:pt>
    <dgm:pt modelId="{79E3A4E1-EEBD-2049-B605-1B3DCD92296E}">
      <dgm:prSet phldrT="[Text]"/>
      <dgm:spPr/>
      <dgm:t>
        <a:bodyPr/>
        <a:lstStyle/>
        <a:p>
          <a:r>
            <a:rPr lang="en-US" dirty="0">
              <a:latin typeface="Arial" panose="020B0604020202020204" pitchFamily="34" charset="0"/>
              <a:cs typeface="Arial" panose="020B0604020202020204" pitchFamily="34" charset="0"/>
            </a:rPr>
            <a:t>Trial Aim &amp; Hypothesis</a:t>
          </a:r>
        </a:p>
      </dgm:t>
    </dgm:pt>
    <dgm:pt modelId="{FD8EC8F8-239A-4E47-B0B9-DA53178BCFD9}" type="parTrans" cxnId="{1D67DF7E-605A-D044-857C-A2E850BD3295}">
      <dgm:prSet/>
      <dgm:spPr/>
      <dgm:t>
        <a:bodyPr/>
        <a:lstStyle/>
        <a:p>
          <a:endParaRPr lang="en-US">
            <a:latin typeface="Arial" panose="020B0604020202020204" pitchFamily="34" charset="0"/>
            <a:cs typeface="Arial" panose="020B0604020202020204" pitchFamily="34" charset="0"/>
          </a:endParaRPr>
        </a:p>
      </dgm:t>
    </dgm:pt>
    <dgm:pt modelId="{1935FF90-9EAA-7B49-B019-12313ABCCFA2}" type="sibTrans" cxnId="{1D67DF7E-605A-D044-857C-A2E850BD3295}">
      <dgm:prSet/>
      <dgm:spPr/>
      <dgm:t>
        <a:bodyPr/>
        <a:lstStyle/>
        <a:p>
          <a:endParaRPr lang="en-US">
            <a:latin typeface="Arial" panose="020B0604020202020204" pitchFamily="34" charset="0"/>
            <a:cs typeface="Arial" panose="020B0604020202020204" pitchFamily="34" charset="0"/>
          </a:endParaRPr>
        </a:p>
      </dgm:t>
    </dgm:pt>
    <dgm:pt modelId="{56026A80-4120-B449-A50B-B25B352C273A}">
      <dgm:prSet phldrT="[Text]" custT="1"/>
      <dgm:spPr/>
      <dgm:t>
        <a:bodyPr/>
        <a:lstStyle/>
        <a:p>
          <a:r>
            <a:rPr lang="en-US" sz="1400" dirty="0">
              <a:latin typeface="Arial" panose="020B0604020202020204" pitchFamily="34" charset="0"/>
              <a:cs typeface="Arial" panose="020B0604020202020204" pitchFamily="34" charset="0"/>
            </a:rPr>
            <a:t>Outcome of Interest and Outcome Measure </a:t>
          </a:r>
        </a:p>
      </dgm:t>
    </dgm:pt>
    <dgm:pt modelId="{9C2FFC7B-E5EC-AA4E-AA4E-BF09E4C72C64}" type="parTrans" cxnId="{FAB67D3F-AE24-4647-8232-32198939494C}">
      <dgm:prSet/>
      <dgm:spPr/>
      <dgm:t>
        <a:bodyPr/>
        <a:lstStyle/>
        <a:p>
          <a:endParaRPr lang="en-US">
            <a:latin typeface="Arial" panose="020B0604020202020204" pitchFamily="34" charset="0"/>
            <a:cs typeface="Arial" panose="020B0604020202020204" pitchFamily="34" charset="0"/>
          </a:endParaRPr>
        </a:p>
      </dgm:t>
    </dgm:pt>
    <dgm:pt modelId="{E578109F-6618-1947-A562-73D7FEB175FB}" type="sibTrans" cxnId="{FAB67D3F-AE24-4647-8232-32198939494C}">
      <dgm:prSet/>
      <dgm:spPr/>
      <dgm:t>
        <a:bodyPr/>
        <a:lstStyle/>
        <a:p>
          <a:endParaRPr lang="en-US">
            <a:latin typeface="Arial" panose="020B0604020202020204" pitchFamily="34" charset="0"/>
            <a:cs typeface="Arial" panose="020B0604020202020204" pitchFamily="34" charset="0"/>
          </a:endParaRPr>
        </a:p>
      </dgm:t>
    </dgm:pt>
    <dgm:pt modelId="{7F8D1592-6152-854F-99D4-5D3034F680E6}">
      <dgm:prSet phldrT="[Text]" custT="1"/>
      <dgm:spPr/>
      <dgm:t>
        <a:bodyPr/>
        <a:lstStyle/>
        <a:p>
          <a:r>
            <a:rPr lang="en-US" sz="1400" dirty="0">
              <a:latin typeface="Arial" panose="020B0604020202020204" pitchFamily="34" charset="0"/>
              <a:cs typeface="Arial" panose="020B0604020202020204" pitchFamily="34" charset="0"/>
            </a:rPr>
            <a:t>Therapeutic Considerations</a:t>
          </a:r>
        </a:p>
      </dgm:t>
    </dgm:pt>
    <dgm:pt modelId="{78D28977-E390-254D-B33D-932AFA7DD21F}" type="parTrans" cxnId="{C37838CB-04EA-0E4E-98A9-C6783B89020D}">
      <dgm:prSet/>
      <dgm:spPr/>
      <dgm:t>
        <a:bodyPr/>
        <a:lstStyle/>
        <a:p>
          <a:endParaRPr lang="en-US">
            <a:latin typeface="Arial" panose="020B0604020202020204" pitchFamily="34" charset="0"/>
            <a:cs typeface="Arial" panose="020B0604020202020204" pitchFamily="34" charset="0"/>
          </a:endParaRPr>
        </a:p>
      </dgm:t>
    </dgm:pt>
    <dgm:pt modelId="{9E0F8266-DEF6-1443-ABB3-F16EAD323C0D}" type="sibTrans" cxnId="{C37838CB-04EA-0E4E-98A9-C6783B89020D}">
      <dgm:prSet/>
      <dgm:spPr/>
      <dgm:t>
        <a:bodyPr/>
        <a:lstStyle/>
        <a:p>
          <a:endParaRPr lang="en-US">
            <a:latin typeface="Arial" panose="020B0604020202020204" pitchFamily="34" charset="0"/>
            <a:cs typeface="Arial" panose="020B0604020202020204" pitchFamily="34" charset="0"/>
          </a:endParaRPr>
        </a:p>
      </dgm:t>
    </dgm:pt>
    <dgm:pt modelId="{485344B8-C16F-A04B-8BC8-E32AA378CCBF}">
      <dgm:prSet phldrT="[Text]" custT="1"/>
      <dgm:spPr/>
      <dgm:t>
        <a:bodyPr/>
        <a:lstStyle/>
        <a:p>
          <a:r>
            <a:rPr lang="en-US" sz="1400" dirty="0">
              <a:latin typeface="Arial" panose="020B0604020202020204" pitchFamily="34" charset="0"/>
              <a:cs typeface="Arial" panose="020B0604020202020204" pitchFamily="34" charset="0"/>
            </a:rPr>
            <a:t>Patient Population</a:t>
          </a:r>
        </a:p>
      </dgm:t>
    </dgm:pt>
    <dgm:pt modelId="{7CAEDE45-47B1-BB40-AC54-C36E946A4A35}" type="parTrans" cxnId="{E5F9AD03-F426-6C41-88C0-29A23266E749}">
      <dgm:prSet/>
      <dgm:spPr/>
      <dgm:t>
        <a:bodyPr/>
        <a:lstStyle/>
        <a:p>
          <a:endParaRPr lang="en-US">
            <a:latin typeface="Arial" panose="020B0604020202020204" pitchFamily="34" charset="0"/>
            <a:cs typeface="Arial" panose="020B0604020202020204" pitchFamily="34" charset="0"/>
          </a:endParaRPr>
        </a:p>
      </dgm:t>
    </dgm:pt>
    <dgm:pt modelId="{C4513C0B-2C1A-3243-B0E4-141A6BB74B93}" type="sibTrans" cxnId="{E5F9AD03-F426-6C41-88C0-29A23266E749}">
      <dgm:prSet/>
      <dgm:spPr/>
      <dgm:t>
        <a:bodyPr/>
        <a:lstStyle/>
        <a:p>
          <a:endParaRPr lang="en-US">
            <a:latin typeface="Arial" panose="020B0604020202020204" pitchFamily="34" charset="0"/>
            <a:cs typeface="Arial" panose="020B0604020202020204" pitchFamily="34" charset="0"/>
          </a:endParaRPr>
        </a:p>
      </dgm:t>
    </dgm:pt>
    <dgm:pt modelId="{5E4A71DC-BFFC-4547-B01E-D9F2C2F838E7}">
      <dgm:prSet phldrT="[Text]" custT="1"/>
      <dgm:spPr/>
      <dgm:t>
        <a:bodyPr/>
        <a:lstStyle/>
        <a:p>
          <a:r>
            <a:rPr lang="en-US" sz="1400" dirty="0">
              <a:latin typeface="Arial" panose="020B0604020202020204" pitchFamily="34" charset="0"/>
              <a:cs typeface="Arial" panose="020B0604020202020204" pitchFamily="34" charset="0"/>
            </a:rPr>
            <a:t>Comparator &amp; Randomization</a:t>
          </a:r>
        </a:p>
      </dgm:t>
    </dgm:pt>
    <dgm:pt modelId="{C3C186C7-F612-8743-847B-893795525FA2}" type="parTrans" cxnId="{45DB35CD-D270-0844-8719-F862A7C6AFB7}">
      <dgm:prSet/>
      <dgm:spPr/>
      <dgm:t>
        <a:bodyPr/>
        <a:lstStyle/>
        <a:p>
          <a:endParaRPr lang="en-US">
            <a:latin typeface="Arial" panose="020B0604020202020204" pitchFamily="34" charset="0"/>
            <a:cs typeface="Arial" panose="020B0604020202020204" pitchFamily="34" charset="0"/>
          </a:endParaRPr>
        </a:p>
      </dgm:t>
    </dgm:pt>
    <dgm:pt modelId="{B9784012-B3E3-DA48-A88E-0A84EC02BF07}" type="sibTrans" cxnId="{45DB35CD-D270-0844-8719-F862A7C6AFB7}">
      <dgm:prSet/>
      <dgm:spPr/>
      <dgm:t>
        <a:bodyPr/>
        <a:lstStyle/>
        <a:p>
          <a:endParaRPr lang="en-US">
            <a:latin typeface="Arial" panose="020B0604020202020204" pitchFamily="34" charset="0"/>
            <a:cs typeface="Arial" panose="020B0604020202020204" pitchFamily="34" charset="0"/>
          </a:endParaRPr>
        </a:p>
      </dgm:t>
    </dgm:pt>
    <dgm:pt modelId="{B89ED093-6491-544A-A22D-241FE1BA3F91}">
      <dgm:prSet phldrT="[Text]" custT="1"/>
      <dgm:spPr/>
      <dgm:t>
        <a:bodyPr/>
        <a:lstStyle/>
        <a:p>
          <a:r>
            <a:rPr lang="en-US" sz="1400" dirty="0">
              <a:latin typeface="Arial" panose="020B0604020202020204" pitchFamily="34" charset="0"/>
              <a:cs typeface="Arial" panose="020B0604020202020204" pitchFamily="34" charset="0"/>
            </a:rPr>
            <a:t>Trial Structure</a:t>
          </a:r>
        </a:p>
      </dgm:t>
    </dgm:pt>
    <dgm:pt modelId="{0000A748-6C31-2240-8A5E-9ADE8A52855A}" type="parTrans" cxnId="{BCCE0A40-2E77-B84E-9FE1-5DD80CBB1069}">
      <dgm:prSet/>
      <dgm:spPr/>
      <dgm:t>
        <a:bodyPr/>
        <a:lstStyle/>
        <a:p>
          <a:endParaRPr lang="en-US">
            <a:latin typeface="Arial" panose="020B0604020202020204" pitchFamily="34" charset="0"/>
            <a:cs typeface="Arial" panose="020B0604020202020204" pitchFamily="34" charset="0"/>
          </a:endParaRPr>
        </a:p>
      </dgm:t>
    </dgm:pt>
    <dgm:pt modelId="{45A300C2-94DA-F740-AC1B-103B041D22D2}" type="sibTrans" cxnId="{BCCE0A40-2E77-B84E-9FE1-5DD80CBB1069}">
      <dgm:prSet/>
      <dgm:spPr/>
      <dgm:t>
        <a:bodyPr/>
        <a:lstStyle/>
        <a:p>
          <a:endParaRPr lang="en-US">
            <a:latin typeface="Arial" panose="020B0604020202020204" pitchFamily="34" charset="0"/>
            <a:cs typeface="Arial" panose="020B0604020202020204" pitchFamily="34" charset="0"/>
          </a:endParaRPr>
        </a:p>
      </dgm:t>
    </dgm:pt>
    <dgm:pt modelId="{298EF235-E080-F74E-9B91-7F2938F14F88}">
      <dgm:prSet phldrT="[Text]" custT="1"/>
      <dgm:spPr/>
      <dgm:t>
        <a:bodyPr/>
        <a:lstStyle/>
        <a:p>
          <a:r>
            <a:rPr lang="en-US" sz="1400" dirty="0">
              <a:latin typeface="Arial" panose="020B0604020202020204" pitchFamily="34" charset="0"/>
              <a:cs typeface="Arial" panose="020B0604020202020204" pitchFamily="34" charset="0"/>
            </a:rPr>
            <a:t>Practical Considerations &amp; Pilots</a:t>
          </a:r>
        </a:p>
      </dgm:t>
    </dgm:pt>
    <dgm:pt modelId="{AAC32857-123E-314F-9680-E847B0A8A229}" type="parTrans" cxnId="{E345966E-0455-B142-8839-F11E9D19501D}">
      <dgm:prSet/>
      <dgm:spPr/>
      <dgm:t>
        <a:bodyPr/>
        <a:lstStyle/>
        <a:p>
          <a:endParaRPr lang="en-US">
            <a:latin typeface="Arial" panose="020B0604020202020204" pitchFamily="34" charset="0"/>
            <a:cs typeface="Arial" panose="020B0604020202020204" pitchFamily="34" charset="0"/>
          </a:endParaRPr>
        </a:p>
      </dgm:t>
    </dgm:pt>
    <dgm:pt modelId="{72210353-3EAF-F04E-8093-2F9B5EACD187}" type="sibTrans" cxnId="{E345966E-0455-B142-8839-F11E9D19501D}">
      <dgm:prSet/>
      <dgm:spPr/>
      <dgm:t>
        <a:bodyPr/>
        <a:lstStyle/>
        <a:p>
          <a:endParaRPr lang="en-US">
            <a:latin typeface="Arial" panose="020B0604020202020204" pitchFamily="34" charset="0"/>
            <a:cs typeface="Arial" panose="020B0604020202020204" pitchFamily="34" charset="0"/>
          </a:endParaRPr>
        </a:p>
      </dgm:t>
    </dgm:pt>
    <dgm:pt modelId="{1E1D7172-AD1A-2145-81E8-3DC96514AE70}">
      <dgm:prSet phldrT="[Text]"/>
      <dgm:spPr/>
      <dgm:t>
        <a:bodyPr/>
        <a:lstStyle/>
        <a:p>
          <a:r>
            <a:rPr lang="en-US" dirty="0">
              <a:latin typeface="Arial" panose="020B0604020202020204" pitchFamily="34" charset="0"/>
              <a:cs typeface="Arial" panose="020B0604020202020204" pitchFamily="34" charset="0"/>
            </a:rPr>
            <a:t>?</a:t>
          </a:r>
        </a:p>
      </dgm:t>
    </dgm:pt>
    <dgm:pt modelId="{85884538-64B2-964A-8F0A-392E6F6F36F7}" type="parTrans" cxnId="{C9B32275-34BC-6F46-8095-D9D8177C7D40}">
      <dgm:prSet/>
      <dgm:spPr/>
      <dgm:t>
        <a:bodyPr/>
        <a:lstStyle/>
        <a:p>
          <a:endParaRPr lang="en-US">
            <a:latin typeface="Arial" panose="020B0604020202020204" pitchFamily="34" charset="0"/>
            <a:cs typeface="Arial" panose="020B0604020202020204" pitchFamily="34" charset="0"/>
          </a:endParaRPr>
        </a:p>
      </dgm:t>
    </dgm:pt>
    <dgm:pt modelId="{6A44C20E-0AC9-0F4D-BD8B-C7E1D36D1E37}" type="sibTrans" cxnId="{C9B32275-34BC-6F46-8095-D9D8177C7D40}">
      <dgm:prSet/>
      <dgm:spPr/>
      <dgm:t>
        <a:bodyPr/>
        <a:lstStyle/>
        <a:p>
          <a:endParaRPr lang="en-US">
            <a:latin typeface="Arial" panose="020B0604020202020204" pitchFamily="34" charset="0"/>
            <a:cs typeface="Arial" panose="020B0604020202020204" pitchFamily="34" charset="0"/>
          </a:endParaRPr>
        </a:p>
      </dgm:t>
    </dgm:pt>
    <dgm:pt modelId="{0CBA3080-FBF2-C048-9C6E-5C46011F4FD6}" type="pres">
      <dgm:prSet presAssocID="{25259CE4-944E-604E-BE4B-B9D05DB00346}" presName="diagram" presStyleCnt="0">
        <dgm:presLayoutVars>
          <dgm:dir/>
          <dgm:resizeHandles/>
        </dgm:presLayoutVars>
      </dgm:prSet>
      <dgm:spPr/>
    </dgm:pt>
    <dgm:pt modelId="{52E3F76A-D865-444E-955D-3DDEA271D4F7}" type="pres">
      <dgm:prSet presAssocID="{79E3A4E1-EEBD-2049-B605-1B3DCD92296E}" presName="firstNode" presStyleLbl="node1" presStyleIdx="0" presStyleCnt="8">
        <dgm:presLayoutVars>
          <dgm:bulletEnabled val="1"/>
        </dgm:presLayoutVars>
      </dgm:prSet>
      <dgm:spPr/>
    </dgm:pt>
    <dgm:pt modelId="{C4D1A948-B7E4-3F42-9D1C-5D21ACF60ED1}" type="pres">
      <dgm:prSet presAssocID="{1935FF90-9EAA-7B49-B019-12313ABCCFA2}" presName="sibTrans" presStyleLbl="sibTrans2D1" presStyleIdx="0" presStyleCnt="7"/>
      <dgm:spPr/>
    </dgm:pt>
    <dgm:pt modelId="{AD065662-A21A-EE4B-BD77-AF2C3B9D5F36}" type="pres">
      <dgm:prSet presAssocID="{56026A80-4120-B449-A50B-B25B352C273A}" presName="middleNode" presStyleCnt="0"/>
      <dgm:spPr/>
    </dgm:pt>
    <dgm:pt modelId="{D6523BB4-4E5D-9045-8477-4E624A8065CA}" type="pres">
      <dgm:prSet presAssocID="{56026A80-4120-B449-A50B-B25B352C273A}" presName="padding" presStyleLbl="node1" presStyleIdx="0" presStyleCnt="8"/>
      <dgm:spPr/>
    </dgm:pt>
    <dgm:pt modelId="{CD6CB396-9498-AB46-BB1D-C5D5EDF5BE83}" type="pres">
      <dgm:prSet presAssocID="{56026A80-4120-B449-A50B-B25B352C273A}" presName="shape" presStyleLbl="node1" presStyleIdx="1" presStyleCnt="8">
        <dgm:presLayoutVars>
          <dgm:bulletEnabled val="1"/>
        </dgm:presLayoutVars>
      </dgm:prSet>
      <dgm:spPr/>
    </dgm:pt>
    <dgm:pt modelId="{D9C1FB11-B1DE-EF4C-9BD0-627379313380}" type="pres">
      <dgm:prSet presAssocID="{E578109F-6618-1947-A562-73D7FEB175FB}" presName="sibTrans" presStyleLbl="sibTrans2D1" presStyleIdx="1" presStyleCnt="7"/>
      <dgm:spPr/>
    </dgm:pt>
    <dgm:pt modelId="{727BE71B-D964-E541-9C87-2CB0EE4E14CD}" type="pres">
      <dgm:prSet presAssocID="{485344B8-C16F-A04B-8BC8-E32AA378CCBF}" presName="middleNode" presStyleCnt="0"/>
      <dgm:spPr/>
    </dgm:pt>
    <dgm:pt modelId="{46CC6B05-07DD-3D44-AD95-7E61AB97E799}" type="pres">
      <dgm:prSet presAssocID="{485344B8-C16F-A04B-8BC8-E32AA378CCBF}" presName="padding" presStyleLbl="node1" presStyleIdx="1" presStyleCnt="8"/>
      <dgm:spPr/>
    </dgm:pt>
    <dgm:pt modelId="{183B1A01-FCFB-B04C-83D5-F9FA671BA177}" type="pres">
      <dgm:prSet presAssocID="{485344B8-C16F-A04B-8BC8-E32AA378CCBF}" presName="shape" presStyleLbl="node1" presStyleIdx="2" presStyleCnt="8">
        <dgm:presLayoutVars>
          <dgm:bulletEnabled val="1"/>
        </dgm:presLayoutVars>
      </dgm:prSet>
      <dgm:spPr/>
    </dgm:pt>
    <dgm:pt modelId="{53CA4262-1A1D-4D42-8E43-2AB481F98549}" type="pres">
      <dgm:prSet presAssocID="{C4513C0B-2C1A-3243-B0E4-141A6BB74B93}" presName="sibTrans" presStyleLbl="sibTrans2D1" presStyleIdx="2" presStyleCnt="7"/>
      <dgm:spPr/>
    </dgm:pt>
    <dgm:pt modelId="{F9735924-D2B4-7848-8282-83DCD1E139B7}" type="pres">
      <dgm:prSet presAssocID="{7F8D1592-6152-854F-99D4-5D3034F680E6}" presName="middleNode" presStyleCnt="0"/>
      <dgm:spPr/>
    </dgm:pt>
    <dgm:pt modelId="{815C1A85-93BE-774C-ADCC-037102F7AB34}" type="pres">
      <dgm:prSet presAssocID="{7F8D1592-6152-854F-99D4-5D3034F680E6}" presName="padding" presStyleLbl="node1" presStyleIdx="2" presStyleCnt="8"/>
      <dgm:spPr/>
    </dgm:pt>
    <dgm:pt modelId="{DFB27B28-DC04-D743-88E0-80B557302A8B}" type="pres">
      <dgm:prSet presAssocID="{7F8D1592-6152-854F-99D4-5D3034F680E6}" presName="shape" presStyleLbl="node1" presStyleIdx="3" presStyleCnt="8" custScaleX="130022" custScaleY="126035">
        <dgm:presLayoutVars>
          <dgm:bulletEnabled val="1"/>
        </dgm:presLayoutVars>
      </dgm:prSet>
      <dgm:spPr/>
    </dgm:pt>
    <dgm:pt modelId="{9D117E36-31DD-DC4A-9812-A514A02F64F6}" type="pres">
      <dgm:prSet presAssocID="{9E0F8266-DEF6-1443-ABB3-F16EAD323C0D}" presName="sibTrans" presStyleLbl="sibTrans2D1" presStyleIdx="3" presStyleCnt="7"/>
      <dgm:spPr/>
    </dgm:pt>
    <dgm:pt modelId="{BDD7D97A-3A0E-0948-8E19-36F99971B655}" type="pres">
      <dgm:prSet presAssocID="{5E4A71DC-BFFC-4547-B01E-D9F2C2F838E7}" presName="middleNode" presStyleCnt="0"/>
      <dgm:spPr/>
    </dgm:pt>
    <dgm:pt modelId="{C0B8BA86-8AA4-0F4E-95BF-EFC0E6FDAA2C}" type="pres">
      <dgm:prSet presAssocID="{5E4A71DC-BFFC-4547-B01E-D9F2C2F838E7}" presName="padding" presStyleLbl="node1" presStyleIdx="3" presStyleCnt="8"/>
      <dgm:spPr/>
    </dgm:pt>
    <dgm:pt modelId="{FF1E0644-798A-8548-ABCF-58D5C42D18C3}" type="pres">
      <dgm:prSet presAssocID="{5E4A71DC-BFFC-4547-B01E-D9F2C2F838E7}" presName="shape" presStyleLbl="node1" presStyleIdx="4" presStyleCnt="8" custScaleX="128890" custScaleY="128890">
        <dgm:presLayoutVars>
          <dgm:bulletEnabled val="1"/>
        </dgm:presLayoutVars>
      </dgm:prSet>
      <dgm:spPr/>
    </dgm:pt>
    <dgm:pt modelId="{519C3861-0287-E445-9621-3646B31BE786}" type="pres">
      <dgm:prSet presAssocID="{B9784012-B3E3-DA48-A88E-0A84EC02BF07}" presName="sibTrans" presStyleLbl="sibTrans2D1" presStyleIdx="4" presStyleCnt="7"/>
      <dgm:spPr/>
    </dgm:pt>
    <dgm:pt modelId="{810634EE-5356-9D4D-9783-ECB71C994153}" type="pres">
      <dgm:prSet presAssocID="{B89ED093-6491-544A-A22D-241FE1BA3F91}" presName="middleNode" presStyleCnt="0"/>
      <dgm:spPr/>
    </dgm:pt>
    <dgm:pt modelId="{8E8131E9-5613-8946-9791-7494A1370C71}" type="pres">
      <dgm:prSet presAssocID="{B89ED093-6491-544A-A22D-241FE1BA3F91}" presName="padding" presStyleLbl="node1" presStyleIdx="4" presStyleCnt="8"/>
      <dgm:spPr/>
    </dgm:pt>
    <dgm:pt modelId="{5A0A9FCB-50BE-8948-9347-8CF4B23C98B5}" type="pres">
      <dgm:prSet presAssocID="{B89ED093-6491-544A-A22D-241FE1BA3F91}" presName="shape" presStyleLbl="node1" presStyleIdx="5" presStyleCnt="8">
        <dgm:presLayoutVars>
          <dgm:bulletEnabled val="1"/>
        </dgm:presLayoutVars>
      </dgm:prSet>
      <dgm:spPr/>
    </dgm:pt>
    <dgm:pt modelId="{0CD83B2C-670E-5E42-B5E8-75E317D6B8B3}" type="pres">
      <dgm:prSet presAssocID="{45A300C2-94DA-F740-AC1B-103B041D22D2}" presName="sibTrans" presStyleLbl="sibTrans2D1" presStyleIdx="5" presStyleCnt="7"/>
      <dgm:spPr/>
    </dgm:pt>
    <dgm:pt modelId="{5BBA64D2-522F-1540-BC2D-6D5B43B8E2E6}" type="pres">
      <dgm:prSet presAssocID="{298EF235-E080-F74E-9B91-7F2938F14F88}" presName="middleNode" presStyleCnt="0"/>
      <dgm:spPr/>
    </dgm:pt>
    <dgm:pt modelId="{DA71CC36-342E-3345-AADF-E6DDA4D0C553}" type="pres">
      <dgm:prSet presAssocID="{298EF235-E080-F74E-9B91-7F2938F14F88}" presName="padding" presStyleLbl="node1" presStyleIdx="5" presStyleCnt="8"/>
      <dgm:spPr/>
    </dgm:pt>
    <dgm:pt modelId="{6171C2C8-FB69-CE44-85C1-130D33CA9F23}" type="pres">
      <dgm:prSet presAssocID="{298EF235-E080-F74E-9B91-7F2938F14F88}" presName="shape" presStyleLbl="node1" presStyleIdx="6" presStyleCnt="8" custScaleX="130240" custScaleY="130240">
        <dgm:presLayoutVars>
          <dgm:bulletEnabled val="1"/>
        </dgm:presLayoutVars>
      </dgm:prSet>
      <dgm:spPr/>
    </dgm:pt>
    <dgm:pt modelId="{168B6BC0-C74F-3A48-9C0D-E5E4961FCA23}" type="pres">
      <dgm:prSet presAssocID="{72210353-3EAF-F04E-8093-2F9B5EACD187}" presName="sibTrans" presStyleLbl="sibTrans2D1" presStyleIdx="6" presStyleCnt="7"/>
      <dgm:spPr/>
    </dgm:pt>
    <dgm:pt modelId="{1C2F14CA-3EAB-FD49-A93E-E927F4CEC149}" type="pres">
      <dgm:prSet presAssocID="{1E1D7172-AD1A-2145-81E8-3DC96514AE70}" presName="lastNode" presStyleLbl="node1" presStyleIdx="7" presStyleCnt="8">
        <dgm:presLayoutVars>
          <dgm:bulletEnabled val="1"/>
        </dgm:presLayoutVars>
      </dgm:prSet>
      <dgm:spPr/>
    </dgm:pt>
  </dgm:ptLst>
  <dgm:cxnLst>
    <dgm:cxn modelId="{E5F9AD03-F426-6C41-88C0-29A23266E749}" srcId="{25259CE4-944E-604E-BE4B-B9D05DB00346}" destId="{485344B8-C16F-A04B-8BC8-E32AA378CCBF}" srcOrd="2" destOrd="0" parTransId="{7CAEDE45-47B1-BB40-AC54-C36E946A4A35}" sibTransId="{C4513C0B-2C1A-3243-B0E4-141A6BB74B93}"/>
    <dgm:cxn modelId="{2D95080B-E637-AB45-A5F5-5C9165E32383}" type="presOf" srcId="{79E3A4E1-EEBD-2049-B605-1B3DCD92296E}" destId="{52E3F76A-D865-444E-955D-3DDEA271D4F7}" srcOrd="0" destOrd="0" presId="urn:microsoft.com/office/officeart/2005/8/layout/bProcess2"/>
    <dgm:cxn modelId="{E2927212-C886-FF41-B30D-D92E0E7CB31F}" type="presOf" srcId="{45A300C2-94DA-F740-AC1B-103B041D22D2}" destId="{0CD83B2C-670E-5E42-B5E8-75E317D6B8B3}" srcOrd="0" destOrd="0" presId="urn:microsoft.com/office/officeart/2005/8/layout/bProcess2"/>
    <dgm:cxn modelId="{2ED17218-4507-1B47-8A85-C6E74CC1AB81}" type="presOf" srcId="{1935FF90-9EAA-7B49-B019-12313ABCCFA2}" destId="{C4D1A948-B7E4-3F42-9D1C-5D21ACF60ED1}" srcOrd="0" destOrd="0" presId="urn:microsoft.com/office/officeart/2005/8/layout/bProcess2"/>
    <dgm:cxn modelId="{FDF35A20-3308-C44E-83C3-E07537309571}" type="presOf" srcId="{B89ED093-6491-544A-A22D-241FE1BA3F91}" destId="{5A0A9FCB-50BE-8948-9347-8CF4B23C98B5}" srcOrd="0" destOrd="0" presId="urn:microsoft.com/office/officeart/2005/8/layout/bProcess2"/>
    <dgm:cxn modelId="{6B916229-CE2A-AD46-85D8-D28F16D26993}" type="presOf" srcId="{1E1D7172-AD1A-2145-81E8-3DC96514AE70}" destId="{1C2F14CA-3EAB-FD49-A93E-E927F4CEC149}" srcOrd="0" destOrd="0" presId="urn:microsoft.com/office/officeart/2005/8/layout/bProcess2"/>
    <dgm:cxn modelId="{FAB67D3F-AE24-4647-8232-32198939494C}" srcId="{25259CE4-944E-604E-BE4B-B9D05DB00346}" destId="{56026A80-4120-B449-A50B-B25B352C273A}" srcOrd="1" destOrd="0" parTransId="{9C2FFC7B-E5EC-AA4E-AA4E-BF09E4C72C64}" sibTransId="{E578109F-6618-1947-A562-73D7FEB175FB}"/>
    <dgm:cxn modelId="{BCCE0A40-2E77-B84E-9FE1-5DD80CBB1069}" srcId="{25259CE4-944E-604E-BE4B-B9D05DB00346}" destId="{B89ED093-6491-544A-A22D-241FE1BA3F91}" srcOrd="5" destOrd="0" parTransId="{0000A748-6C31-2240-8A5E-9ADE8A52855A}" sibTransId="{45A300C2-94DA-F740-AC1B-103B041D22D2}"/>
    <dgm:cxn modelId="{5F35F35F-A281-F84B-9F51-C741B5F615A1}" type="presOf" srcId="{56026A80-4120-B449-A50B-B25B352C273A}" destId="{CD6CB396-9498-AB46-BB1D-C5D5EDF5BE83}" srcOrd="0" destOrd="0" presId="urn:microsoft.com/office/officeart/2005/8/layout/bProcess2"/>
    <dgm:cxn modelId="{86649A60-6B5A-EA48-89D6-8C0D82E6D69E}" type="presOf" srcId="{25259CE4-944E-604E-BE4B-B9D05DB00346}" destId="{0CBA3080-FBF2-C048-9C6E-5C46011F4FD6}" srcOrd="0" destOrd="0" presId="urn:microsoft.com/office/officeart/2005/8/layout/bProcess2"/>
    <dgm:cxn modelId="{2406A464-4E68-6F40-BCBD-3FE3DB50C50C}" type="presOf" srcId="{E578109F-6618-1947-A562-73D7FEB175FB}" destId="{D9C1FB11-B1DE-EF4C-9BD0-627379313380}" srcOrd="0" destOrd="0" presId="urn:microsoft.com/office/officeart/2005/8/layout/bProcess2"/>
    <dgm:cxn modelId="{E345966E-0455-B142-8839-F11E9D19501D}" srcId="{25259CE4-944E-604E-BE4B-B9D05DB00346}" destId="{298EF235-E080-F74E-9B91-7F2938F14F88}" srcOrd="6" destOrd="0" parTransId="{AAC32857-123E-314F-9680-E847B0A8A229}" sibTransId="{72210353-3EAF-F04E-8093-2F9B5EACD187}"/>
    <dgm:cxn modelId="{C9B32275-34BC-6F46-8095-D9D8177C7D40}" srcId="{25259CE4-944E-604E-BE4B-B9D05DB00346}" destId="{1E1D7172-AD1A-2145-81E8-3DC96514AE70}" srcOrd="7" destOrd="0" parTransId="{85884538-64B2-964A-8F0A-392E6F6F36F7}" sibTransId="{6A44C20E-0AC9-0F4D-BD8B-C7E1D36D1E37}"/>
    <dgm:cxn modelId="{1D67DF7E-605A-D044-857C-A2E850BD3295}" srcId="{25259CE4-944E-604E-BE4B-B9D05DB00346}" destId="{79E3A4E1-EEBD-2049-B605-1B3DCD92296E}" srcOrd="0" destOrd="0" parTransId="{FD8EC8F8-239A-4E47-B0B9-DA53178BCFD9}" sibTransId="{1935FF90-9EAA-7B49-B019-12313ABCCFA2}"/>
    <dgm:cxn modelId="{9D05FD84-B72A-6B4D-92FC-036D93C3763A}" type="presOf" srcId="{C4513C0B-2C1A-3243-B0E4-141A6BB74B93}" destId="{53CA4262-1A1D-4D42-8E43-2AB481F98549}" srcOrd="0" destOrd="0" presId="urn:microsoft.com/office/officeart/2005/8/layout/bProcess2"/>
    <dgm:cxn modelId="{84E751A5-4331-D342-B457-9584401B45F9}" type="presOf" srcId="{7F8D1592-6152-854F-99D4-5D3034F680E6}" destId="{DFB27B28-DC04-D743-88E0-80B557302A8B}" srcOrd="0" destOrd="0" presId="urn:microsoft.com/office/officeart/2005/8/layout/bProcess2"/>
    <dgm:cxn modelId="{06A58BB1-735E-0443-8D41-E54EF3E7E0F8}" type="presOf" srcId="{485344B8-C16F-A04B-8BC8-E32AA378CCBF}" destId="{183B1A01-FCFB-B04C-83D5-F9FA671BA177}" srcOrd="0" destOrd="0" presId="urn:microsoft.com/office/officeart/2005/8/layout/bProcess2"/>
    <dgm:cxn modelId="{68331AB8-6B82-F644-9267-C66C41821C07}" type="presOf" srcId="{72210353-3EAF-F04E-8093-2F9B5EACD187}" destId="{168B6BC0-C74F-3A48-9C0D-E5E4961FCA23}" srcOrd="0" destOrd="0" presId="urn:microsoft.com/office/officeart/2005/8/layout/bProcess2"/>
    <dgm:cxn modelId="{42B720BD-35F6-3A44-942C-D2425FDE098E}" type="presOf" srcId="{5E4A71DC-BFFC-4547-B01E-D9F2C2F838E7}" destId="{FF1E0644-798A-8548-ABCF-58D5C42D18C3}" srcOrd="0" destOrd="0" presId="urn:microsoft.com/office/officeart/2005/8/layout/bProcess2"/>
    <dgm:cxn modelId="{C37838CB-04EA-0E4E-98A9-C6783B89020D}" srcId="{25259CE4-944E-604E-BE4B-B9D05DB00346}" destId="{7F8D1592-6152-854F-99D4-5D3034F680E6}" srcOrd="3" destOrd="0" parTransId="{78D28977-E390-254D-B33D-932AFA7DD21F}" sibTransId="{9E0F8266-DEF6-1443-ABB3-F16EAD323C0D}"/>
    <dgm:cxn modelId="{45DB35CD-D270-0844-8719-F862A7C6AFB7}" srcId="{25259CE4-944E-604E-BE4B-B9D05DB00346}" destId="{5E4A71DC-BFFC-4547-B01E-D9F2C2F838E7}" srcOrd="4" destOrd="0" parTransId="{C3C186C7-F612-8743-847B-893795525FA2}" sibTransId="{B9784012-B3E3-DA48-A88E-0A84EC02BF07}"/>
    <dgm:cxn modelId="{03DA45DA-F20A-A140-8C03-20FD664D04DD}" type="presOf" srcId="{B9784012-B3E3-DA48-A88E-0A84EC02BF07}" destId="{519C3861-0287-E445-9621-3646B31BE786}" srcOrd="0" destOrd="0" presId="urn:microsoft.com/office/officeart/2005/8/layout/bProcess2"/>
    <dgm:cxn modelId="{5F1783ED-05E6-5643-8E5C-1347B6A8FEFB}" type="presOf" srcId="{9E0F8266-DEF6-1443-ABB3-F16EAD323C0D}" destId="{9D117E36-31DD-DC4A-9812-A514A02F64F6}" srcOrd="0" destOrd="0" presId="urn:microsoft.com/office/officeart/2005/8/layout/bProcess2"/>
    <dgm:cxn modelId="{FA0801F5-68B8-0F4C-968B-6F66FC8CDFC8}" type="presOf" srcId="{298EF235-E080-F74E-9B91-7F2938F14F88}" destId="{6171C2C8-FB69-CE44-85C1-130D33CA9F23}" srcOrd="0" destOrd="0" presId="urn:microsoft.com/office/officeart/2005/8/layout/bProcess2"/>
    <dgm:cxn modelId="{C0BCB3F5-E368-F944-8EA3-0FC54C491589}" type="presParOf" srcId="{0CBA3080-FBF2-C048-9C6E-5C46011F4FD6}" destId="{52E3F76A-D865-444E-955D-3DDEA271D4F7}" srcOrd="0" destOrd="0" presId="urn:microsoft.com/office/officeart/2005/8/layout/bProcess2"/>
    <dgm:cxn modelId="{C22C8975-3819-E042-B386-B651D2A99858}" type="presParOf" srcId="{0CBA3080-FBF2-C048-9C6E-5C46011F4FD6}" destId="{C4D1A948-B7E4-3F42-9D1C-5D21ACF60ED1}" srcOrd="1" destOrd="0" presId="urn:microsoft.com/office/officeart/2005/8/layout/bProcess2"/>
    <dgm:cxn modelId="{5B0DA634-C919-B947-8A4C-67130F163D9F}" type="presParOf" srcId="{0CBA3080-FBF2-C048-9C6E-5C46011F4FD6}" destId="{AD065662-A21A-EE4B-BD77-AF2C3B9D5F36}" srcOrd="2" destOrd="0" presId="urn:microsoft.com/office/officeart/2005/8/layout/bProcess2"/>
    <dgm:cxn modelId="{3E9678DC-6EEF-6849-9358-5EC98A80799E}" type="presParOf" srcId="{AD065662-A21A-EE4B-BD77-AF2C3B9D5F36}" destId="{D6523BB4-4E5D-9045-8477-4E624A8065CA}" srcOrd="0" destOrd="0" presId="urn:microsoft.com/office/officeart/2005/8/layout/bProcess2"/>
    <dgm:cxn modelId="{6F65B788-DA51-AB44-AEC5-225A2D725C0A}" type="presParOf" srcId="{AD065662-A21A-EE4B-BD77-AF2C3B9D5F36}" destId="{CD6CB396-9498-AB46-BB1D-C5D5EDF5BE83}" srcOrd="1" destOrd="0" presId="urn:microsoft.com/office/officeart/2005/8/layout/bProcess2"/>
    <dgm:cxn modelId="{7D3B74F4-8856-B94A-B01B-DE0FC267FC0F}" type="presParOf" srcId="{0CBA3080-FBF2-C048-9C6E-5C46011F4FD6}" destId="{D9C1FB11-B1DE-EF4C-9BD0-627379313380}" srcOrd="3" destOrd="0" presId="urn:microsoft.com/office/officeart/2005/8/layout/bProcess2"/>
    <dgm:cxn modelId="{31E4ADDC-50E8-9149-B6AD-12BCFE67BCEA}" type="presParOf" srcId="{0CBA3080-FBF2-C048-9C6E-5C46011F4FD6}" destId="{727BE71B-D964-E541-9C87-2CB0EE4E14CD}" srcOrd="4" destOrd="0" presId="urn:microsoft.com/office/officeart/2005/8/layout/bProcess2"/>
    <dgm:cxn modelId="{6AED2B82-070C-3E4C-AB6F-5B392B1FEA4D}" type="presParOf" srcId="{727BE71B-D964-E541-9C87-2CB0EE4E14CD}" destId="{46CC6B05-07DD-3D44-AD95-7E61AB97E799}" srcOrd="0" destOrd="0" presId="urn:microsoft.com/office/officeart/2005/8/layout/bProcess2"/>
    <dgm:cxn modelId="{EA5C7EB6-7DD0-504C-B4BD-4DAB9504BC24}" type="presParOf" srcId="{727BE71B-D964-E541-9C87-2CB0EE4E14CD}" destId="{183B1A01-FCFB-B04C-83D5-F9FA671BA177}" srcOrd="1" destOrd="0" presId="urn:microsoft.com/office/officeart/2005/8/layout/bProcess2"/>
    <dgm:cxn modelId="{169053DE-51A8-A541-A185-54DC9E009EB8}" type="presParOf" srcId="{0CBA3080-FBF2-C048-9C6E-5C46011F4FD6}" destId="{53CA4262-1A1D-4D42-8E43-2AB481F98549}" srcOrd="5" destOrd="0" presId="urn:microsoft.com/office/officeart/2005/8/layout/bProcess2"/>
    <dgm:cxn modelId="{730F9694-DEFA-1F40-871B-F0B90B0749D6}" type="presParOf" srcId="{0CBA3080-FBF2-C048-9C6E-5C46011F4FD6}" destId="{F9735924-D2B4-7848-8282-83DCD1E139B7}" srcOrd="6" destOrd="0" presId="urn:microsoft.com/office/officeart/2005/8/layout/bProcess2"/>
    <dgm:cxn modelId="{80188199-CE3E-C04A-B10C-A2196AE06DBE}" type="presParOf" srcId="{F9735924-D2B4-7848-8282-83DCD1E139B7}" destId="{815C1A85-93BE-774C-ADCC-037102F7AB34}" srcOrd="0" destOrd="0" presId="urn:microsoft.com/office/officeart/2005/8/layout/bProcess2"/>
    <dgm:cxn modelId="{247DD5C6-1572-7342-B851-F9A899AC85A4}" type="presParOf" srcId="{F9735924-D2B4-7848-8282-83DCD1E139B7}" destId="{DFB27B28-DC04-D743-88E0-80B557302A8B}" srcOrd="1" destOrd="0" presId="urn:microsoft.com/office/officeart/2005/8/layout/bProcess2"/>
    <dgm:cxn modelId="{9E5DADFF-7110-1B40-BB39-4622A1B206DF}" type="presParOf" srcId="{0CBA3080-FBF2-C048-9C6E-5C46011F4FD6}" destId="{9D117E36-31DD-DC4A-9812-A514A02F64F6}" srcOrd="7" destOrd="0" presId="urn:microsoft.com/office/officeart/2005/8/layout/bProcess2"/>
    <dgm:cxn modelId="{5696793A-F197-5940-B18B-1F731DD99D66}" type="presParOf" srcId="{0CBA3080-FBF2-C048-9C6E-5C46011F4FD6}" destId="{BDD7D97A-3A0E-0948-8E19-36F99971B655}" srcOrd="8" destOrd="0" presId="urn:microsoft.com/office/officeart/2005/8/layout/bProcess2"/>
    <dgm:cxn modelId="{7D247271-5A51-2B4E-80E8-C316E93D9BA8}" type="presParOf" srcId="{BDD7D97A-3A0E-0948-8E19-36F99971B655}" destId="{C0B8BA86-8AA4-0F4E-95BF-EFC0E6FDAA2C}" srcOrd="0" destOrd="0" presId="urn:microsoft.com/office/officeart/2005/8/layout/bProcess2"/>
    <dgm:cxn modelId="{EBB49358-6F31-5E4C-9EE3-61BEFF1A21AB}" type="presParOf" srcId="{BDD7D97A-3A0E-0948-8E19-36F99971B655}" destId="{FF1E0644-798A-8548-ABCF-58D5C42D18C3}" srcOrd="1" destOrd="0" presId="urn:microsoft.com/office/officeart/2005/8/layout/bProcess2"/>
    <dgm:cxn modelId="{2EB7434C-DD6C-684A-815A-7B070E53888C}" type="presParOf" srcId="{0CBA3080-FBF2-C048-9C6E-5C46011F4FD6}" destId="{519C3861-0287-E445-9621-3646B31BE786}" srcOrd="9" destOrd="0" presId="urn:microsoft.com/office/officeart/2005/8/layout/bProcess2"/>
    <dgm:cxn modelId="{21E8B546-7362-8948-8E57-B9AA47DF3D5F}" type="presParOf" srcId="{0CBA3080-FBF2-C048-9C6E-5C46011F4FD6}" destId="{810634EE-5356-9D4D-9783-ECB71C994153}" srcOrd="10" destOrd="0" presId="urn:microsoft.com/office/officeart/2005/8/layout/bProcess2"/>
    <dgm:cxn modelId="{58341091-064F-9043-9D9B-E0C873077EAD}" type="presParOf" srcId="{810634EE-5356-9D4D-9783-ECB71C994153}" destId="{8E8131E9-5613-8946-9791-7494A1370C71}" srcOrd="0" destOrd="0" presId="urn:microsoft.com/office/officeart/2005/8/layout/bProcess2"/>
    <dgm:cxn modelId="{8451C078-08B0-A14C-AB7A-3CFC06CD0EDB}" type="presParOf" srcId="{810634EE-5356-9D4D-9783-ECB71C994153}" destId="{5A0A9FCB-50BE-8948-9347-8CF4B23C98B5}" srcOrd="1" destOrd="0" presId="urn:microsoft.com/office/officeart/2005/8/layout/bProcess2"/>
    <dgm:cxn modelId="{E0F9E272-EDCC-0447-9F59-47077B511955}" type="presParOf" srcId="{0CBA3080-FBF2-C048-9C6E-5C46011F4FD6}" destId="{0CD83B2C-670E-5E42-B5E8-75E317D6B8B3}" srcOrd="11" destOrd="0" presId="urn:microsoft.com/office/officeart/2005/8/layout/bProcess2"/>
    <dgm:cxn modelId="{5B9B184F-AF29-3241-9CB7-DA4413E1A579}" type="presParOf" srcId="{0CBA3080-FBF2-C048-9C6E-5C46011F4FD6}" destId="{5BBA64D2-522F-1540-BC2D-6D5B43B8E2E6}" srcOrd="12" destOrd="0" presId="urn:microsoft.com/office/officeart/2005/8/layout/bProcess2"/>
    <dgm:cxn modelId="{282AE0DE-A9B2-7146-8B29-BAE3797AE318}" type="presParOf" srcId="{5BBA64D2-522F-1540-BC2D-6D5B43B8E2E6}" destId="{DA71CC36-342E-3345-AADF-E6DDA4D0C553}" srcOrd="0" destOrd="0" presId="urn:microsoft.com/office/officeart/2005/8/layout/bProcess2"/>
    <dgm:cxn modelId="{41218D74-33E1-4443-AF84-92EF35B1BB45}" type="presParOf" srcId="{5BBA64D2-522F-1540-BC2D-6D5B43B8E2E6}" destId="{6171C2C8-FB69-CE44-85C1-130D33CA9F23}" srcOrd="1" destOrd="0" presId="urn:microsoft.com/office/officeart/2005/8/layout/bProcess2"/>
    <dgm:cxn modelId="{0A3BA8AF-FF19-484C-8E88-D92927F1D7B4}" type="presParOf" srcId="{0CBA3080-FBF2-C048-9C6E-5C46011F4FD6}" destId="{168B6BC0-C74F-3A48-9C0D-E5E4961FCA23}" srcOrd="13" destOrd="0" presId="urn:microsoft.com/office/officeart/2005/8/layout/bProcess2"/>
    <dgm:cxn modelId="{C53B9807-859C-164D-8FAE-A24E33C7EC18}" type="presParOf" srcId="{0CBA3080-FBF2-C048-9C6E-5C46011F4FD6}" destId="{1C2F14CA-3EAB-FD49-A93E-E927F4CEC149}"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A20DE-EA69-4846-96CA-74FA038F85EC}" type="doc">
      <dgm:prSet loTypeId="urn:microsoft.com/office/officeart/2005/8/layout/vList2" loCatId="" qsTypeId="urn:microsoft.com/office/officeart/2005/8/quickstyle/simple4" qsCatId="simple" csTypeId="urn:microsoft.com/office/officeart/2005/8/colors/accent2_2" csCatId="accent2" phldr="1"/>
      <dgm:spPr/>
      <dgm:t>
        <a:bodyPr/>
        <a:lstStyle/>
        <a:p>
          <a:endParaRPr lang="en-US"/>
        </a:p>
      </dgm:t>
    </dgm:pt>
    <dgm:pt modelId="{8EFD95C1-8219-1541-A6EA-3CA163B050A4}">
      <dgm:prSet phldrT="[Text]"/>
      <dgm:spPr>
        <a:solidFill>
          <a:srgbClr val="FF9300"/>
        </a:solidFill>
      </dgm:spPr>
      <dgm:t>
        <a:bodyPr/>
        <a:lstStyle/>
        <a:p>
          <a:r>
            <a:rPr lang="en-US" b="1" dirty="0">
              <a:latin typeface="Arial" panose="020B0604020202020204" pitchFamily="34" charset="0"/>
              <a:cs typeface="Arial" panose="020B0604020202020204" pitchFamily="34" charset="0"/>
            </a:rPr>
            <a:t>Expected outcomes for standard of care have not changed over time</a:t>
          </a:r>
          <a:endParaRPr lang="en-US" dirty="0"/>
        </a:p>
      </dgm:t>
    </dgm:pt>
    <dgm:pt modelId="{199B3BD1-F1E1-6C4B-A28F-EC0AB40DCB0F}" type="parTrans" cxnId="{921B5162-1C35-1D40-B209-F3C5E99A0096}">
      <dgm:prSet/>
      <dgm:spPr/>
      <dgm:t>
        <a:bodyPr/>
        <a:lstStyle/>
        <a:p>
          <a:endParaRPr lang="en-US"/>
        </a:p>
      </dgm:t>
    </dgm:pt>
    <dgm:pt modelId="{9D115BA1-6594-BF45-AD5E-682CCE979B38}" type="sibTrans" cxnId="{921B5162-1C35-1D40-B209-F3C5E99A0096}">
      <dgm:prSet/>
      <dgm:spPr/>
      <dgm:t>
        <a:bodyPr/>
        <a:lstStyle/>
        <a:p>
          <a:endParaRPr lang="en-US"/>
        </a:p>
      </dgm:t>
    </dgm:pt>
    <dgm:pt modelId="{34E9FBB9-EEBF-0549-876F-84F69E357DE2}">
      <dgm:prSet phldrT="[Text]" custT="1"/>
      <dgm:spPr/>
      <dgm:t>
        <a:bodyPr/>
        <a:lstStyle/>
        <a:p>
          <a:r>
            <a:rPr lang="en-US" sz="1800" dirty="0">
              <a:latin typeface="Arial" panose="020B0604020202020204" pitchFamily="34" charset="0"/>
              <a:cs typeface="Arial" panose="020B0604020202020204" pitchFamily="34" charset="0"/>
            </a:rPr>
            <a:t>Not only affected by new agents but also improvements in supportive care, earlier disease detection, differences in procedural performance, etc.</a:t>
          </a:r>
          <a:endParaRPr lang="en-US" sz="1800" dirty="0"/>
        </a:p>
      </dgm:t>
    </dgm:pt>
    <dgm:pt modelId="{996C2DD2-6817-6A4F-8F2C-F3AFA479265B}" type="parTrans" cxnId="{80868FF4-25AF-3C43-BA87-2A4B969E9600}">
      <dgm:prSet/>
      <dgm:spPr/>
      <dgm:t>
        <a:bodyPr/>
        <a:lstStyle/>
        <a:p>
          <a:endParaRPr lang="en-US"/>
        </a:p>
      </dgm:t>
    </dgm:pt>
    <dgm:pt modelId="{CD0E7A17-B335-2440-93BB-2F0CB0FC4661}" type="sibTrans" cxnId="{80868FF4-25AF-3C43-BA87-2A4B969E9600}">
      <dgm:prSet/>
      <dgm:spPr/>
      <dgm:t>
        <a:bodyPr/>
        <a:lstStyle/>
        <a:p>
          <a:endParaRPr lang="en-US"/>
        </a:p>
      </dgm:t>
    </dgm:pt>
    <dgm:pt modelId="{C76D31F0-718F-9C41-BFE6-AA8964D6CC4D}">
      <dgm:prSet phldrT="[Text]"/>
      <dgm:spPr>
        <a:solidFill>
          <a:srgbClr val="FF9300"/>
        </a:solidFill>
      </dgm:spPr>
      <dgm:t>
        <a:bodyPr/>
        <a:lstStyle/>
        <a:p>
          <a:r>
            <a:rPr lang="en-US" b="1">
              <a:latin typeface="Arial" panose="020B0604020202020204" pitchFamily="34" charset="0"/>
              <a:cs typeface="Arial" panose="020B0604020202020204" pitchFamily="34" charset="0"/>
            </a:rPr>
            <a:t>Inter-institution variability in outcomes is not significant </a:t>
          </a:r>
          <a:endParaRPr lang="en-US" dirty="0"/>
        </a:p>
      </dgm:t>
    </dgm:pt>
    <dgm:pt modelId="{F2F353D7-96EB-C24D-BB69-A44C9B8FB58E}" type="parTrans" cxnId="{88ECEFC4-DC10-C641-8A58-A46CC2DE9CE8}">
      <dgm:prSet/>
      <dgm:spPr/>
      <dgm:t>
        <a:bodyPr/>
        <a:lstStyle/>
        <a:p>
          <a:endParaRPr lang="en-US"/>
        </a:p>
      </dgm:t>
    </dgm:pt>
    <dgm:pt modelId="{2E48074A-0F2E-0442-AB02-EBF128E06AA1}" type="sibTrans" cxnId="{88ECEFC4-DC10-C641-8A58-A46CC2DE9CE8}">
      <dgm:prSet/>
      <dgm:spPr/>
      <dgm:t>
        <a:bodyPr/>
        <a:lstStyle/>
        <a:p>
          <a:endParaRPr lang="en-US"/>
        </a:p>
      </dgm:t>
    </dgm:pt>
    <dgm:pt modelId="{7828FDE7-1C6D-854E-8D69-F19516D048D6}">
      <dgm:prSet phldrT="[Text]"/>
      <dgm:spPr/>
      <dgm:t>
        <a:bodyPr/>
        <a:lstStyle/>
        <a:p>
          <a:r>
            <a:rPr lang="en-US" dirty="0">
              <a:latin typeface="Arial" panose="020B0604020202020204" pitchFamily="34" charset="0"/>
              <a:cs typeface="Arial" panose="020B0604020202020204" pitchFamily="34" charset="0"/>
            </a:rPr>
            <a:t>Most valid in procedural trials or for diseases that require advanced infrastructure for optimal management</a:t>
          </a:r>
        </a:p>
      </dgm:t>
    </dgm:pt>
    <dgm:pt modelId="{84FBFC80-3A8F-6E4F-93FF-8326F0E8F0B7}" type="parTrans" cxnId="{51116B92-925D-FC43-A4D8-0222510EFC32}">
      <dgm:prSet/>
      <dgm:spPr/>
      <dgm:t>
        <a:bodyPr/>
        <a:lstStyle/>
        <a:p>
          <a:endParaRPr lang="en-US"/>
        </a:p>
      </dgm:t>
    </dgm:pt>
    <dgm:pt modelId="{096369EA-5CE6-0246-8D9E-FB31732D4282}" type="sibTrans" cxnId="{51116B92-925D-FC43-A4D8-0222510EFC32}">
      <dgm:prSet/>
      <dgm:spPr/>
      <dgm:t>
        <a:bodyPr/>
        <a:lstStyle/>
        <a:p>
          <a:endParaRPr lang="en-US"/>
        </a:p>
      </dgm:t>
    </dgm:pt>
    <dgm:pt modelId="{B8918980-FC25-C344-9A68-F9BA57088BE3}">
      <dgm:prSet phldrT="[Text]"/>
      <dgm:spPr>
        <a:solidFill>
          <a:srgbClr val="FF9300"/>
        </a:solidFill>
      </dgm:spPr>
      <dgm:t>
        <a:bodyPr/>
        <a:lstStyle/>
        <a:p>
          <a:r>
            <a:rPr lang="en-US" b="1" i="0">
              <a:latin typeface="Arial" panose="020B0604020202020204" pitchFamily="34" charset="0"/>
              <a:cs typeface="Arial" panose="020B0604020202020204" pitchFamily="34" charset="0"/>
            </a:rPr>
            <a:t>Risk and prognosis of historical controls is similar to patients enrolled</a:t>
          </a:r>
          <a:endParaRPr lang="en-US" b="1" i="0" dirty="0">
            <a:latin typeface="Arial" panose="020B0604020202020204" pitchFamily="34" charset="0"/>
            <a:cs typeface="Arial" panose="020B0604020202020204" pitchFamily="34" charset="0"/>
          </a:endParaRPr>
        </a:p>
      </dgm:t>
    </dgm:pt>
    <dgm:pt modelId="{356BFF20-CA62-3648-A4A7-ECE7543C6CC8}" type="parTrans" cxnId="{6B97BA0A-D87E-5447-9CF9-354558CBFDCF}">
      <dgm:prSet/>
      <dgm:spPr/>
      <dgm:t>
        <a:bodyPr/>
        <a:lstStyle/>
        <a:p>
          <a:endParaRPr lang="en-US"/>
        </a:p>
      </dgm:t>
    </dgm:pt>
    <dgm:pt modelId="{01818053-B7BB-AD4B-9C26-85403DB2A2CC}" type="sibTrans" cxnId="{6B97BA0A-D87E-5447-9CF9-354558CBFDCF}">
      <dgm:prSet/>
      <dgm:spPr/>
      <dgm:t>
        <a:bodyPr/>
        <a:lstStyle/>
        <a:p>
          <a:endParaRPr lang="en-US"/>
        </a:p>
      </dgm:t>
    </dgm:pt>
    <dgm:pt modelId="{CF6AB1C6-E46F-AD43-BA31-B55673F2599F}">
      <dgm:prSet phldrT="[Text]" custT="1"/>
      <dgm:spPr/>
      <dgm:t>
        <a:bodyPr/>
        <a:lstStyle/>
        <a:p>
          <a:r>
            <a:rPr lang="en-US" sz="1800" b="0" i="0" dirty="0">
              <a:latin typeface="Arial" panose="020B0604020202020204" pitchFamily="34" charset="0"/>
              <a:cs typeface="Arial" panose="020B0604020202020204" pitchFamily="34" charset="0"/>
            </a:rPr>
            <a:t>If the risk profiles with regard to the outcome are different, the historical controls may underestimate or overestimate benefit</a:t>
          </a:r>
        </a:p>
      </dgm:t>
    </dgm:pt>
    <dgm:pt modelId="{595506FC-F862-274F-97E6-B9A90C302841}" type="parTrans" cxnId="{9214E526-3064-C545-9B0C-C6E3DAB5BD25}">
      <dgm:prSet/>
      <dgm:spPr/>
      <dgm:t>
        <a:bodyPr/>
        <a:lstStyle/>
        <a:p>
          <a:endParaRPr lang="en-US"/>
        </a:p>
      </dgm:t>
    </dgm:pt>
    <dgm:pt modelId="{59CF0A28-23D6-7649-8476-A44AB3C5E8C0}" type="sibTrans" cxnId="{9214E526-3064-C545-9B0C-C6E3DAB5BD25}">
      <dgm:prSet/>
      <dgm:spPr/>
      <dgm:t>
        <a:bodyPr/>
        <a:lstStyle/>
        <a:p>
          <a:endParaRPr lang="en-US"/>
        </a:p>
      </dgm:t>
    </dgm:pt>
    <dgm:pt modelId="{2E380D1B-6BE6-4644-9F7D-E597858DFF18}">
      <dgm:prSet phldrT="[Text]"/>
      <dgm:spPr/>
      <dgm:t>
        <a:bodyPr/>
        <a:lstStyle/>
        <a:p>
          <a:endParaRPr lang="en-US" sz="1700" dirty="0"/>
        </a:p>
      </dgm:t>
    </dgm:pt>
    <dgm:pt modelId="{5151895C-1559-F241-BA83-12BE97AE70A8}" type="parTrans" cxnId="{790A20E4-6CB3-134A-A261-3F0D950C2B9F}">
      <dgm:prSet/>
      <dgm:spPr/>
      <dgm:t>
        <a:bodyPr/>
        <a:lstStyle/>
        <a:p>
          <a:endParaRPr lang="en-US"/>
        </a:p>
      </dgm:t>
    </dgm:pt>
    <dgm:pt modelId="{42BFD9CC-F045-D946-8C5B-05E7C5009896}" type="sibTrans" cxnId="{790A20E4-6CB3-134A-A261-3F0D950C2B9F}">
      <dgm:prSet/>
      <dgm:spPr/>
      <dgm:t>
        <a:bodyPr/>
        <a:lstStyle/>
        <a:p>
          <a:endParaRPr lang="en-US"/>
        </a:p>
      </dgm:t>
    </dgm:pt>
    <dgm:pt modelId="{380C5E89-9514-884F-8151-EEB40B6E580E}">
      <dgm:prSet phldrT="[Text]"/>
      <dgm:spPr/>
      <dgm:t>
        <a:bodyPr/>
        <a:lstStyle/>
        <a:p>
          <a:endParaRPr lang="en-US" dirty="0"/>
        </a:p>
      </dgm:t>
    </dgm:pt>
    <dgm:pt modelId="{89D63AC8-A50D-8648-BC98-9B88C8BE6A39}" type="parTrans" cxnId="{B8541A0A-62FA-A747-8B39-B839682B935C}">
      <dgm:prSet/>
      <dgm:spPr/>
      <dgm:t>
        <a:bodyPr/>
        <a:lstStyle/>
        <a:p>
          <a:endParaRPr lang="en-US"/>
        </a:p>
      </dgm:t>
    </dgm:pt>
    <dgm:pt modelId="{36EDDAAA-17A0-524A-9BA1-B25ACA9E4BC1}" type="sibTrans" cxnId="{B8541A0A-62FA-A747-8B39-B839682B935C}">
      <dgm:prSet/>
      <dgm:spPr/>
      <dgm:t>
        <a:bodyPr/>
        <a:lstStyle/>
        <a:p>
          <a:endParaRPr lang="en-US"/>
        </a:p>
      </dgm:t>
    </dgm:pt>
    <dgm:pt modelId="{65220650-9636-9A41-88E2-30967DD6BBEC}" type="pres">
      <dgm:prSet presAssocID="{B22A20DE-EA69-4846-96CA-74FA038F85EC}" presName="linear" presStyleCnt="0">
        <dgm:presLayoutVars>
          <dgm:animLvl val="lvl"/>
          <dgm:resizeHandles val="exact"/>
        </dgm:presLayoutVars>
      </dgm:prSet>
      <dgm:spPr/>
    </dgm:pt>
    <dgm:pt modelId="{FA44346C-5105-8C4A-9CCC-72F977F32196}" type="pres">
      <dgm:prSet presAssocID="{8EFD95C1-8219-1541-A6EA-3CA163B050A4}" presName="parentText" presStyleLbl="node1" presStyleIdx="0" presStyleCnt="3">
        <dgm:presLayoutVars>
          <dgm:chMax val="0"/>
          <dgm:bulletEnabled val="1"/>
        </dgm:presLayoutVars>
      </dgm:prSet>
      <dgm:spPr/>
    </dgm:pt>
    <dgm:pt modelId="{98CD2D08-4920-5848-836A-7E9690D6D36C}" type="pres">
      <dgm:prSet presAssocID="{8EFD95C1-8219-1541-A6EA-3CA163B050A4}" presName="childText" presStyleLbl="revTx" presStyleIdx="0" presStyleCnt="3">
        <dgm:presLayoutVars>
          <dgm:bulletEnabled val="1"/>
        </dgm:presLayoutVars>
      </dgm:prSet>
      <dgm:spPr/>
    </dgm:pt>
    <dgm:pt modelId="{794A7228-1D7A-554C-A55F-041EFD098C44}" type="pres">
      <dgm:prSet presAssocID="{C76D31F0-718F-9C41-BFE6-AA8964D6CC4D}" presName="parentText" presStyleLbl="node1" presStyleIdx="1" presStyleCnt="3">
        <dgm:presLayoutVars>
          <dgm:chMax val="0"/>
          <dgm:bulletEnabled val="1"/>
        </dgm:presLayoutVars>
      </dgm:prSet>
      <dgm:spPr/>
    </dgm:pt>
    <dgm:pt modelId="{5813E1E4-5E01-3A47-9774-AA3D987185B8}" type="pres">
      <dgm:prSet presAssocID="{C76D31F0-718F-9C41-BFE6-AA8964D6CC4D}" presName="childText" presStyleLbl="revTx" presStyleIdx="1" presStyleCnt="3">
        <dgm:presLayoutVars>
          <dgm:bulletEnabled val="1"/>
        </dgm:presLayoutVars>
      </dgm:prSet>
      <dgm:spPr/>
    </dgm:pt>
    <dgm:pt modelId="{639DC19F-9C08-AE4E-B098-5C5A576E3052}" type="pres">
      <dgm:prSet presAssocID="{B8918980-FC25-C344-9A68-F9BA57088BE3}" presName="parentText" presStyleLbl="node1" presStyleIdx="2" presStyleCnt="3">
        <dgm:presLayoutVars>
          <dgm:chMax val="0"/>
          <dgm:bulletEnabled val="1"/>
        </dgm:presLayoutVars>
      </dgm:prSet>
      <dgm:spPr/>
    </dgm:pt>
    <dgm:pt modelId="{D51D00B9-63A7-2848-A40F-F4138F6D8B54}" type="pres">
      <dgm:prSet presAssocID="{B8918980-FC25-C344-9A68-F9BA57088BE3}" presName="childText" presStyleLbl="revTx" presStyleIdx="2" presStyleCnt="3">
        <dgm:presLayoutVars>
          <dgm:bulletEnabled val="1"/>
        </dgm:presLayoutVars>
      </dgm:prSet>
      <dgm:spPr/>
    </dgm:pt>
  </dgm:ptLst>
  <dgm:cxnLst>
    <dgm:cxn modelId="{B8541A0A-62FA-A747-8B39-B839682B935C}" srcId="{C76D31F0-718F-9C41-BFE6-AA8964D6CC4D}" destId="{380C5E89-9514-884F-8151-EEB40B6E580E}" srcOrd="1" destOrd="0" parTransId="{89D63AC8-A50D-8648-BC98-9B88C8BE6A39}" sibTransId="{36EDDAAA-17A0-524A-9BA1-B25ACA9E4BC1}"/>
    <dgm:cxn modelId="{6B97BA0A-D87E-5447-9CF9-354558CBFDCF}" srcId="{B22A20DE-EA69-4846-96CA-74FA038F85EC}" destId="{B8918980-FC25-C344-9A68-F9BA57088BE3}" srcOrd="2" destOrd="0" parTransId="{356BFF20-CA62-3648-A4A7-ECE7543C6CC8}" sibTransId="{01818053-B7BB-AD4B-9C26-85403DB2A2CC}"/>
    <dgm:cxn modelId="{D0F6D412-14AC-774A-A87A-6F755B95540F}" type="presOf" srcId="{CF6AB1C6-E46F-AD43-BA31-B55673F2599F}" destId="{D51D00B9-63A7-2848-A40F-F4138F6D8B54}" srcOrd="0" destOrd="0" presId="urn:microsoft.com/office/officeart/2005/8/layout/vList2"/>
    <dgm:cxn modelId="{BFAF5B17-8EDD-414B-95F6-44D4FC5AB4DD}" type="presOf" srcId="{380C5E89-9514-884F-8151-EEB40B6E580E}" destId="{5813E1E4-5E01-3A47-9774-AA3D987185B8}" srcOrd="0" destOrd="1" presId="urn:microsoft.com/office/officeart/2005/8/layout/vList2"/>
    <dgm:cxn modelId="{9214E526-3064-C545-9B0C-C6E3DAB5BD25}" srcId="{B8918980-FC25-C344-9A68-F9BA57088BE3}" destId="{CF6AB1C6-E46F-AD43-BA31-B55673F2599F}" srcOrd="0" destOrd="0" parTransId="{595506FC-F862-274F-97E6-B9A90C302841}" sibTransId="{59CF0A28-23D6-7649-8476-A44AB3C5E8C0}"/>
    <dgm:cxn modelId="{6B6A1D2A-8F95-3448-AD45-AC7C995FC4A4}" type="presOf" srcId="{B22A20DE-EA69-4846-96CA-74FA038F85EC}" destId="{65220650-9636-9A41-88E2-30967DD6BBEC}" srcOrd="0" destOrd="0" presId="urn:microsoft.com/office/officeart/2005/8/layout/vList2"/>
    <dgm:cxn modelId="{BDB3C531-C722-9E41-A640-DC5DC730CEC3}" type="presOf" srcId="{B8918980-FC25-C344-9A68-F9BA57088BE3}" destId="{639DC19F-9C08-AE4E-B098-5C5A576E3052}" srcOrd="0" destOrd="0" presId="urn:microsoft.com/office/officeart/2005/8/layout/vList2"/>
    <dgm:cxn modelId="{B146495D-E8CA-EB46-B735-A9896B9762EB}" type="presOf" srcId="{34E9FBB9-EEBF-0549-876F-84F69E357DE2}" destId="{98CD2D08-4920-5848-836A-7E9690D6D36C}" srcOrd="0" destOrd="0" presId="urn:microsoft.com/office/officeart/2005/8/layout/vList2"/>
    <dgm:cxn modelId="{921B5162-1C35-1D40-B209-F3C5E99A0096}" srcId="{B22A20DE-EA69-4846-96CA-74FA038F85EC}" destId="{8EFD95C1-8219-1541-A6EA-3CA163B050A4}" srcOrd="0" destOrd="0" parTransId="{199B3BD1-F1E1-6C4B-A28F-EC0AB40DCB0F}" sibTransId="{9D115BA1-6594-BF45-AD5E-682CCE979B38}"/>
    <dgm:cxn modelId="{B89AB568-766C-4140-92D5-F9DA0E2CB6DA}" type="presOf" srcId="{7828FDE7-1C6D-854E-8D69-F19516D048D6}" destId="{5813E1E4-5E01-3A47-9774-AA3D987185B8}" srcOrd="0" destOrd="0" presId="urn:microsoft.com/office/officeart/2005/8/layout/vList2"/>
    <dgm:cxn modelId="{0AFFFC83-0011-9249-8581-0828B3A0191D}" type="presOf" srcId="{2E380D1B-6BE6-4644-9F7D-E597858DFF18}" destId="{98CD2D08-4920-5848-836A-7E9690D6D36C}" srcOrd="0" destOrd="1" presId="urn:microsoft.com/office/officeart/2005/8/layout/vList2"/>
    <dgm:cxn modelId="{EB1B798C-C974-7E47-B19A-6388EFD3559C}" type="presOf" srcId="{C76D31F0-718F-9C41-BFE6-AA8964D6CC4D}" destId="{794A7228-1D7A-554C-A55F-041EFD098C44}" srcOrd="0" destOrd="0" presId="urn:microsoft.com/office/officeart/2005/8/layout/vList2"/>
    <dgm:cxn modelId="{51116B92-925D-FC43-A4D8-0222510EFC32}" srcId="{C76D31F0-718F-9C41-BFE6-AA8964D6CC4D}" destId="{7828FDE7-1C6D-854E-8D69-F19516D048D6}" srcOrd="0" destOrd="0" parTransId="{84FBFC80-3A8F-6E4F-93FF-8326F0E8F0B7}" sibTransId="{096369EA-5CE6-0246-8D9E-FB31732D4282}"/>
    <dgm:cxn modelId="{88ECEFC4-DC10-C641-8A58-A46CC2DE9CE8}" srcId="{B22A20DE-EA69-4846-96CA-74FA038F85EC}" destId="{C76D31F0-718F-9C41-BFE6-AA8964D6CC4D}" srcOrd="1" destOrd="0" parTransId="{F2F353D7-96EB-C24D-BB69-A44C9B8FB58E}" sibTransId="{2E48074A-0F2E-0442-AB02-EBF128E06AA1}"/>
    <dgm:cxn modelId="{EB55C7E1-265F-C74A-8CB2-3F7EE44344AE}" type="presOf" srcId="{8EFD95C1-8219-1541-A6EA-3CA163B050A4}" destId="{FA44346C-5105-8C4A-9CCC-72F977F32196}" srcOrd="0" destOrd="0" presId="urn:microsoft.com/office/officeart/2005/8/layout/vList2"/>
    <dgm:cxn modelId="{790A20E4-6CB3-134A-A261-3F0D950C2B9F}" srcId="{8EFD95C1-8219-1541-A6EA-3CA163B050A4}" destId="{2E380D1B-6BE6-4644-9F7D-E597858DFF18}" srcOrd="1" destOrd="0" parTransId="{5151895C-1559-F241-BA83-12BE97AE70A8}" sibTransId="{42BFD9CC-F045-D946-8C5B-05E7C5009896}"/>
    <dgm:cxn modelId="{80868FF4-25AF-3C43-BA87-2A4B969E9600}" srcId="{8EFD95C1-8219-1541-A6EA-3CA163B050A4}" destId="{34E9FBB9-EEBF-0549-876F-84F69E357DE2}" srcOrd="0" destOrd="0" parTransId="{996C2DD2-6817-6A4F-8F2C-F3AFA479265B}" sibTransId="{CD0E7A17-B335-2440-93BB-2F0CB0FC4661}"/>
    <dgm:cxn modelId="{C1298B90-05AB-054F-9B25-21F73F6B7D33}" type="presParOf" srcId="{65220650-9636-9A41-88E2-30967DD6BBEC}" destId="{FA44346C-5105-8C4A-9CCC-72F977F32196}" srcOrd="0" destOrd="0" presId="urn:microsoft.com/office/officeart/2005/8/layout/vList2"/>
    <dgm:cxn modelId="{71EFB573-5B64-BB47-AC0A-079410ED1AC1}" type="presParOf" srcId="{65220650-9636-9A41-88E2-30967DD6BBEC}" destId="{98CD2D08-4920-5848-836A-7E9690D6D36C}" srcOrd="1" destOrd="0" presId="urn:microsoft.com/office/officeart/2005/8/layout/vList2"/>
    <dgm:cxn modelId="{F500CDE5-E4CC-4E4B-9CBC-F02AFEC8FB17}" type="presParOf" srcId="{65220650-9636-9A41-88E2-30967DD6BBEC}" destId="{794A7228-1D7A-554C-A55F-041EFD098C44}" srcOrd="2" destOrd="0" presId="urn:microsoft.com/office/officeart/2005/8/layout/vList2"/>
    <dgm:cxn modelId="{75DCA546-4547-5745-A1CD-C465970B16B2}" type="presParOf" srcId="{65220650-9636-9A41-88E2-30967DD6BBEC}" destId="{5813E1E4-5E01-3A47-9774-AA3D987185B8}" srcOrd="3" destOrd="0" presId="urn:microsoft.com/office/officeart/2005/8/layout/vList2"/>
    <dgm:cxn modelId="{15CE56BF-FC16-834F-8374-5B304729F757}" type="presParOf" srcId="{65220650-9636-9A41-88E2-30967DD6BBEC}" destId="{639DC19F-9C08-AE4E-B098-5C5A576E3052}" srcOrd="4" destOrd="0" presId="urn:microsoft.com/office/officeart/2005/8/layout/vList2"/>
    <dgm:cxn modelId="{3E2EC1DF-33EA-C94B-AE7D-0623E9967169}" type="presParOf" srcId="{65220650-9636-9A41-88E2-30967DD6BBEC}" destId="{D51D00B9-63A7-2848-A40F-F4138F6D8B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59CE4-944E-604E-BE4B-B9D05DB00346}" type="doc">
      <dgm:prSet loTypeId="urn:microsoft.com/office/officeart/2005/8/layout/process2" loCatId="" qsTypeId="urn:microsoft.com/office/officeart/2005/8/quickstyle/simple4" qsCatId="simple" csTypeId="urn:microsoft.com/office/officeart/2005/8/colors/accent2_2" csCatId="accent2" phldr="1"/>
      <dgm:spPr/>
    </dgm:pt>
    <dgm:pt modelId="{79E3A4E1-EEBD-2049-B605-1B3DCD92296E}">
      <dgm:prSet phldrT="[Text]" custT="1"/>
      <dgm:spPr/>
      <dgm:t>
        <a:bodyPr/>
        <a:lstStyle/>
        <a:p>
          <a:r>
            <a:rPr lang="en-US" sz="1600" dirty="0">
              <a:latin typeface="Arial" panose="020B0604020202020204" pitchFamily="34" charset="0"/>
              <a:cs typeface="Arial" panose="020B0604020202020204" pitchFamily="34" charset="0"/>
            </a:rPr>
            <a:t>Trial Aim &amp; Hypothesis</a:t>
          </a:r>
        </a:p>
      </dgm:t>
    </dgm:pt>
    <dgm:pt modelId="{FD8EC8F8-239A-4E47-B0B9-DA53178BCFD9}" type="parTrans" cxnId="{1D67DF7E-605A-D044-857C-A2E850BD3295}">
      <dgm:prSet/>
      <dgm:spPr/>
      <dgm:t>
        <a:bodyPr/>
        <a:lstStyle/>
        <a:p>
          <a:endParaRPr lang="en-US">
            <a:latin typeface="Arial" panose="020B0604020202020204" pitchFamily="34" charset="0"/>
            <a:cs typeface="Arial" panose="020B0604020202020204" pitchFamily="34" charset="0"/>
          </a:endParaRPr>
        </a:p>
      </dgm:t>
    </dgm:pt>
    <dgm:pt modelId="{1935FF90-9EAA-7B49-B019-12313ABCCFA2}" type="sibTrans" cxnId="{1D67DF7E-605A-D044-857C-A2E850BD3295}">
      <dgm:prSet/>
      <dgm:spPr/>
      <dgm:t>
        <a:bodyPr/>
        <a:lstStyle/>
        <a:p>
          <a:endParaRPr lang="en-US">
            <a:latin typeface="Arial" panose="020B0604020202020204" pitchFamily="34" charset="0"/>
            <a:cs typeface="Arial" panose="020B0604020202020204" pitchFamily="34" charset="0"/>
          </a:endParaRPr>
        </a:p>
      </dgm:t>
    </dgm:pt>
    <dgm:pt modelId="{56026A80-4120-B449-A50B-B25B352C273A}">
      <dgm:prSet phldrT="[Text]" custT="1"/>
      <dgm:spPr/>
      <dgm:t>
        <a:bodyPr/>
        <a:lstStyle/>
        <a:p>
          <a:r>
            <a:rPr lang="en-US" sz="1600" dirty="0">
              <a:latin typeface="Arial" panose="020B0604020202020204" pitchFamily="34" charset="0"/>
              <a:cs typeface="Arial" panose="020B0604020202020204" pitchFamily="34" charset="0"/>
            </a:rPr>
            <a:t>Outcome of Interest and Outcome Measure </a:t>
          </a:r>
        </a:p>
      </dgm:t>
    </dgm:pt>
    <dgm:pt modelId="{9C2FFC7B-E5EC-AA4E-AA4E-BF09E4C72C64}" type="parTrans" cxnId="{FAB67D3F-AE24-4647-8232-32198939494C}">
      <dgm:prSet/>
      <dgm:spPr/>
      <dgm:t>
        <a:bodyPr/>
        <a:lstStyle/>
        <a:p>
          <a:endParaRPr lang="en-US">
            <a:latin typeface="Arial" panose="020B0604020202020204" pitchFamily="34" charset="0"/>
            <a:cs typeface="Arial" panose="020B0604020202020204" pitchFamily="34" charset="0"/>
          </a:endParaRPr>
        </a:p>
      </dgm:t>
    </dgm:pt>
    <dgm:pt modelId="{E578109F-6618-1947-A562-73D7FEB175FB}" type="sibTrans" cxnId="{FAB67D3F-AE24-4647-8232-32198939494C}">
      <dgm:prSet/>
      <dgm:spPr/>
      <dgm:t>
        <a:bodyPr/>
        <a:lstStyle/>
        <a:p>
          <a:endParaRPr lang="en-US">
            <a:latin typeface="Arial" panose="020B0604020202020204" pitchFamily="34" charset="0"/>
            <a:cs typeface="Arial" panose="020B0604020202020204" pitchFamily="34" charset="0"/>
          </a:endParaRPr>
        </a:p>
      </dgm:t>
    </dgm:pt>
    <dgm:pt modelId="{7F8D1592-6152-854F-99D4-5D3034F680E6}">
      <dgm:prSet phldrT="[Text]" custT="1"/>
      <dgm:spPr/>
      <dgm:t>
        <a:bodyPr/>
        <a:lstStyle/>
        <a:p>
          <a:r>
            <a:rPr lang="en-US" sz="1600" dirty="0">
              <a:latin typeface="Arial" panose="020B0604020202020204" pitchFamily="34" charset="0"/>
              <a:cs typeface="Arial" panose="020B0604020202020204" pitchFamily="34" charset="0"/>
            </a:rPr>
            <a:t>Therapeutic Considerations</a:t>
          </a:r>
        </a:p>
      </dgm:t>
    </dgm:pt>
    <dgm:pt modelId="{78D28977-E390-254D-B33D-932AFA7DD21F}" type="parTrans" cxnId="{C37838CB-04EA-0E4E-98A9-C6783B89020D}">
      <dgm:prSet/>
      <dgm:spPr/>
      <dgm:t>
        <a:bodyPr/>
        <a:lstStyle/>
        <a:p>
          <a:endParaRPr lang="en-US">
            <a:latin typeface="Arial" panose="020B0604020202020204" pitchFamily="34" charset="0"/>
            <a:cs typeface="Arial" panose="020B0604020202020204" pitchFamily="34" charset="0"/>
          </a:endParaRPr>
        </a:p>
      </dgm:t>
    </dgm:pt>
    <dgm:pt modelId="{9E0F8266-DEF6-1443-ABB3-F16EAD323C0D}" type="sibTrans" cxnId="{C37838CB-04EA-0E4E-98A9-C6783B89020D}">
      <dgm:prSet/>
      <dgm:spPr/>
      <dgm:t>
        <a:bodyPr/>
        <a:lstStyle/>
        <a:p>
          <a:endParaRPr lang="en-US">
            <a:latin typeface="Arial" panose="020B0604020202020204" pitchFamily="34" charset="0"/>
            <a:cs typeface="Arial" panose="020B0604020202020204" pitchFamily="34" charset="0"/>
          </a:endParaRPr>
        </a:p>
      </dgm:t>
    </dgm:pt>
    <dgm:pt modelId="{485344B8-C16F-A04B-8BC8-E32AA378CCBF}">
      <dgm:prSet phldrT="[Text]" custT="1"/>
      <dgm:spPr/>
      <dgm:t>
        <a:bodyPr/>
        <a:lstStyle/>
        <a:p>
          <a:r>
            <a:rPr lang="en-US" sz="1600" dirty="0">
              <a:latin typeface="Arial" panose="020B0604020202020204" pitchFamily="34" charset="0"/>
              <a:cs typeface="Arial" panose="020B0604020202020204" pitchFamily="34" charset="0"/>
            </a:rPr>
            <a:t>Patient Population</a:t>
          </a:r>
        </a:p>
      </dgm:t>
    </dgm:pt>
    <dgm:pt modelId="{7CAEDE45-47B1-BB40-AC54-C36E946A4A35}" type="parTrans" cxnId="{E5F9AD03-F426-6C41-88C0-29A23266E749}">
      <dgm:prSet/>
      <dgm:spPr/>
      <dgm:t>
        <a:bodyPr/>
        <a:lstStyle/>
        <a:p>
          <a:endParaRPr lang="en-US">
            <a:latin typeface="Arial" panose="020B0604020202020204" pitchFamily="34" charset="0"/>
            <a:cs typeface="Arial" panose="020B0604020202020204" pitchFamily="34" charset="0"/>
          </a:endParaRPr>
        </a:p>
      </dgm:t>
    </dgm:pt>
    <dgm:pt modelId="{C4513C0B-2C1A-3243-B0E4-141A6BB74B93}" type="sibTrans" cxnId="{E5F9AD03-F426-6C41-88C0-29A23266E749}">
      <dgm:prSet/>
      <dgm:spPr/>
      <dgm:t>
        <a:bodyPr/>
        <a:lstStyle/>
        <a:p>
          <a:endParaRPr lang="en-US">
            <a:latin typeface="Arial" panose="020B0604020202020204" pitchFamily="34" charset="0"/>
            <a:cs typeface="Arial" panose="020B0604020202020204" pitchFamily="34" charset="0"/>
          </a:endParaRPr>
        </a:p>
      </dgm:t>
    </dgm:pt>
    <dgm:pt modelId="{5E4A71DC-BFFC-4547-B01E-D9F2C2F838E7}">
      <dgm:prSet phldrT="[Text]" custT="1"/>
      <dgm:spPr/>
      <dgm:t>
        <a:bodyPr/>
        <a:lstStyle/>
        <a:p>
          <a:r>
            <a:rPr lang="en-US" sz="1600" dirty="0">
              <a:latin typeface="Arial" panose="020B0604020202020204" pitchFamily="34" charset="0"/>
              <a:cs typeface="Arial" panose="020B0604020202020204" pitchFamily="34" charset="0"/>
            </a:rPr>
            <a:t>Comparator &amp; Randomization</a:t>
          </a:r>
        </a:p>
      </dgm:t>
    </dgm:pt>
    <dgm:pt modelId="{C3C186C7-F612-8743-847B-893795525FA2}" type="parTrans" cxnId="{45DB35CD-D270-0844-8719-F862A7C6AFB7}">
      <dgm:prSet/>
      <dgm:spPr/>
      <dgm:t>
        <a:bodyPr/>
        <a:lstStyle/>
        <a:p>
          <a:endParaRPr lang="en-US">
            <a:latin typeface="Arial" panose="020B0604020202020204" pitchFamily="34" charset="0"/>
            <a:cs typeface="Arial" panose="020B0604020202020204" pitchFamily="34" charset="0"/>
          </a:endParaRPr>
        </a:p>
      </dgm:t>
    </dgm:pt>
    <dgm:pt modelId="{B9784012-B3E3-DA48-A88E-0A84EC02BF07}" type="sibTrans" cxnId="{45DB35CD-D270-0844-8719-F862A7C6AFB7}">
      <dgm:prSet/>
      <dgm:spPr/>
      <dgm:t>
        <a:bodyPr/>
        <a:lstStyle/>
        <a:p>
          <a:endParaRPr lang="en-US">
            <a:latin typeface="Arial" panose="020B0604020202020204" pitchFamily="34" charset="0"/>
            <a:cs typeface="Arial" panose="020B0604020202020204" pitchFamily="34" charset="0"/>
          </a:endParaRPr>
        </a:p>
      </dgm:t>
    </dgm:pt>
    <dgm:pt modelId="{B89ED093-6491-544A-A22D-241FE1BA3F91}">
      <dgm:prSet phldrT="[Text]" custT="1"/>
      <dgm:spPr/>
      <dgm:t>
        <a:bodyPr/>
        <a:lstStyle/>
        <a:p>
          <a:r>
            <a:rPr lang="en-US" sz="1600" dirty="0">
              <a:latin typeface="Arial" panose="020B0604020202020204" pitchFamily="34" charset="0"/>
              <a:cs typeface="Arial" panose="020B0604020202020204" pitchFamily="34" charset="0"/>
            </a:rPr>
            <a:t>Trial Structure</a:t>
          </a:r>
        </a:p>
      </dgm:t>
    </dgm:pt>
    <dgm:pt modelId="{0000A748-6C31-2240-8A5E-9ADE8A52855A}" type="parTrans" cxnId="{BCCE0A40-2E77-B84E-9FE1-5DD80CBB1069}">
      <dgm:prSet/>
      <dgm:spPr/>
      <dgm:t>
        <a:bodyPr/>
        <a:lstStyle/>
        <a:p>
          <a:endParaRPr lang="en-US">
            <a:latin typeface="Arial" panose="020B0604020202020204" pitchFamily="34" charset="0"/>
            <a:cs typeface="Arial" panose="020B0604020202020204" pitchFamily="34" charset="0"/>
          </a:endParaRPr>
        </a:p>
      </dgm:t>
    </dgm:pt>
    <dgm:pt modelId="{45A300C2-94DA-F740-AC1B-103B041D22D2}" type="sibTrans" cxnId="{BCCE0A40-2E77-B84E-9FE1-5DD80CBB1069}">
      <dgm:prSet/>
      <dgm:spPr/>
      <dgm:t>
        <a:bodyPr/>
        <a:lstStyle/>
        <a:p>
          <a:endParaRPr lang="en-US">
            <a:latin typeface="Arial" panose="020B0604020202020204" pitchFamily="34" charset="0"/>
            <a:cs typeface="Arial" panose="020B0604020202020204" pitchFamily="34" charset="0"/>
          </a:endParaRPr>
        </a:p>
      </dgm:t>
    </dgm:pt>
    <dgm:pt modelId="{298EF235-E080-F74E-9B91-7F2938F14F88}">
      <dgm:prSet phldrT="[Text]" custT="1"/>
      <dgm:spPr/>
      <dgm:t>
        <a:bodyPr/>
        <a:lstStyle/>
        <a:p>
          <a:r>
            <a:rPr lang="en-US" sz="1600" dirty="0">
              <a:latin typeface="Arial" panose="020B0604020202020204" pitchFamily="34" charset="0"/>
              <a:cs typeface="Arial" panose="020B0604020202020204" pitchFamily="34" charset="0"/>
            </a:rPr>
            <a:t>Practical Considerations &amp; Pilots</a:t>
          </a:r>
        </a:p>
      </dgm:t>
    </dgm:pt>
    <dgm:pt modelId="{AAC32857-123E-314F-9680-E847B0A8A229}" type="parTrans" cxnId="{E345966E-0455-B142-8839-F11E9D19501D}">
      <dgm:prSet/>
      <dgm:spPr/>
      <dgm:t>
        <a:bodyPr/>
        <a:lstStyle/>
        <a:p>
          <a:endParaRPr lang="en-US">
            <a:latin typeface="Arial" panose="020B0604020202020204" pitchFamily="34" charset="0"/>
            <a:cs typeface="Arial" panose="020B0604020202020204" pitchFamily="34" charset="0"/>
          </a:endParaRPr>
        </a:p>
      </dgm:t>
    </dgm:pt>
    <dgm:pt modelId="{72210353-3EAF-F04E-8093-2F9B5EACD187}" type="sibTrans" cxnId="{E345966E-0455-B142-8839-F11E9D19501D}">
      <dgm:prSet/>
      <dgm:spPr/>
      <dgm:t>
        <a:bodyPr/>
        <a:lstStyle/>
        <a:p>
          <a:endParaRPr lang="en-US">
            <a:latin typeface="Arial" panose="020B0604020202020204" pitchFamily="34" charset="0"/>
            <a:cs typeface="Arial" panose="020B0604020202020204" pitchFamily="34" charset="0"/>
          </a:endParaRPr>
        </a:p>
      </dgm:t>
    </dgm:pt>
    <dgm:pt modelId="{1E1D7172-AD1A-2145-81E8-3DC96514AE70}">
      <dgm:prSet phldrT="[Text]" custT="1"/>
      <dgm:spPr/>
      <dgm:t>
        <a:bodyPr/>
        <a:lstStyle/>
        <a:p>
          <a:r>
            <a:rPr lang="en-US" sz="1600" dirty="0">
              <a:latin typeface="Arial" panose="020B0604020202020204" pitchFamily="34" charset="0"/>
              <a:cs typeface="Arial" panose="020B0604020202020204" pitchFamily="34" charset="0"/>
            </a:rPr>
            <a:t>?</a:t>
          </a:r>
        </a:p>
      </dgm:t>
    </dgm:pt>
    <dgm:pt modelId="{85884538-64B2-964A-8F0A-392E6F6F36F7}" type="parTrans" cxnId="{C9B32275-34BC-6F46-8095-D9D8177C7D40}">
      <dgm:prSet/>
      <dgm:spPr/>
      <dgm:t>
        <a:bodyPr/>
        <a:lstStyle/>
        <a:p>
          <a:endParaRPr lang="en-US">
            <a:latin typeface="Arial" panose="020B0604020202020204" pitchFamily="34" charset="0"/>
            <a:cs typeface="Arial" panose="020B0604020202020204" pitchFamily="34" charset="0"/>
          </a:endParaRPr>
        </a:p>
      </dgm:t>
    </dgm:pt>
    <dgm:pt modelId="{6A44C20E-0AC9-0F4D-BD8B-C7E1D36D1E37}" type="sibTrans" cxnId="{C9B32275-34BC-6F46-8095-D9D8177C7D40}">
      <dgm:prSet/>
      <dgm:spPr/>
      <dgm:t>
        <a:bodyPr/>
        <a:lstStyle/>
        <a:p>
          <a:endParaRPr lang="en-US">
            <a:latin typeface="Arial" panose="020B0604020202020204" pitchFamily="34" charset="0"/>
            <a:cs typeface="Arial" panose="020B0604020202020204" pitchFamily="34" charset="0"/>
          </a:endParaRPr>
        </a:p>
      </dgm:t>
    </dgm:pt>
    <dgm:pt modelId="{CC6BA1DE-C357-0D4D-98B8-4D8182F6EF4B}" type="pres">
      <dgm:prSet presAssocID="{25259CE4-944E-604E-BE4B-B9D05DB00346}" presName="linearFlow" presStyleCnt="0">
        <dgm:presLayoutVars>
          <dgm:resizeHandles val="exact"/>
        </dgm:presLayoutVars>
      </dgm:prSet>
      <dgm:spPr/>
    </dgm:pt>
    <dgm:pt modelId="{88649024-2978-174C-B38B-9D8B38E47AFC}" type="pres">
      <dgm:prSet presAssocID="{79E3A4E1-EEBD-2049-B605-1B3DCD92296E}" presName="node" presStyleLbl="node1" presStyleIdx="0" presStyleCnt="8" custScaleX="262757">
        <dgm:presLayoutVars>
          <dgm:bulletEnabled val="1"/>
        </dgm:presLayoutVars>
      </dgm:prSet>
      <dgm:spPr/>
    </dgm:pt>
    <dgm:pt modelId="{B84F8D1A-0F2E-1048-A0B1-7A9CEF6A5FC7}" type="pres">
      <dgm:prSet presAssocID="{1935FF90-9EAA-7B49-B019-12313ABCCFA2}" presName="sibTrans" presStyleLbl="sibTrans2D1" presStyleIdx="0" presStyleCnt="7"/>
      <dgm:spPr/>
    </dgm:pt>
    <dgm:pt modelId="{A0721C98-203C-9945-B937-B3F2E8A9AB2C}" type="pres">
      <dgm:prSet presAssocID="{1935FF90-9EAA-7B49-B019-12313ABCCFA2}" presName="connectorText" presStyleLbl="sibTrans2D1" presStyleIdx="0" presStyleCnt="7"/>
      <dgm:spPr/>
    </dgm:pt>
    <dgm:pt modelId="{B71F1D9F-E2F6-3942-8A8E-A44BEB0770B7}" type="pres">
      <dgm:prSet presAssocID="{56026A80-4120-B449-A50B-B25B352C273A}" presName="node" presStyleLbl="node1" presStyleIdx="1" presStyleCnt="8" custScaleX="262757">
        <dgm:presLayoutVars>
          <dgm:bulletEnabled val="1"/>
        </dgm:presLayoutVars>
      </dgm:prSet>
      <dgm:spPr/>
    </dgm:pt>
    <dgm:pt modelId="{785F6C54-01F9-6A40-89E0-6E4C79C8361A}" type="pres">
      <dgm:prSet presAssocID="{E578109F-6618-1947-A562-73D7FEB175FB}" presName="sibTrans" presStyleLbl="sibTrans2D1" presStyleIdx="1" presStyleCnt="7"/>
      <dgm:spPr/>
    </dgm:pt>
    <dgm:pt modelId="{C5B66EA6-F56E-8149-A707-ED9EF93CA233}" type="pres">
      <dgm:prSet presAssocID="{E578109F-6618-1947-A562-73D7FEB175FB}" presName="connectorText" presStyleLbl="sibTrans2D1" presStyleIdx="1" presStyleCnt="7"/>
      <dgm:spPr/>
    </dgm:pt>
    <dgm:pt modelId="{5650221F-C10E-8E49-BB43-DDAED6B4AFA2}" type="pres">
      <dgm:prSet presAssocID="{485344B8-C16F-A04B-8BC8-E32AA378CCBF}" presName="node" presStyleLbl="node1" presStyleIdx="2" presStyleCnt="8" custScaleX="262757">
        <dgm:presLayoutVars>
          <dgm:bulletEnabled val="1"/>
        </dgm:presLayoutVars>
      </dgm:prSet>
      <dgm:spPr/>
    </dgm:pt>
    <dgm:pt modelId="{318A5484-2D35-FB47-AAA5-9F2D2DCAB8B3}" type="pres">
      <dgm:prSet presAssocID="{C4513C0B-2C1A-3243-B0E4-141A6BB74B93}" presName="sibTrans" presStyleLbl="sibTrans2D1" presStyleIdx="2" presStyleCnt="7"/>
      <dgm:spPr/>
    </dgm:pt>
    <dgm:pt modelId="{DB92A740-7075-C24E-900C-C772AFE47B5D}" type="pres">
      <dgm:prSet presAssocID="{C4513C0B-2C1A-3243-B0E4-141A6BB74B93}" presName="connectorText" presStyleLbl="sibTrans2D1" presStyleIdx="2" presStyleCnt="7"/>
      <dgm:spPr/>
    </dgm:pt>
    <dgm:pt modelId="{EB9BBD67-7BE0-9C4F-981F-8368F67A0F50}" type="pres">
      <dgm:prSet presAssocID="{7F8D1592-6152-854F-99D4-5D3034F680E6}" presName="node" presStyleLbl="node1" presStyleIdx="3" presStyleCnt="8" custScaleX="262757">
        <dgm:presLayoutVars>
          <dgm:bulletEnabled val="1"/>
        </dgm:presLayoutVars>
      </dgm:prSet>
      <dgm:spPr/>
    </dgm:pt>
    <dgm:pt modelId="{3EF8C428-9C8A-9640-B3E8-872B328D5C8B}" type="pres">
      <dgm:prSet presAssocID="{9E0F8266-DEF6-1443-ABB3-F16EAD323C0D}" presName="sibTrans" presStyleLbl="sibTrans2D1" presStyleIdx="3" presStyleCnt="7"/>
      <dgm:spPr/>
    </dgm:pt>
    <dgm:pt modelId="{7409D180-0B17-C746-AD91-78397A883DE5}" type="pres">
      <dgm:prSet presAssocID="{9E0F8266-DEF6-1443-ABB3-F16EAD323C0D}" presName="connectorText" presStyleLbl="sibTrans2D1" presStyleIdx="3" presStyleCnt="7"/>
      <dgm:spPr/>
    </dgm:pt>
    <dgm:pt modelId="{54BC976A-BDF1-AF49-B39C-D79EAD77D8E7}" type="pres">
      <dgm:prSet presAssocID="{5E4A71DC-BFFC-4547-B01E-D9F2C2F838E7}" presName="node" presStyleLbl="node1" presStyleIdx="4" presStyleCnt="8" custScaleX="262757">
        <dgm:presLayoutVars>
          <dgm:bulletEnabled val="1"/>
        </dgm:presLayoutVars>
      </dgm:prSet>
      <dgm:spPr/>
    </dgm:pt>
    <dgm:pt modelId="{EBF33DBE-91F5-824D-9A06-7C029F67ABC4}" type="pres">
      <dgm:prSet presAssocID="{B9784012-B3E3-DA48-A88E-0A84EC02BF07}" presName="sibTrans" presStyleLbl="sibTrans2D1" presStyleIdx="4" presStyleCnt="7"/>
      <dgm:spPr/>
    </dgm:pt>
    <dgm:pt modelId="{3CBE1216-4358-2141-8216-818CB223A12E}" type="pres">
      <dgm:prSet presAssocID="{B9784012-B3E3-DA48-A88E-0A84EC02BF07}" presName="connectorText" presStyleLbl="sibTrans2D1" presStyleIdx="4" presStyleCnt="7"/>
      <dgm:spPr/>
    </dgm:pt>
    <dgm:pt modelId="{7BE2B74E-9E24-8549-9740-3DC4C0949B35}" type="pres">
      <dgm:prSet presAssocID="{B89ED093-6491-544A-A22D-241FE1BA3F91}" presName="node" presStyleLbl="node1" presStyleIdx="5" presStyleCnt="8" custScaleX="262757">
        <dgm:presLayoutVars>
          <dgm:bulletEnabled val="1"/>
        </dgm:presLayoutVars>
      </dgm:prSet>
      <dgm:spPr/>
    </dgm:pt>
    <dgm:pt modelId="{FD106757-E676-9649-A768-D2E25022249E}" type="pres">
      <dgm:prSet presAssocID="{45A300C2-94DA-F740-AC1B-103B041D22D2}" presName="sibTrans" presStyleLbl="sibTrans2D1" presStyleIdx="5" presStyleCnt="7"/>
      <dgm:spPr/>
    </dgm:pt>
    <dgm:pt modelId="{68535433-01C6-FA41-AD56-DA8A50B69802}" type="pres">
      <dgm:prSet presAssocID="{45A300C2-94DA-F740-AC1B-103B041D22D2}" presName="connectorText" presStyleLbl="sibTrans2D1" presStyleIdx="5" presStyleCnt="7"/>
      <dgm:spPr/>
    </dgm:pt>
    <dgm:pt modelId="{CF818360-AE98-1A46-A8CD-A0F127B45848}" type="pres">
      <dgm:prSet presAssocID="{298EF235-E080-F74E-9B91-7F2938F14F88}" presName="node" presStyleLbl="node1" presStyleIdx="6" presStyleCnt="8" custScaleX="262757">
        <dgm:presLayoutVars>
          <dgm:bulletEnabled val="1"/>
        </dgm:presLayoutVars>
      </dgm:prSet>
      <dgm:spPr/>
    </dgm:pt>
    <dgm:pt modelId="{A8442ABE-5183-2743-9ED1-B3C81246C4A3}" type="pres">
      <dgm:prSet presAssocID="{72210353-3EAF-F04E-8093-2F9B5EACD187}" presName="sibTrans" presStyleLbl="sibTrans2D1" presStyleIdx="6" presStyleCnt="7"/>
      <dgm:spPr/>
    </dgm:pt>
    <dgm:pt modelId="{FBB8BBB2-6CAF-9B48-AF98-0B42426E1B69}" type="pres">
      <dgm:prSet presAssocID="{72210353-3EAF-F04E-8093-2F9B5EACD187}" presName="connectorText" presStyleLbl="sibTrans2D1" presStyleIdx="6" presStyleCnt="7"/>
      <dgm:spPr/>
    </dgm:pt>
    <dgm:pt modelId="{4BCC793D-8835-3C46-A1AC-074F95B0E452}" type="pres">
      <dgm:prSet presAssocID="{1E1D7172-AD1A-2145-81E8-3DC96514AE70}" presName="node" presStyleLbl="node1" presStyleIdx="7" presStyleCnt="8" custScaleX="262757">
        <dgm:presLayoutVars>
          <dgm:bulletEnabled val="1"/>
        </dgm:presLayoutVars>
      </dgm:prSet>
      <dgm:spPr/>
    </dgm:pt>
  </dgm:ptLst>
  <dgm:cxnLst>
    <dgm:cxn modelId="{E5F9AD03-F426-6C41-88C0-29A23266E749}" srcId="{25259CE4-944E-604E-BE4B-B9D05DB00346}" destId="{485344B8-C16F-A04B-8BC8-E32AA378CCBF}" srcOrd="2" destOrd="0" parTransId="{7CAEDE45-47B1-BB40-AC54-C36E946A4A35}" sibTransId="{C4513C0B-2C1A-3243-B0E4-141A6BB74B93}"/>
    <dgm:cxn modelId="{A02D9211-65FC-644D-9DC3-DD2F2D8EC995}" type="presOf" srcId="{1E1D7172-AD1A-2145-81E8-3DC96514AE70}" destId="{4BCC793D-8835-3C46-A1AC-074F95B0E452}" srcOrd="0" destOrd="0" presId="urn:microsoft.com/office/officeart/2005/8/layout/process2"/>
    <dgm:cxn modelId="{7C23BB14-06FE-8949-AFD3-BACD45019067}" type="presOf" srcId="{1935FF90-9EAA-7B49-B019-12313ABCCFA2}" destId="{A0721C98-203C-9945-B937-B3F2E8A9AB2C}" srcOrd="1" destOrd="0" presId="urn:microsoft.com/office/officeart/2005/8/layout/process2"/>
    <dgm:cxn modelId="{92358615-B2AB-C74A-B3FF-5EF413EBA613}" type="presOf" srcId="{B89ED093-6491-544A-A22D-241FE1BA3F91}" destId="{7BE2B74E-9E24-8549-9740-3DC4C0949B35}" srcOrd="0" destOrd="0" presId="urn:microsoft.com/office/officeart/2005/8/layout/process2"/>
    <dgm:cxn modelId="{BD539327-9755-DF4C-9E96-D7EE772ABDA6}" type="presOf" srcId="{298EF235-E080-F74E-9B91-7F2938F14F88}" destId="{CF818360-AE98-1A46-A8CD-A0F127B45848}" srcOrd="0" destOrd="0" presId="urn:microsoft.com/office/officeart/2005/8/layout/process2"/>
    <dgm:cxn modelId="{32D5B727-0429-1841-848B-EE85B939B5C8}" type="presOf" srcId="{25259CE4-944E-604E-BE4B-B9D05DB00346}" destId="{CC6BA1DE-C357-0D4D-98B8-4D8182F6EF4B}" srcOrd="0" destOrd="0" presId="urn:microsoft.com/office/officeart/2005/8/layout/process2"/>
    <dgm:cxn modelId="{A7DAB828-E5FB-5B4F-8443-922407620B12}" type="presOf" srcId="{B9784012-B3E3-DA48-A88E-0A84EC02BF07}" destId="{EBF33DBE-91F5-824D-9A06-7C029F67ABC4}" srcOrd="0" destOrd="0" presId="urn:microsoft.com/office/officeart/2005/8/layout/process2"/>
    <dgm:cxn modelId="{8F850C30-4231-B94C-9F38-D46E2724B124}" type="presOf" srcId="{E578109F-6618-1947-A562-73D7FEB175FB}" destId="{C5B66EA6-F56E-8149-A707-ED9EF93CA233}" srcOrd="1" destOrd="0" presId="urn:microsoft.com/office/officeart/2005/8/layout/process2"/>
    <dgm:cxn modelId="{5FC66239-77F2-2F42-8990-D94A53821AF3}" type="presOf" srcId="{485344B8-C16F-A04B-8BC8-E32AA378CCBF}" destId="{5650221F-C10E-8E49-BB43-DDAED6B4AFA2}" srcOrd="0" destOrd="0" presId="urn:microsoft.com/office/officeart/2005/8/layout/process2"/>
    <dgm:cxn modelId="{FAB67D3F-AE24-4647-8232-32198939494C}" srcId="{25259CE4-944E-604E-BE4B-B9D05DB00346}" destId="{56026A80-4120-B449-A50B-B25B352C273A}" srcOrd="1" destOrd="0" parTransId="{9C2FFC7B-E5EC-AA4E-AA4E-BF09E4C72C64}" sibTransId="{E578109F-6618-1947-A562-73D7FEB175FB}"/>
    <dgm:cxn modelId="{BCCE0A40-2E77-B84E-9FE1-5DD80CBB1069}" srcId="{25259CE4-944E-604E-BE4B-B9D05DB00346}" destId="{B89ED093-6491-544A-A22D-241FE1BA3F91}" srcOrd="5" destOrd="0" parTransId="{0000A748-6C31-2240-8A5E-9ADE8A52855A}" sibTransId="{45A300C2-94DA-F740-AC1B-103B041D22D2}"/>
    <dgm:cxn modelId="{7A45D944-E66D-6141-9879-3F60EE5B3FDF}" type="presOf" srcId="{72210353-3EAF-F04E-8093-2F9B5EACD187}" destId="{A8442ABE-5183-2743-9ED1-B3C81246C4A3}" srcOrd="0" destOrd="0" presId="urn:microsoft.com/office/officeart/2005/8/layout/process2"/>
    <dgm:cxn modelId="{23DB7146-ACA7-3141-8B3E-C2F3A371205C}" type="presOf" srcId="{79E3A4E1-EEBD-2049-B605-1B3DCD92296E}" destId="{88649024-2978-174C-B38B-9D8B38E47AFC}" srcOrd="0" destOrd="0" presId="urn:microsoft.com/office/officeart/2005/8/layout/process2"/>
    <dgm:cxn modelId="{11DE3055-DEDD-5D4C-BB92-5254087CBA48}" type="presOf" srcId="{C4513C0B-2C1A-3243-B0E4-141A6BB74B93}" destId="{DB92A740-7075-C24E-900C-C772AFE47B5D}" srcOrd="1" destOrd="0" presId="urn:microsoft.com/office/officeart/2005/8/layout/process2"/>
    <dgm:cxn modelId="{F1C3785A-FB30-D34A-9E64-D2A491127662}" type="presOf" srcId="{9E0F8266-DEF6-1443-ABB3-F16EAD323C0D}" destId="{7409D180-0B17-C746-AD91-78397A883DE5}" srcOrd="1" destOrd="0" presId="urn:microsoft.com/office/officeart/2005/8/layout/process2"/>
    <dgm:cxn modelId="{44018260-C5C9-B64C-AE16-B18866E5C818}" type="presOf" srcId="{5E4A71DC-BFFC-4547-B01E-D9F2C2F838E7}" destId="{54BC976A-BDF1-AF49-B39C-D79EAD77D8E7}" srcOrd="0" destOrd="0" presId="urn:microsoft.com/office/officeart/2005/8/layout/process2"/>
    <dgm:cxn modelId="{E345966E-0455-B142-8839-F11E9D19501D}" srcId="{25259CE4-944E-604E-BE4B-B9D05DB00346}" destId="{298EF235-E080-F74E-9B91-7F2938F14F88}" srcOrd="6" destOrd="0" parTransId="{AAC32857-123E-314F-9680-E847B0A8A229}" sibTransId="{72210353-3EAF-F04E-8093-2F9B5EACD187}"/>
    <dgm:cxn modelId="{C9B32275-34BC-6F46-8095-D9D8177C7D40}" srcId="{25259CE4-944E-604E-BE4B-B9D05DB00346}" destId="{1E1D7172-AD1A-2145-81E8-3DC96514AE70}" srcOrd="7" destOrd="0" parTransId="{85884538-64B2-964A-8F0A-392E6F6F36F7}" sibTransId="{6A44C20E-0AC9-0F4D-BD8B-C7E1D36D1E37}"/>
    <dgm:cxn modelId="{1D67DF7E-605A-D044-857C-A2E850BD3295}" srcId="{25259CE4-944E-604E-BE4B-B9D05DB00346}" destId="{79E3A4E1-EEBD-2049-B605-1B3DCD92296E}" srcOrd="0" destOrd="0" parTransId="{FD8EC8F8-239A-4E47-B0B9-DA53178BCFD9}" sibTransId="{1935FF90-9EAA-7B49-B019-12313ABCCFA2}"/>
    <dgm:cxn modelId="{3EF89F85-3612-344F-891C-F0D8171AF638}" type="presOf" srcId="{1935FF90-9EAA-7B49-B019-12313ABCCFA2}" destId="{B84F8D1A-0F2E-1048-A0B1-7A9CEF6A5FC7}" srcOrd="0" destOrd="0" presId="urn:microsoft.com/office/officeart/2005/8/layout/process2"/>
    <dgm:cxn modelId="{0D3B7E98-8E3C-5044-931A-A435FCE52716}" type="presOf" srcId="{C4513C0B-2C1A-3243-B0E4-141A6BB74B93}" destId="{318A5484-2D35-FB47-AAA5-9F2D2DCAB8B3}" srcOrd="0" destOrd="0" presId="urn:microsoft.com/office/officeart/2005/8/layout/process2"/>
    <dgm:cxn modelId="{91C03BAC-3B04-3B4B-8941-B19AD035B330}" type="presOf" srcId="{45A300C2-94DA-F740-AC1B-103B041D22D2}" destId="{68535433-01C6-FA41-AD56-DA8A50B69802}" srcOrd="1" destOrd="0" presId="urn:microsoft.com/office/officeart/2005/8/layout/process2"/>
    <dgm:cxn modelId="{BC113CBA-DA80-AE44-B176-C52C89976CA3}" type="presOf" srcId="{9E0F8266-DEF6-1443-ABB3-F16EAD323C0D}" destId="{3EF8C428-9C8A-9640-B3E8-872B328D5C8B}" srcOrd="0" destOrd="0" presId="urn:microsoft.com/office/officeart/2005/8/layout/process2"/>
    <dgm:cxn modelId="{C37838CB-04EA-0E4E-98A9-C6783B89020D}" srcId="{25259CE4-944E-604E-BE4B-B9D05DB00346}" destId="{7F8D1592-6152-854F-99D4-5D3034F680E6}" srcOrd="3" destOrd="0" parTransId="{78D28977-E390-254D-B33D-932AFA7DD21F}" sibTransId="{9E0F8266-DEF6-1443-ABB3-F16EAD323C0D}"/>
    <dgm:cxn modelId="{9433DACC-DAEE-7242-AB7E-9EB992BDA11D}" type="presOf" srcId="{B9784012-B3E3-DA48-A88E-0A84EC02BF07}" destId="{3CBE1216-4358-2141-8216-818CB223A12E}" srcOrd="1" destOrd="0" presId="urn:microsoft.com/office/officeart/2005/8/layout/process2"/>
    <dgm:cxn modelId="{45DB35CD-D270-0844-8719-F862A7C6AFB7}" srcId="{25259CE4-944E-604E-BE4B-B9D05DB00346}" destId="{5E4A71DC-BFFC-4547-B01E-D9F2C2F838E7}" srcOrd="4" destOrd="0" parTransId="{C3C186C7-F612-8743-847B-893795525FA2}" sibTransId="{B9784012-B3E3-DA48-A88E-0A84EC02BF07}"/>
    <dgm:cxn modelId="{3A87E8E3-7ABD-6047-AA39-80E1F8051357}" type="presOf" srcId="{E578109F-6618-1947-A562-73D7FEB175FB}" destId="{785F6C54-01F9-6A40-89E0-6E4C79C8361A}" srcOrd="0" destOrd="0" presId="urn:microsoft.com/office/officeart/2005/8/layout/process2"/>
    <dgm:cxn modelId="{43887AE4-8530-6749-AF98-346723479D4A}" type="presOf" srcId="{72210353-3EAF-F04E-8093-2F9B5EACD187}" destId="{FBB8BBB2-6CAF-9B48-AF98-0B42426E1B69}" srcOrd="1" destOrd="0" presId="urn:microsoft.com/office/officeart/2005/8/layout/process2"/>
    <dgm:cxn modelId="{DD0400E8-B839-E348-BD10-86DB9FA21CAD}" type="presOf" srcId="{56026A80-4120-B449-A50B-B25B352C273A}" destId="{B71F1D9F-E2F6-3942-8A8E-A44BEB0770B7}" srcOrd="0" destOrd="0" presId="urn:microsoft.com/office/officeart/2005/8/layout/process2"/>
    <dgm:cxn modelId="{31C9CDEE-E593-8F49-A20D-974EC4A375DB}" type="presOf" srcId="{45A300C2-94DA-F740-AC1B-103B041D22D2}" destId="{FD106757-E676-9649-A768-D2E25022249E}" srcOrd="0" destOrd="0" presId="urn:microsoft.com/office/officeart/2005/8/layout/process2"/>
    <dgm:cxn modelId="{962E6EFC-D4B0-0142-9813-637C32F20041}" type="presOf" srcId="{7F8D1592-6152-854F-99D4-5D3034F680E6}" destId="{EB9BBD67-7BE0-9C4F-981F-8368F67A0F50}" srcOrd="0" destOrd="0" presId="urn:microsoft.com/office/officeart/2005/8/layout/process2"/>
    <dgm:cxn modelId="{D11856D0-79B2-7A41-A8BB-AF1386500D52}" type="presParOf" srcId="{CC6BA1DE-C357-0D4D-98B8-4D8182F6EF4B}" destId="{88649024-2978-174C-B38B-9D8B38E47AFC}" srcOrd="0" destOrd="0" presId="urn:microsoft.com/office/officeart/2005/8/layout/process2"/>
    <dgm:cxn modelId="{9747F17F-E73B-E540-A6DC-7E6B11EB88CB}" type="presParOf" srcId="{CC6BA1DE-C357-0D4D-98B8-4D8182F6EF4B}" destId="{B84F8D1A-0F2E-1048-A0B1-7A9CEF6A5FC7}" srcOrd="1" destOrd="0" presId="urn:microsoft.com/office/officeart/2005/8/layout/process2"/>
    <dgm:cxn modelId="{8B29A2BB-7EBA-5B43-9CE5-AB39D52D35D9}" type="presParOf" srcId="{B84F8D1A-0F2E-1048-A0B1-7A9CEF6A5FC7}" destId="{A0721C98-203C-9945-B937-B3F2E8A9AB2C}" srcOrd="0" destOrd="0" presId="urn:microsoft.com/office/officeart/2005/8/layout/process2"/>
    <dgm:cxn modelId="{C74E2A0A-BE21-EF49-9052-22DB48964493}" type="presParOf" srcId="{CC6BA1DE-C357-0D4D-98B8-4D8182F6EF4B}" destId="{B71F1D9F-E2F6-3942-8A8E-A44BEB0770B7}" srcOrd="2" destOrd="0" presId="urn:microsoft.com/office/officeart/2005/8/layout/process2"/>
    <dgm:cxn modelId="{884351BE-23FD-344D-8F32-E122ABB38D66}" type="presParOf" srcId="{CC6BA1DE-C357-0D4D-98B8-4D8182F6EF4B}" destId="{785F6C54-01F9-6A40-89E0-6E4C79C8361A}" srcOrd="3" destOrd="0" presId="urn:microsoft.com/office/officeart/2005/8/layout/process2"/>
    <dgm:cxn modelId="{0736A3C9-5725-FB46-A148-0480EEB0296B}" type="presParOf" srcId="{785F6C54-01F9-6A40-89E0-6E4C79C8361A}" destId="{C5B66EA6-F56E-8149-A707-ED9EF93CA233}" srcOrd="0" destOrd="0" presId="urn:microsoft.com/office/officeart/2005/8/layout/process2"/>
    <dgm:cxn modelId="{EAD9AC97-C284-9C47-BA7E-B0A6B2464542}" type="presParOf" srcId="{CC6BA1DE-C357-0D4D-98B8-4D8182F6EF4B}" destId="{5650221F-C10E-8E49-BB43-DDAED6B4AFA2}" srcOrd="4" destOrd="0" presId="urn:microsoft.com/office/officeart/2005/8/layout/process2"/>
    <dgm:cxn modelId="{B2B420CE-4655-164F-9730-973D2ACE6F34}" type="presParOf" srcId="{CC6BA1DE-C357-0D4D-98B8-4D8182F6EF4B}" destId="{318A5484-2D35-FB47-AAA5-9F2D2DCAB8B3}" srcOrd="5" destOrd="0" presId="urn:microsoft.com/office/officeart/2005/8/layout/process2"/>
    <dgm:cxn modelId="{2C0F50D2-3D84-284D-AC37-3A84C879D22E}" type="presParOf" srcId="{318A5484-2D35-FB47-AAA5-9F2D2DCAB8B3}" destId="{DB92A740-7075-C24E-900C-C772AFE47B5D}" srcOrd="0" destOrd="0" presId="urn:microsoft.com/office/officeart/2005/8/layout/process2"/>
    <dgm:cxn modelId="{C9853353-041F-9843-A66E-35E33A769B22}" type="presParOf" srcId="{CC6BA1DE-C357-0D4D-98B8-4D8182F6EF4B}" destId="{EB9BBD67-7BE0-9C4F-981F-8368F67A0F50}" srcOrd="6" destOrd="0" presId="urn:microsoft.com/office/officeart/2005/8/layout/process2"/>
    <dgm:cxn modelId="{2133EC8B-C280-FE4E-9AC3-5C44CD9A40D0}" type="presParOf" srcId="{CC6BA1DE-C357-0D4D-98B8-4D8182F6EF4B}" destId="{3EF8C428-9C8A-9640-B3E8-872B328D5C8B}" srcOrd="7" destOrd="0" presId="urn:microsoft.com/office/officeart/2005/8/layout/process2"/>
    <dgm:cxn modelId="{7BC95ADB-E450-7249-B865-3B8DE8E51CB2}" type="presParOf" srcId="{3EF8C428-9C8A-9640-B3E8-872B328D5C8B}" destId="{7409D180-0B17-C746-AD91-78397A883DE5}" srcOrd="0" destOrd="0" presId="urn:microsoft.com/office/officeart/2005/8/layout/process2"/>
    <dgm:cxn modelId="{4BE86CA2-3391-BF44-8A42-8757A43A273E}" type="presParOf" srcId="{CC6BA1DE-C357-0D4D-98B8-4D8182F6EF4B}" destId="{54BC976A-BDF1-AF49-B39C-D79EAD77D8E7}" srcOrd="8" destOrd="0" presId="urn:microsoft.com/office/officeart/2005/8/layout/process2"/>
    <dgm:cxn modelId="{02358FC5-DFB2-9A49-B86C-E88666CBCD82}" type="presParOf" srcId="{CC6BA1DE-C357-0D4D-98B8-4D8182F6EF4B}" destId="{EBF33DBE-91F5-824D-9A06-7C029F67ABC4}" srcOrd="9" destOrd="0" presId="urn:microsoft.com/office/officeart/2005/8/layout/process2"/>
    <dgm:cxn modelId="{4940F687-219B-374B-814D-726140352FBF}" type="presParOf" srcId="{EBF33DBE-91F5-824D-9A06-7C029F67ABC4}" destId="{3CBE1216-4358-2141-8216-818CB223A12E}" srcOrd="0" destOrd="0" presId="urn:microsoft.com/office/officeart/2005/8/layout/process2"/>
    <dgm:cxn modelId="{33FBDDF0-0F0A-5E42-9C7C-60A9F5C1DA84}" type="presParOf" srcId="{CC6BA1DE-C357-0D4D-98B8-4D8182F6EF4B}" destId="{7BE2B74E-9E24-8549-9740-3DC4C0949B35}" srcOrd="10" destOrd="0" presId="urn:microsoft.com/office/officeart/2005/8/layout/process2"/>
    <dgm:cxn modelId="{93803C9E-3C1C-5F43-8BC5-9878F452D2E1}" type="presParOf" srcId="{CC6BA1DE-C357-0D4D-98B8-4D8182F6EF4B}" destId="{FD106757-E676-9649-A768-D2E25022249E}" srcOrd="11" destOrd="0" presId="urn:microsoft.com/office/officeart/2005/8/layout/process2"/>
    <dgm:cxn modelId="{32D8BB15-19A4-EF48-88CA-B24457127DC2}" type="presParOf" srcId="{FD106757-E676-9649-A768-D2E25022249E}" destId="{68535433-01C6-FA41-AD56-DA8A50B69802}" srcOrd="0" destOrd="0" presId="urn:microsoft.com/office/officeart/2005/8/layout/process2"/>
    <dgm:cxn modelId="{6A7A2EA4-258C-CC4F-B951-6CA4794484FA}" type="presParOf" srcId="{CC6BA1DE-C357-0D4D-98B8-4D8182F6EF4B}" destId="{CF818360-AE98-1A46-A8CD-A0F127B45848}" srcOrd="12" destOrd="0" presId="urn:microsoft.com/office/officeart/2005/8/layout/process2"/>
    <dgm:cxn modelId="{F1A499F8-DC0B-E04E-8CBB-11099D6A90C7}" type="presParOf" srcId="{CC6BA1DE-C357-0D4D-98B8-4D8182F6EF4B}" destId="{A8442ABE-5183-2743-9ED1-B3C81246C4A3}" srcOrd="13" destOrd="0" presId="urn:microsoft.com/office/officeart/2005/8/layout/process2"/>
    <dgm:cxn modelId="{D1643106-B6C0-AB42-8466-BFA759B5ABB2}" type="presParOf" srcId="{A8442ABE-5183-2743-9ED1-B3C81246C4A3}" destId="{FBB8BBB2-6CAF-9B48-AF98-0B42426E1B69}" srcOrd="0" destOrd="0" presId="urn:microsoft.com/office/officeart/2005/8/layout/process2"/>
    <dgm:cxn modelId="{D6F6EFE7-CE7D-E84C-B007-0DAD616C3DB4}" type="presParOf" srcId="{CC6BA1DE-C357-0D4D-98B8-4D8182F6EF4B}" destId="{4BCC793D-8835-3C46-A1AC-074F95B0E452}"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3F76A-D865-444E-955D-3DDEA271D4F7}">
      <dsp:nvSpPr>
        <dsp:cNvPr id="0" name=""/>
        <dsp:cNvSpPr/>
      </dsp:nvSpPr>
      <dsp:spPr>
        <a:xfrm>
          <a:off x="5493" y="230395"/>
          <a:ext cx="2043523" cy="20435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Trial Aim &amp; Hypothesis</a:t>
          </a:r>
        </a:p>
      </dsp:txBody>
      <dsp:txXfrm>
        <a:off x="304760" y="529662"/>
        <a:ext cx="1444989" cy="1444989"/>
      </dsp:txXfrm>
    </dsp:sp>
    <dsp:sp modelId="{C4D1A948-B7E4-3F42-9D1C-5D21ACF60ED1}">
      <dsp:nvSpPr>
        <dsp:cNvPr id="0" name=""/>
        <dsp:cNvSpPr/>
      </dsp:nvSpPr>
      <dsp:spPr>
        <a:xfrm rot="10800000">
          <a:off x="669638" y="2589311"/>
          <a:ext cx="715233" cy="450176"/>
        </a:xfrm>
        <a:prstGeom prst="triangle">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6CB396-9498-AB46-BB1D-C5D5EDF5BE83}">
      <dsp:nvSpPr>
        <dsp:cNvPr id="0" name=""/>
        <dsp:cNvSpPr/>
      </dsp:nvSpPr>
      <dsp:spPr>
        <a:xfrm>
          <a:off x="345740" y="3329398"/>
          <a:ext cx="1363030" cy="13630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Outcome of Interest and Outcome Measure </a:t>
          </a:r>
        </a:p>
      </dsp:txBody>
      <dsp:txXfrm>
        <a:off x="545351" y="3529009"/>
        <a:ext cx="963808" cy="963808"/>
      </dsp:txXfrm>
    </dsp:sp>
    <dsp:sp modelId="{D9C1FB11-B1DE-EF4C-9BD0-627379313380}">
      <dsp:nvSpPr>
        <dsp:cNvPr id="0" name=""/>
        <dsp:cNvSpPr/>
      </dsp:nvSpPr>
      <dsp:spPr>
        <a:xfrm rot="5400000">
          <a:off x="2215022" y="3785825"/>
          <a:ext cx="715233" cy="450176"/>
        </a:xfrm>
        <a:prstGeom prst="triangle">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3B1A01-FCFB-B04C-83D5-F9FA671BA177}">
      <dsp:nvSpPr>
        <dsp:cNvPr id="0" name=""/>
        <dsp:cNvSpPr/>
      </dsp:nvSpPr>
      <dsp:spPr>
        <a:xfrm>
          <a:off x="3411025" y="3329398"/>
          <a:ext cx="1363030" cy="13630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Patient Population</a:t>
          </a:r>
        </a:p>
      </dsp:txBody>
      <dsp:txXfrm>
        <a:off x="3610636" y="3529009"/>
        <a:ext cx="963808" cy="963808"/>
      </dsp:txXfrm>
    </dsp:sp>
    <dsp:sp modelId="{53CA4262-1A1D-4D42-8E43-2AB481F98549}">
      <dsp:nvSpPr>
        <dsp:cNvPr id="0" name=""/>
        <dsp:cNvSpPr/>
      </dsp:nvSpPr>
      <dsp:spPr>
        <a:xfrm>
          <a:off x="3734924" y="2482422"/>
          <a:ext cx="715233" cy="450176"/>
        </a:xfrm>
        <a:prstGeom prst="triangle">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B27B28-DC04-D743-88E0-80B557302A8B}">
      <dsp:nvSpPr>
        <dsp:cNvPr id="0" name=""/>
        <dsp:cNvSpPr/>
      </dsp:nvSpPr>
      <dsp:spPr>
        <a:xfrm>
          <a:off x="3206421" y="393209"/>
          <a:ext cx="1772239" cy="171789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Therapeutic Considerations</a:t>
          </a:r>
        </a:p>
      </dsp:txBody>
      <dsp:txXfrm>
        <a:off x="3465959" y="644789"/>
        <a:ext cx="1253163" cy="1214735"/>
      </dsp:txXfrm>
    </dsp:sp>
    <dsp:sp modelId="{9D117E36-31DD-DC4A-9812-A514A02F64F6}">
      <dsp:nvSpPr>
        <dsp:cNvPr id="0" name=""/>
        <dsp:cNvSpPr/>
      </dsp:nvSpPr>
      <dsp:spPr>
        <a:xfrm rot="5400000">
          <a:off x="5284165" y="1027068"/>
          <a:ext cx="715233" cy="450176"/>
        </a:xfrm>
        <a:prstGeom prst="triangle">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F1E0644-798A-8548-ABCF-58D5C42D18C3}">
      <dsp:nvSpPr>
        <dsp:cNvPr id="0" name=""/>
        <dsp:cNvSpPr/>
      </dsp:nvSpPr>
      <dsp:spPr>
        <a:xfrm>
          <a:off x="6279421" y="373752"/>
          <a:ext cx="1756809" cy="17568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Comparator &amp; Randomization</a:t>
          </a:r>
        </a:p>
      </dsp:txBody>
      <dsp:txXfrm>
        <a:off x="6536700" y="631031"/>
        <a:ext cx="1242251" cy="1242251"/>
      </dsp:txXfrm>
    </dsp:sp>
    <dsp:sp modelId="{519C3861-0287-E445-9621-3646B31BE786}">
      <dsp:nvSpPr>
        <dsp:cNvPr id="0" name=""/>
        <dsp:cNvSpPr/>
      </dsp:nvSpPr>
      <dsp:spPr>
        <a:xfrm rot="10800000">
          <a:off x="6800209" y="2517632"/>
          <a:ext cx="715233" cy="450176"/>
        </a:xfrm>
        <a:prstGeom prst="triangle">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0A9FCB-50BE-8948-9347-8CF4B23C98B5}">
      <dsp:nvSpPr>
        <dsp:cNvPr id="0" name=""/>
        <dsp:cNvSpPr/>
      </dsp:nvSpPr>
      <dsp:spPr>
        <a:xfrm>
          <a:off x="6476311" y="3329398"/>
          <a:ext cx="1363030" cy="13630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Trial Structure</a:t>
          </a:r>
        </a:p>
      </dsp:txBody>
      <dsp:txXfrm>
        <a:off x="6675922" y="3529009"/>
        <a:ext cx="963808" cy="963808"/>
      </dsp:txXfrm>
    </dsp:sp>
    <dsp:sp modelId="{0CD83B2C-670E-5E42-B5E8-75E317D6B8B3}">
      <dsp:nvSpPr>
        <dsp:cNvPr id="0" name=""/>
        <dsp:cNvSpPr/>
      </dsp:nvSpPr>
      <dsp:spPr>
        <a:xfrm rot="5400000">
          <a:off x="8242548" y="3785825"/>
          <a:ext cx="715233" cy="450176"/>
        </a:xfrm>
        <a:prstGeom prst="triangle">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71C2C8-FB69-CE44-85C1-130D33CA9F23}">
      <dsp:nvSpPr>
        <dsp:cNvPr id="0" name=""/>
        <dsp:cNvSpPr/>
      </dsp:nvSpPr>
      <dsp:spPr>
        <a:xfrm>
          <a:off x="9335506" y="3123308"/>
          <a:ext cx="1775210" cy="177521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Practical Considerations &amp; Pilots</a:t>
          </a:r>
        </a:p>
      </dsp:txBody>
      <dsp:txXfrm>
        <a:off x="9595479" y="3383281"/>
        <a:ext cx="1255264" cy="1255264"/>
      </dsp:txXfrm>
    </dsp:sp>
    <dsp:sp modelId="{168B6BC0-C74F-3A48-9C0D-E5E4961FCA23}">
      <dsp:nvSpPr>
        <dsp:cNvPr id="0" name=""/>
        <dsp:cNvSpPr/>
      </dsp:nvSpPr>
      <dsp:spPr>
        <a:xfrm>
          <a:off x="9865495" y="2460784"/>
          <a:ext cx="715233" cy="450176"/>
        </a:xfrm>
        <a:prstGeom prst="triangle">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C2F14CA-3EAB-FD49-A93E-E927F4CEC149}">
      <dsp:nvSpPr>
        <dsp:cNvPr id="0" name=""/>
        <dsp:cNvSpPr/>
      </dsp:nvSpPr>
      <dsp:spPr>
        <a:xfrm>
          <a:off x="9201349" y="230395"/>
          <a:ext cx="2043523" cy="20435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a:t>
          </a:r>
        </a:p>
      </dsp:txBody>
      <dsp:txXfrm>
        <a:off x="9500616" y="529662"/>
        <a:ext cx="1444989" cy="1444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4346C-5105-8C4A-9CCC-72F977F32196}">
      <dsp:nvSpPr>
        <dsp:cNvPr id="0" name=""/>
        <dsp:cNvSpPr/>
      </dsp:nvSpPr>
      <dsp:spPr>
        <a:xfrm>
          <a:off x="0" y="69569"/>
          <a:ext cx="11079892" cy="527670"/>
        </a:xfrm>
        <a:prstGeom prst="roundRect">
          <a:avLst/>
        </a:prstGeom>
        <a:solidFill>
          <a:srgbClr val="FF93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Expected outcomes for standard of care have not changed over time</a:t>
          </a:r>
          <a:endParaRPr lang="en-US" sz="2200" kern="1200" dirty="0"/>
        </a:p>
      </dsp:txBody>
      <dsp:txXfrm>
        <a:off x="25759" y="95328"/>
        <a:ext cx="11028374" cy="476152"/>
      </dsp:txXfrm>
    </dsp:sp>
    <dsp:sp modelId="{98CD2D08-4920-5848-836A-7E9690D6D36C}">
      <dsp:nvSpPr>
        <dsp:cNvPr id="0" name=""/>
        <dsp:cNvSpPr/>
      </dsp:nvSpPr>
      <dsp:spPr>
        <a:xfrm>
          <a:off x="0" y="597239"/>
          <a:ext cx="11079892"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8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Arial" panose="020B0604020202020204" pitchFamily="34" charset="0"/>
              <a:cs typeface="Arial" panose="020B0604020202020204" pitchFamily="34" charset="0"/>
            </a:rPr>
            <a:t>Not only affected by new agents but also improvements in supportive care, earlier disease detection, differences in procedural performance, etc.</a:t>
          </a:r>
          <a:endParaRPr lang="en-US" sz="1800" kern="1200" dirty="0"/>
        </a:p>
        <a:p>
          <a:pPr marL="171450" lvl="1" indent="-171450" algn="l" defTabSz="755650">
            <a:lnSpc>
              <a:spcPct val="90000"/>
            </a:lnSpc>
            <a:spcBef>
              <a:spcPct val="0"/>
            </a:spcBef>
            <a:spcAft>
              <a:spcPct val="20000"/>
            </a:spcAft>
            <a:buChar char="•"/>
          </a:pPr>
          <a:endParaRPr lang="en-US" sz="1700" kern="1200" dirty="0"/>
        </a:p>
      </dsp:txBody>
      <dsp:txXfrm>
        <a:off x="0" y="597239"/>
        <a:ext cx="11079892" cy="842490"/>
      </dsp:txXfrm>
    </dsp:sp>
    <dsp:sp modelId="{794A7228-1D7A-554C-A55F-041EFD098C44}">
      <dsp:nvSpPr>
        <dsp:cNvPr id="0" name=""/>
        <dsp:cNvSpPr/>
      </dsp:nvSpPr>
      <dsp:spPr>
        <a:xfrm>
          <a:off x="0" y="1439730"/>
          <a:ext cx="11079892" cy="527670"/>
        </a:xfrm>
        <a:prstGeom prst="roundRect">
          <a:avLst/>
        </a:prstGeom>
        <a:solidFill>
          <a:srgbClr val="FF93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Arial" panose="020B0604020202020204" pitchFamily="34" charset="0"/>
              <a:cs typeface="Arial" panose="020B0604020202020204" pitchFamily="34" charset="0"/>
            </a:rPr>
            <a:t>Inter-institution variability in outcomes is not significant </a:t>
          </a:r>
          <a:endParaRPr lang="en-US" sz="2200" kern="1200" dirty="0"/>
        </a:p>
      </dsp:txBody>
      <dsp:txXfrm>
        <a:off x="25759" y="1465489"/>
        <a:ext cx="11028374" cy="476152"/>
      </dsp:txXfrm>
    </dsp:sp>
    <dsp:sp modelId="{5813E1E4-5E01-3A47-9774-AA3D987185B8}">
      <dsp:nvSpPr>
        <dsp:cNvPr id="0" name=""/>
        <dsp:cNvSpPr/>
      </dsp:nvSpPr>
      <dsp:spPr>
        <a:xfrm>
          <a:off x="0" y="1967400"/>
          <a:ext cx="11079892"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8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rial" panose="020B0604020202020204" pitchFamily="34" charset="0"/>
              <a:cs typeface="Arial" panose="020B0604020202020204" pitchFamily="34" charset="0"/>
            </a:rPr>
            <a:t>Most valid in procedural trials or for diseases that require advanced infrastructure for optimal management</a:t>
          </a:r>
        </a:p>
        <a:p>
          <a:pPr marL="171450" lvl="1" indent="-171450" algn="l" defTabSz="755650">
            <a:lnSpc>
              <a:spcPct val="90000"/>
            </a:lnSpc>
            <a:spcBef>
              <a:spcPct val="0"/>
            </a:spcBef>
            <a:spcAft>
              <a:spcPct val="20000"/>
            </a:spcAft>
            <a:buChar char="•"/>
          </a:pPr>
          <a:endParaRPr lang="en-US" sz="1700" kern="1200" dirty="0"/>
        </a:p>
      </dsp:txBody>
      <dsp:txXfrm>
        <a:off x="0" y="1967400"/>
        <a:ext cx="11079892" cy="569250"/>
      </dsp:txXfrm>
    </dsp:sp>
    <dsp:sp modelId="{639DC19F-9C08-AE4E-B098-5C5A576E3052}">
      <dsp:nvSpPr>
        <dsp:cNvPr id="0" name=""/>
        <dsp:cNvSpPr/>
      </dsp:nvSpPr>
      <dsp:spPr>
        <a:xfrm>
          <a:off x="0" y="2536650"/>
          <a:ext cx="11079892" cy="527670"/>
        </a:xfrm>
        <a:prstGeom prst="roundRect">
          <a:avLst/>
        </a:prstGeom>
        <a:solidFill>
          <a:srgbClr val="FF93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a:latin typeface="Arial" panose="020B0604020202020204" pitchFamily="34" charset="0"/>
              <a:cs typeface="Arial" panose="020B0604020202020204" pitchFamily="34" charset="0"/>
            </a:rPr>
            <a:t>Risk and prognosis of historical controls is similar to patients enrolled</a:t>
          </a:r>
          <a:endParaRPr lang="en-US" sz="2200" b="1" i="0" kern="1200" dirty="0">
            <a:latin typeface="Arial" panose="020B0604020202020204" pitchFamily="34" charset="0"/>
            <a:cs typeface="Arial" panose="020B0604020202020204" pitchFamily="34" charset="0"/>
          </a:endParaRPr>
        </a:p>
      </dsp:txBody>
      <dsp:txXfrm>
        <a:off x="25759" y="2562409"/>
        <a:ext cx="11028374" cy="476152"/>
      </dsp:txXfrm>
    </dsp:sp>
    <dsp:sp modelId="{D51D00B9-63A7-2848-A40F-F4138F6D8B54}">
      <dsp:nvSpPr>
        <dsp:cNvPr id="0" name=""/>
        <dsp:cNvSpPr/>
      </dsp:nvSpPr>
      <dsp:spPr>
        <a:xfrm>
          <a:off x="0" y="3064320"/>
          <a:ext cx="11079892"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8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latin typeface="Arial" panose="020B0604020202020204" pitchFamily="34" charset="0"/>
              <a:cs typeface="Arial" panose="020B0604020202020204" pitchFamily="34" charset="0"/>
            </a:rPr>
            <a:t>If the risk profiles with regard to the outcome are different, the historical controls may underestimate or overestimate benefit</a:t>
          </a:r>
        </a:p>
      </dsp:txBody>
      <dsp:txXfrm>
        <a:off x="0" y="3064320"/>
        <a:ext cx="11079892" cy="523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49024-2978-174C-B38B-9D8B38E47AFC}">
      <dsp:nvSpPr>
        <dsp:cNvPr id="0" name=""/>
        <dsp:cNvSpPr/>
      </dsp:nvSpPr>
      <dsp:spPr>
        <a:xfrm>
          <a:off x="3223646" y="3853"/>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Trial Aim &amp; Hypothesis</a:t>
          </a:r>
        </a:p>
      </dsp:txBody>
      <dsp:txXfrm>
        <a:off x="3237031" y="17238"/>
        <a:ext cx="4776303" cy="430218"/>
      </dsp:txXfrm>
    </dsp:sp>
    <dsp:sp modelId="{B84F8D1A-0F2E-1048-A0B1-7A9CEF6A5FC7}">
      <dsp:nvSpPr>
        <dsp:cNvPr id="0" name=""/>
        <dsp:cNvSpPr/>
      </dsp:nvSpPr>
      <dsp:spPr>
        <a:xfrm rot="5400000">
          <a:off x="5539498" y="472266"/>
          <a:ext cx="171370" cy="20564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5563491" y="489403"/>
        <a:ext cx="123386" cy="119959"/>
      </dsp:txXfrm>
    </dsp:sp>
    <dsp:sp modelId="{B71F1D9F-E2F6-3942-8A8E-A44BEB0770B7}">
      <dsp:nvSpPr>
        <dsp:cNvPr id="0" name=""/>
        <dsp:cNvSpPr/>
      </dsp:nvSpPr>
      <dsp:spPr>
        <a:xfrm>
          <a:off x="3223646" y="689335"/>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Outcome of Interest and Outcome Measure </a:t>
          </a:r>
        </a:p>
      </dsp:txBody>
      <dsp:txXfrm>
        <a:off x="3237031" y="702720"/>
        <a:ext cx="4776303" cy="430218"/>
      </dsp:txXfrm>
    </dsp:sp>
    <dsp:sp modelId="{785F6C54-01F9-6A40-89E0-6E4C79C8361A}">
      <dsp:nvSpPr>
        <dsp:cNvPr id="0" name=""/>
        <dsp:cNvSpPr/>
      </dsp:nvSpPr>
      <dsp:spPr>
        <a:xfrm rot="5400000">
          <a:off x="5539498" y="1157748"/>
          <a:ext cx="171370" cy="20564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5563491" y="1174885"/>
        <a:ext cx="123386" cy="119959"/>
      </dsp:txXfrm>
    </dsp:sp>
    <dsp:sp modelId="{5650221F-C10E-8E49-BB43-DDAED6B4AFA2}">
      <dsp:nvSpPr>
        <dsp:cNvPr id="0" name=""/>
        <dsp:cNvSpPr/>
      </dsp:nvSpPr>
      <dsp:spPr>
        <a:xfrm>
          <a:off x="3223646" y="1374818"/>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Patient Population</a:t>
          </a:r>
        </a:p>
      </dsp:txBody>
      <dsp:txXfrm>
        <a:off x="3237031" y="1388203"/>
        <a:ext cx="4776303" cy="430218"/>
      </dsp:txXfrm>
    </dsp:sp>
    <dsp:sp modelId="{318A5484-2D35-FB47-AAA5-9F2D2DCAB8B3}">
      <dsp:nvSpPr>
        <dsp:cNvPr id="0" name=""/>
        <dsp:cNvSpPr/>
      </dsp:nvSpPr>
      <dsp:spPr>
        <a:xfrm rot="5400000">
          <a:off x="5539498" y="1843230"/>
          <a:ext cx="171370" cy="20564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5563491" y="1860367"/>
        <a:ext cx="123386" cy="119959"/>
      </dsp:txXfrm>
    </dsp:sp>
    <dsp:sp modelId="{EB9BBD67-7BE0-9C4F-981F-8368F67A0F50}">
      <dsp:nvSpPr>
        <dsp:cNvPr id="0" name=""/>
        <dsp:cNvSpPr/>
      </dsp:nvSpPr>
      <dsp:spPr>
        <a:xfrm>
          <a:off x="3223646" y="2060300"/>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Therapeutic Considerations</a:t>
          </a:r>
        </a:p>
      </dsp:txBody>
      <dsp:txXfrm>
        <a:off x="3237031" y="2073685"/>
        <a:ext cx="4776303" cy="430218"/>
      </dsp:txXfrm>
    </dsp:sp>
    <dsp:sp modelId="{3EF8C428-9C8A-9640-B3E8-872B328D5C8B}">
      <dsp:nvSpPr>
        <dsp:cNvPr id="0" name=""/>
        <dsp:cNvSpPr/>
      </dsp:nvSpPr>
      <dsp:spPr>
        <a:xfrm rot="5400000">
          <a:off x="5539498" y="2528713"/>
          <a:ext cx="171370" cy="20564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5563491" y="2545850"/>
        <a:ext cx="123386" cy="119959"/>
      </dsp:txXfrm>
    </dsp:sp>
    <dsp:sp modelId="{54BC976A-BDF1-AF49-B39C-D79EAD77D8E7}">
      <dsp:nvSpPr>
        <dsp:cNvPr id="0" name=""/>
        <dsp:cNvSpPr/>
      </dsp:nvSpPr>
      <dsp:spPr>
        <a:xfrm>
          <a:off x="3223646" y="2745782"/>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Comparator &amp; Randomization</a:t>
          </a:r>
        </a:p>
      </dsp:txBody>
      <dsp:txXfrm>
        <a:off x="3237031" y="2759167"/>
        <a:ext cx="4776303" cy="430218"/>
      </dsp:txXfrm>
    </dsp:sp>
    <dsp:sp modelId="{EBF33DBE-91F5-824D-9A06-7C029F67ABC4}">
      <dsp:nvSpPr>
        <dsp:cNvPr id="0" name=""/>
        <dsp:cNvSpPr/>
      </dsp:nvSpPr>
      <dsp:spPr>
        <a:xfrm rot="5400000">
          <a:off x="5539498" y="3214195"/>
          <a:ext cx="171370" cy="20564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5563491" y="3231332"/>
        <a:ext cx="123386" cy="119959"/>
      </dsp:txXfrm>
    </dsp:sp>
    <dsp:sp modelId="{7BE2B74E-9E24-8549-9740-3DC4C0949B35}">
      <dsp:nvSpPr>
        <dsp:cNvPr id="0" name=""/>
        <dsp:cNvSpPr/>
      </dsp:nvSpPr>
      <dsp:spPr>
        <a:xfrm>
          <a:off x="3223646" y="3431264"/>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Trial Structure</a:t>
          </a:r>
        </a:p>
      </dsp:txBody>
      <dsp:txXfrm>
        <a:off x="3237031" y="3444649"/>
        <a:ext cx="4776303" cy="430218"/>
      </dsp:txXfrm>
    </dsp:sp>
    <dsp:sp modelId="{FD106757-E676-9649-A768-D2E25022249E}">
      <dsp:nvSpPr>
        <dsp:cNvPr id="0" name=""/>
        <dsp:cNvSpPr/>
      </dsp:nvSpPr>
      <dsp:spPr>
        <a:xfrm rot="5400000">
          <a:off x="5539498" y="3899677"/>
          <a:ext cx="171370" cy="20564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5563491" y="3916814"/>
        <a:ext cx="123386" cy="119959"/>
      </dsp:txXfrm>
    </dsp:sp>
    <dsp:sp modelId="{CF818360-AE98-1A46-A8CD-A0F127B45848}">
      <dsp:nvSpPr>
        <dsp:cNvPr id="0" name=""/>
        <dsp:cNvSpPr/>
      </dsp:nvSpPr>
      <dsp:spPr>
        <a:xfrm>
          <a:off x="3223646" y="4116747"/>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Practical Considerations &amp; Pilots</a:t>
          </a:r>
        </a:p>
      </dsp:txBody>
      <dsp:txXfrm>
        <a:off x="3237031" y="4130132"/>
        <a:ext cx="4776303" cy="430218"/>
      </dsp:txXfrm>
    </dsp:sp>
    <dsp:sp modelId="{A8442ABE-5183-2743-9ED1-B3C81246C4A3}">
      <dsp:nvSpPr>
        <dsp:cNvPr id="0" name=""/>
        <dsp:cNvSpPr/>
      </dsp:nvSpPr>
      <dsp:spPr>
        <a:xfrm rot="5400000">
          <a:off x="5539498" y="4585159"/>
          <a:ext cx="171370" cy="20564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5563491" y="4602296"/>
        <a:ext cx="123386" cy="119959"/>
      </dsp:txXfrm>
    </dsp:sp>
    <dsp:sp modelId="{4BCC793D-8835-3C46-A1AC-074F95B0E452}">
      <dsp:nvSpPr>
        <dsp:cNvPr id="0" name=""/>
        <dsp:cNvSpPr/>
      </dsp:nvSpPr>
      <dsp:spPr>
        <a:xfrm>
          <a:off x="3223646" y="4802229"/>
          <a:ext cx="4803073" cy="4569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t>
          </a:r>
        </a:p>
      </dsp:txBody>
      <dsp:txXfrm>
        <a:off x="3237031" y="4815614"/>
        <a:ext cx="4776303" cy="4302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83A86-EA92-4877-AF19-9ED3C75F259B}" type="datetimeFigureOut">
              <a:rPr lang="en-US" smtClean="0"/>
              <a:t>11/30/20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EDE3DE-6256-4FBC-B54D-64D0A08ED4E0}" type="slidenum">
              <a:rPr lang="en-US" smtClean="0"/>
              <a:t>‹#›</a:t>
            </a:fld>
            <a:endParaRPr lang="en-US"/>
          </a:p>
        </p:txBody>
      </p:sp>
    </p:spTree>
    <p:extLst>
      <p:ext uri="{BB962C8B-B14F-4D97-AF65-F5344CB8AC3E}">
        <p14:creationId xmlns:p14="http://schemas.microsoft.com/office/powerpoint/2010/main" val="283493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8B1AA-2877-4E9E-AFCF-5ED1AC3B44A4}" type="datetimeFigureOut">
              <a:rPr lang="en-US" smtClean="0"/>
              <a:t>11/30/20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E1AE4-BFF7-4956-869E-D945EB832107}" type="slidenum">
              <a:rPr lang="en-US" smtClean="0"/>
              <a:t>‹#›</a:t>
            </a:fld>
            <a:endParaRPr lang="en-US"/>
          </a:p>
        </p:txBody>
      </p:sp>
    </p:spTree>
    <p:extLst>
      <p:ext uri="{BB962C8B-B14F-4D97-AF65-F5344CB8AC3E}">
        <p14:creationId xmlns:p14="http://schemas.microsoft.com/office/powerpoint/2010/main" val="114074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2</a:t>
            </a:fld>
            <a:endParaRPr lang="en-US"/>
          </a:p>
        </p:txBody>
      </p:sp>
    </p:spTree>
    <p:extLst>
      <p:ext uri="{BB962C8B-B14F-4D97-AF65-F5344CB8AC3E}">
        <p14:creationId xmlns:p14="http://schemas.microsoft.com/office/powerpoint/2010/main" val="276170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Making adaptations too early can be problematic because small datasets are more prone to random error.</a:t>
            </a:r>
          </a:p>
          <a:p>
            <a:r>
              <a:rPr lang="en-US" sz="1200" b="0" i="0" u="none" strike="noStrike" kern="1200" dirty="0">
                <a:solidFill>
                  <a:schemeClr val="tx1"/>
                </a:solidFill>
                <a:effectLst/>
                <a:latin typeface="+mn-lt"/>
                <a:ea typeface="+mn-ea"/>
                <a:cs typeface="+mn-cs"/>
              </a:rPr>
              <a:t>If sample size is small, irrespective of when interim analysis is done, reliable data on treatment magnitude is very limited.</a:t>
            </a:r>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11</a:t>
            </a:fld>
            <a:endParaRPr lang="en-US"/>
          </a:p>
        </p:txBody>
      </p:sp>
    </p:spTree>
    <p:extLst>
      <p:ext uri="{BB962C8B-B14F-4D97-AF65-F5344CB8AC3E}">
        <p14:creationId xmlns:p14="http://schemas.microsoft.com/office/powerpoint/2010/main" val="401967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12</a:t>
            </a:fld>
            <a:endParaRPr lang="en-US"/>
          </a:p>
        </p:txBody>
      </p:sp>
    </p:spTree>
    <p:extLst>
      <p:ext uri="{BB962C8B-B14F-4D97-AF65-F5344CB8AC3E}">
        <p14:creationId xmlns:p14="http://schemas.microsoft.com/office/powerpoint/2010/main" val="240118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13</a:t>
            </a:fld>
            <a:endParaRPr lang="en-US"/>
          </a:p>
        </p:txBody>
      </p:sp>
    </p:spTree>
    <p:extLst>
      <p:ext uri="{BB962C8B-B14F-4D97-AF65-F5344CB8AC3E}">
        <p14:creationId xmlns:p14="http://schemas.microsoft.com/office/powerpoint/2010/main" val="125325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14</a:t>
            </a:fld>
            <a:endParaRPr lang="en-US"/>
          </a:p>
        </p:txBody>
      </p:sp>
    </p:spTree>
    <p:extLst>
      <p:ext uri="{BB962C8B-B14F-4D97-AF65-F5344CB8AC3E}">
        <p14:creationId xmlns:p14="http://schemas.microsoft.com/office/powerpoint/2010/main" val="262180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15</a:t>
            </a:fld>
            <a:endParaRPr lang="en-US"/>
          </a:p>
        </p:txBody>
      </p:sp>
    </p:spTree>
    <p:extLst>
      <p:ext uri="{BB962C8B-B14F-4D97-AF65-F5344CB8AC3E}">
        <p14:creationId xmlns:p14="http://schemas.microsoft.com/office/powerpoint/2010/main" val="396209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16</a:t>
            </a:fld>
            <a:endParaRPr lang="en-US"/>
          </a:p>
        </p:txBody>
      </p:sp>
    </p:spTree>
    <p:extLst>
      <p:ext uri="{BB962C8B-B14F-4D97-AF65-F5344CB8AC3E}">
        <p14:creationId xmlns:p14="http://schemas.microsoft.com/office/powerpoint/2010/main" val="2676819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17</a:t>
            </a:fld>
            <a:endParaRPr lang="en-US"/>
          </a:p>
        </p:txBody>
      </p:sp>
    </p:spTree>
    <p:extLst>
      <p:ext uri="{BB962C8B-B14F-4D97-AF65-F5344CB8AC3E}">
        <p14:creationId xmlns:p14="http://schemas.microsoft.com/office/powerpoint/2010/main" val="2106013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18</a:t>
            </a:fld>
            <a:endParaRPr lang="en-US"/>
          </a:p>
        </p:txBody>
      </p:sp>
    </p:spTree>
    <p:extLst>
      <p:ext uri="{BB962C8B-B14F-4D97-AF65-F5344CB8AC3E}">
        <p14:creationId xmlns:p14="http://schemas.microsoft.com/office/powerpoint/2010/main" val="1139139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19</a:t>
            </a:fld>
            <a:endParaRPr lang="en-US"/>
          </a:p>
        </p:txBody>
      </p:sp>
    </p:spTree>
    <p:extLst>
      <p:ext uri="{BB962C8B-B14F-4D97-AF65-F5344CB8AC3E}">
        <p14:creationId xmlns:p14="http://schemas.microsoft.com/office/powerpoint/2010/main" val="1280292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tumor regression and survival, cholesterol levels and MI/survival…</a:t>
            </a:r>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20</a:t>
            </a:fld>
            <a:endParaRPr lang="en-US"/>
          </a:p>
        </p:txBody>
      </p:sp>
    </p:spTree>
    <p:extLst>
      <p:ext uri="{BB962C8B-B14F-4D97-AF65-F5344CB8AC3E}">
        <p14:creationId xmlns:p14="http://schemas.microsoft.com/office/powerpoint/2010/main" val="146150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3</a:t>
            </a:fld>
            <a:endParaRPr lang="en-US"/>
          </a:p>
        </p:txBody>
      </p:sp>
    </p:spTree>
    <p:extLst>
      <p:ext uri="{BB962C8B-B14F-4D97-AF65-F5344CB8AC3E}">
        <p14:creationId xmlns:p14="http://schemas.microsoft.com/office/powerpoint/2010/main" val="385508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21</a:t>
            </a:fld>
            <a:endParaRPr lang="en-US"/>
          </a:p>
        </p:txBody>
      </p:sp>
    </p:spTree>
    <p:extLst>
      <p:ext uri="{BB962C8B-B14F-4D97-AF65-F5344CB8AC3E}">
        <p14:creationId xmlns:p14="http://schemas.microsoft.com/office/powerpoint/2010/main" val="2217738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22</a:t>
            </a:fld>
            <a:endParaRPr lang="en-US"/>
          </a:p>
        </p:txBody>
      </p:sp>
    </p:spTree>
    <p:extLst>
      <p:ext uri="{BB962C8B-B14F-4D97-AF65-F5344CB8AC3E}">
        <p14:creationId xmlns:p14="http://schemas.microsoft.com/office/powerpoint/2010/main" val="2511323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23</a:t>
            </a:fld>
            <a:endParaRPr lang="en-US"/>
          </a:p>
        </p:txBody>
      </p:sp>
    </p:spTree>
    <p:extLst>
      <p:ext uri="{BB962C8B-B14F-4D97-AF65-F5344CB8AC3E}">
        <p14:creationId xmlns:p14="http://schemas.microsoft.com/office/powerpoint/2010/main" val="1529427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Aim and Hypothesis – Safety, efficacy, both, dose finding….</a:t>
            </a:r>
          </a:p>
          <a:p>
            <a:r>
              <a:rPr lang="en-US" dirty="0"/>
              <a:t>Endpoints and how will you measure them? Time based?</a:t>
            </a:r>
          </a:p>
          <a:p>
            <a:r>
              <a:rPr lang="en-US" dirty="0"/>
              <a:t>What patients are the most likely to benefit from this agent? Is it feasible to recruit these patients? Will we need to enrich?</a:t>
            </a:r>
          </a:p>
          <a:p>
            <a:r>
              <a:rPr lang="en-US" dirty="0"/>
              <a:t>When will the drug be administered? How will it be administered? Background therapies?</a:t>
            </a:r>
          </a:p>
          <a:p>
            <a:r>
              <a:rPr lang="en-US" dirty="0"/>
              <a:t>Will this trial be single arm, randomized? If randomized, what will be your placebo?</a:t>
            </a:r>
          </a:p>
          <a:p>
            <a:r>
              <a:rPr lang="en-US" dirty="0"/>
              <a:t>Will the trial be single stage or multi-stage? If interim analyses are planned, at what point will they be done?</a:t>
            </a:r>
          </a:p>
          <a:p>
            <a:r>
              <a:rPr lang="en-US" dirty="0"/>
              <a:t>Things we don’t always think about – implementation – research structure, programming requirements, termination rules, </a:t>
            </a:r>
          </a:p>
          <a:p>
            <a:endParaRPr lang="en-US" dirty="0"/>
          </a:p>
          <a:p>
            <a:r>
              <a:rPr lang="en-US" dirty="0"/>
              <a:t>Prior data?</a:t>
            </a:r>
          </a:p>
          <a:p>
            <a:r>
              <a:rPr lang="en-US" dirty="0"/>
              <a:t>Available Capital</a:t>
            </a:r>
          </a:p>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24</a:t>
            </a:fld>
            <a:endParaRPr lang="en-US"/>
          </a:p>
        </p:txBody>
      </p:sp>
    </p:spTree>
    <p:extLst>
      <p:ext uri="{BB962C8B-B14F-4D97-AF65-F5344CB8AC3E}">
        <p14:creationId xmlns:p14="http://schemas.microsoft.com/office/powerpoint/2010/main" val="227560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tumor regression and survival, cholesterol levels and MI/survival…</a:t>
            </a:r>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25</a:t>
            </a:fld>
            <a:endParaRPr lang="en-US"/>
          </a:p>
        </p:txBody>
      </p:sp>
    </p:spTree>
    <p:extLst>
      <p:ext uri="{BB962C8B-B14F-4D97-AF65-F5344CB8AC3E}">
        <p14:creationId xmlns:p14="http://schemas.microsoft.com/office/powerpoint/2010/main" val="277055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4</a:t>
            </a:fld>
            <a:endParaRPr lang="en-US"/>
          </a:p>
        </p:txBody>
      </p:sp>
    </p:spTree>
    <p:extLst>
      <p:ext uri="{BB962C8B-B14F-4D97-AF65-F5344CB8AC3E}">
        <p14:creationId xmlns:p14="http://schemas.microsoft.com/office/powerpoint/2010/main" val="298898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Aim and Hypothesis – Safety, efficacy, both, dose finding….</a:t>
            </a:r>
          </a:p>
          <a:p>
            <a:r>
              <a:rPr lang="en-US" dirty="0"/>
              <a:t>Endpoints and how will you measure them? Time based?</a:t>
            </a:r>
          </a:p>
          <a:p>
            <a:r>
              <a:rPr lang="en-US" dirty="0"/>
              <a:t>What patients are the most likely to benefit from this agent? Is it feasible to recruit these patients? Will we need to enrich?</a:t>
            </a:r>
          </a:p>
          <a:p>
            <a:r>
              <a:rPr lang="en-US" dirty="0"/>
              <a:t>When will the drug be administered? How will it be administered? Background therapies?</a:t>
            </a:r>
          </a:p>
          <a:p>
            <a:r>
              <a:rPr lang="en-US" dirty="0"/>
              <a:t>Will this trial be single arm, randomized? If randomized, what will be your placebo?</a:t>
            </a:r>
          </a:p>
          <a:p>
            <a:r>
              <a:rPr lang="en-US" dirty="0"/>
              <a:t>Will the trial be single stage or multi-stage? If interim analyses are planned, at what point will they be done? </a:t>
            </a:r>
            <a:r>
              <a:rPr lang="en-US" sz="1200" b="0" i="0" u="none" strike="noStrike" kern="1200" dirty="0">
                <a:solidFill>
                  <a:schemeClr val="tx1"/>
                </a:solidFill>
                <a:effectLst/>
                <a:latin typeface="+mn-lt"/>
                <a:ea typeface="+mn-ea"/>
                <a:cs typeface="+mn-cs"/>
              </a:rPr>
              <a:t>Making adaptations too early can be problematic because small datasets are more prone to random error.</a:t>
            </a:r>
            <a:endParaRPr lang="en-US" dirty="0"/>
          </a:p>
          <a:p>
            <a:r>
              <a:rPr lang="en-US" dirty="0"/>
              <a:t>Things we don’t always think about – implementation – research structure, programming requirements, termination rules, </a:t>
            </a:r>
          </a:p>
          <a:p>
            <a:r>
              <a:rPr lang="en-US" dirty="0"/>
              <a:t>Prior data?</a:t>
            </a:r>
          </a:p>
          <a:p>
            <a:r>
              <a:rPr lang="en-US" dirty="0"/>
              <a:t>Available Capital</a:t>
            </a:r>
          </a:p>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5</a:t>
            </a:fld>
            <a:endParaRPr lang="en-US"/>
          </a:p>
        </p:txBody>
      </p:sp>
    </p:spTree>
    <p:extLst>
      <p:ext uri="{BB962C8B-B14F-4D97-AF65-F5344CB8AC3E}">
        <p14:creationId xmlns:p14="http://schemas.microsoft.com/office/powerpoint/2010/main" val="46007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6</a:t>
            </a:fld>
            <a:endParaRPr lang="en-US"/>
          </a:p>
        </p:txBody>
      </p:sp>
    </p:spTree>
    <p:extLst>
      <p:ext uri="{BB962C8B-B14F-4D97-AF65-F5344CB8AC3E}">
        <p14:creationId xmlns:p14="http://schemas.microsoft.com/office/powerpoint/2010/main" val="296104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7</a:t>
            </a:fld>
            <a:endParaRPr lang="en-US"/>
          </a:p>
        </p:txBody>
      </p:sp>
    </p:spTree>
    <p:extLst>
      <p:ext uri="{BB962C8B-B14F-4D97-AF65-F5344CB8AC3E}">
        <p14:creationId xmlns:p14="http://schemas.microsoft.com/office/powerpoint/2010/main" val="333470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8</a:t>
            </a:fld>
            <a:endParaRPr lang="en-US"/>
          </a:p>
        </p:txBody>
      </p:sp>
    </p:spTree>
    <p:extLst>
      <p:ext uri="{BB962C8B-B14F-4D97-AF65-F5344CB8AC3E}">
        <p14:creationId xmlns:p14="http://schemas.microsoft.com/office/powerpoint/2010/main" val="379024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9</a:t>
            </a:fld>
            <a:endParaRPr lang="en-US"/>
          </a:p>
        </p:txBody>
      </p:sp>
    </p:spTree>
    <p:extLst>
      <p:ext uri="{BB962C8B-B14F-4D97-AF65-F5344CB8AC3E}">
        <p14:creationId xmlns:p14="http://schemas.microsoft.com/office/powerpoint/2010/main" val="58302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solidFill>
                  <a:schemeClr val="tx1"/>
                </a:solidFill>
                <a:effectLst/>
                <a:latin typeface="Arial" panose="020B0604020202020204" pitchFamily="34" charset="0"/>
                <a:cs typeface="Arial" panose="020B0604020202020204" pitchFamily="34" charset="0"/>
              </a:rPr>
              <a:t>The adaptations can be prospective (e.g. stopping a trial early due to safety or futility or efficacy at interim analysis); concurrent (e.g. changes in eligibility criteria, hypotheses or study endpoints) or retrospective (e.g. changes to statistical analysis plan prior to locking database or revealing treatment codes to trial investigators or patients). </a:t>
            </a:r>
          </a:p>
          <a:p>
            <a:r>
              <a:rPr lang="en-US" sz="1200" dirty="0">
                <a:solidFill>
                  <a:schemeClr val="tx1"/>
                </a:solidFill>
                <a:effectLst/>
                <a:latin typeface="Arial" panose="020B0604020202020204" pitchFamily="34" charset="0"/>
                <a:cs typeface="Arial" panose="020B0604020202020204" pitchFamily="34" charset="0"/>
              </a:rPr>
              <a:t>“Piloting” is normally built into adaptive trial designs by determining a priori decision rules to guide the adaptations based on cumulative data. </a:t>
            </a:r>
            <a:endParaRPr lang="en-US" dirty="0"/>
          </a:p>
        </p:txBody>
      </p:sp>
      <p:sp>
        <p:nvSpPr>
          <p:cNvPr id="4" name="Slide Number Placeholder 3"/>
          <p:cNvSpPr>
            <a:spLocks noGrp="1"/>
          </p:cNvSpPr>
          <p:nvPr>
            <p:ph type="sldNum" sz="quarter" idx="10"/>
          </p:nvPr>
        </p:nvSpPr>
        <p:spPr/>
        <p:txBody>
          <a:bodyPr/>
          <a:lstStyle/>
          <a:p>
            <a:fld id="{DE6E1AE4-BFF7-4956-869E-D945EB832107}" type="slidenum">
              <a:rPr lang="en-US" smtClean="0"/>
              <a:t>10</a:t>
            </a:fld>
            <a:endParaRPr lang="en-US"/>
          </a:p>
        </p:txBody>
      </p:sp>
    </p:spTree>
    <p:extLst>
      <p:ext uri="{BB962C8B-B14F-4D97-AF65-F5344CB8AC3E}">
        <p14:creationId xmlns:p14="http://schemas.microsoft.com/office/powerpoint/2010/main" val="161163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78578"/>
            <a:ext cx="12192000" cy="1194650"/>
          </a:xfrm>
        </p:spPr>
        <p:txBody>
          <a:bodyPr wrap="none" anchor="t">
            <a:normAutofit/>
          </a:bodyPr>
          <a:lstStyle>
            <a:lvl1pPr algn="ct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a:t>Click to edit Master title style</a:t>
            </a:r>
          </a:p>
        </p:txBody>
      </p:sp>
      <p:sp>
        <p:nvSpPr>
          <p:cNvPr id="3" name="Subtitle 2"/>
          <p:cNvSpPr>
            <a:spLocks noGrp="1"/>
          </p:cNvSpPr>
          <p:nvPr>
            <p:ph type="subTitle" idx="1"/>
          </p:nvPr>
        </p:nvSpPr>
        <p:spPr>
          <a:xfrm>
            <a:off x="1316664" y="3606595"/>
            <a:ext cx="9144000" cy="618523"/>
          </a:xfrm>
        </p:spPr>
        <p:txBody>
          <a:bodyPr anchor="b">
            <a:normAutofit/>
          </a:bodyPr>
          <a:lstStyle>
            <a:lvl1pPr marL="0" indent="0" algn="ct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11/30/20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70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11/30/20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541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11/30/20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796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11/30/20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3975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11/30/20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709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11/30/20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29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11/30/20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355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11/30/20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5855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11/30/20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028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0" y="1"/>
            <a:ext cx="12192000" cy="1325563"/>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648047"/>
            <a:ext cx="10845209" cy="4528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11/30/20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Line 4"/>
          <p:cNvSpPr>
            <a:spLocks noChangeShapeType="1"/>
          </p:cNvSpPr>
          <p:nvPr userDrawn="1"/>
        </p:nvSpPr>
        <p:spPr bwMode="auto">
          <a:xfrm>
            <a:off x="0" y="1342497"/>
            <a:ext cx="12192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en-US" sz="2200" dirty="0">
              <a:solidFill>
                <a:prstClr val="white"/>
              </a:solidFill>
              <a:latin typeface="Times New Roman" pitchFamily="18" charset="0"/>
              <a:cs typeface="Arial" charset="0"/>
            </a:endParaRPr>
          </a:p>
        </p:txBody>
      </p:sp>
    </p:spTree>
    <p:extLst>
      <p:ext uri="{BB962C8B-B14F-4D97-AF65-F5344CB8AC3E}">
        <p14:creationId xmlns:p14="http://schemas.microsoft.com/office/powerpoint/2010/main" val="365732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11/30/20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857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11/30/20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51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11/30/20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367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11/30/20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585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11/30/20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466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11/30/20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386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11/30/20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490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91A"/>
            </a:gs>
            <a:gs pos="57000">
              <a:srgbClr val="002060">
                <a:lumMod val="89000"/>
              </a:srgbClr>
            </a:gs>
            <a:gs pos="100000">
              <a:srgbClr val="00091A"/>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11/30/20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
              </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035390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91A"/>
            </a:gs>
            <a:gs pos="38000">
              <a:srgbClr val="001030"/>
            </a:gs>
            <a:gs pos="74000">
              <a:srgbClr val="00143D"/>
            </a:gs>
            <a:gs pos="54000">
              <a:srgbClr val="002060">
                <a:lumMod val="89000"/>
              </a:srgbClr>
            </a:gs>
            <a:gs pos="100000">
              <a:srgbClr val="00091A"/>
            </a:gs>
          </a:gsLst>
          <a:lin ang="8100000" scaled="0"/>
          <a:tileRect/>
        </a:gradFill>
        <a:effectLst/>
      </p:bgPr>
    </p:bg>
    <p:spTree>
      <p:nvGrpSpPr>
        <p:cNvPr id="1" name=""/>
        <p:cNvGrpSpPr/>
        <p:nvPr/>
      </p:nvGrpSpPr>
      <p:grpSpPr>
        <a:xfrm>
          <a:off x="0" y="0"/>
          <a:ext cx="0" cy="0"/>
          <a:chOff x="0" y="0"/>
          <a:chExt cx="0" cy="0"/>
        </a:xfrm>
      </p:grpSpPr>
      <p:sp>
        <p:nvSpPr>
          <p:cNvPr id="6" name="Subtitle 2"/>
          <p:cNvSpPr txBox="1">
            <a:spLocks/>
          </p:cNvSpPr>
          <p:nvPr/>
        </p:nvSpPr>
        <p:spPr>
          <a:xfrm>
            <a:off x="2667000" y="3906661"/>
            <a:ext cx="6858000" cy="1446550"/>
          </a:xfrm>
          <a:prstGeom prst="rect">
            <a:avLst/>
          </a:prstGeom>
        </p:spPr>
        <p:txBody>
          <a:bodyPr vert="horz" lIns="91440" tIns="45720" rIns="91440" bIns="45720" rtlCol="0" anchor="t">
            <a:normAutofit fontScale="92500" lnSpcReduction="20000"/>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2600" b="1" dirty="0">
                <a:solidFill>
                  <a:schemeClr val="tx1"/>
                </a:solidFill>
                <a:latin typeface="Arial" panose="020B0604020202020204" pitchFamily="34" charset="0"/>
                <a:cs typeface="Arial" panose="020B0604020202020204" pitchFamily="34" charset="0"/>
              </a:rPr>
              <a:t>Serge Korjian M.D.</a:t>
            </a:r>
          </a:p>
          <a:p>
            <a:pPr algn="ctr"/>
            <a:r>
              <a:rPr lang="en-US" dirty="0">
                <a:solidFill>
                  <a:schemeClr val="tx1"/>
                </a:solidFill>
                <a:latin typeface="Arial" panose="020B0604020202020204" pitchFamily="34" charset="0"/>
                <a:cs typeface="Arial" panose="020B0604020202020204" pitchFamily="34" charset="0"/>
              </a:rPr>
              <a:t>Clinical &amp; Research Cardiology Fellow</a:t>
            </a:r>
          </a:p>
          <a:p>
            <a:pPr algn="ctr"/>
            <a:r>
              <a:rPr lang="en-US" dirty="0">
                <a:solidFill>
                  <a:schemeClr val="tx1"/>
                </a:solidFill>
                <a:latin typeface="Arial" panose="020B0604020202020204" pitchFamily="34" charset="0"/>
                <a:cs typeface="Arial" panose="020B0604020202020204" pitchFamily="34" charset="0"/>
              </a:rPr>
              <a:t>Beth Israel Deaconess Medical Center</a:t>
            </a:r>
          </a:p>
          <a:p>
            <a:pPr algn="ctr"/>
            <a:r>
              <a:rPr lang="en-US" dirty="0">
                <a:solidFill>
                  <a:schemeClr val="tx1"/>
                </a:solidFill>
                <a:latin typeface="Arial" panose="020B0604020202020204" pitchFamily="34" charset="0"/>
                <a:cs typeface="Arial" panose="020B0604020202020204" pitchFamily="34" charset="0"/>
              </a:rPr>
              <a:t>Harvard Medical School</a:t>
            </a:r>
          </a:p>
          <a:p>
            <a:pPr algn="ctr"/>
            <a:endParaRPr lang="en-US"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0" y="1811502"/>
            <a:ext cx="12192000" cy="584775"/>
          </a:xfrm>
          <a:prstGeom prst="rect">
            <a:avLst/>
          </a:prstGeom>
        </p:spPr>
        <p:txBody>
          <a:bodyPr wrap="square">
            <a:spAutoFit/>
          </a:bodyPr>
          <a:lstStyle/>
          <a:p>
            <a:pPr algn="ctr"/>
            <a:r>
              <a:rPr lang="en-US" sz="3200" kern="0" dirty="0">
                <a:solidFill>
                  <a:srgbClr val="FF9933"/>
                </a:solidFill>
                <a:effectLst>
                  <a:outerShdw blurRad="38100" dist="38100" dir="2700000" algn="tl">
                    <a:srgbClr val="000000">
                      <a:alpha val="43137"/>
                    </a:srgbClr>
                  </a:outerShdw>
                </a:effectLst>
                <a:latin typeface="Arial"/>
                <a:cs typeface="Arial" pitchFamily="34" charset="0"/>
              </a:rPr>
              <a:t>Clinical Trials &amp; Medical Research Course</a:t>
            </a:r>
            <a:endParaRPr lang="en-US" sz="3200" dirty="0"/>
          </a:p>
        </p:txBody>
      </p:sp>
      <p:sp>
        <p:nvSpPr>
          <p:cNvPr id="12" name="Rectangle 11"/>
          <p:cNvSpPr/>
          <p:nvPr/>
        </p:nvSpPr>
        <p:spPr>
          <a:xfrm>
            <a:off x="1" y="2430999"/>
            <a:ext cx="12192000" cy="1107996"/>
          </a:xfrm>
          <a:prstGeom prst="rect">
            <a:avLst/>
          </a:prstGeom>
        </p:spPr>
        <p:txBody>
          <a:bodyPr wrap="square">
            <a:spAutoFit/>
          </a:bodyPr>
          <a:lstStyle/>
          <a:p>
            <a:pPr algn="ctr"/>
            <a:r>
              <a:rPr lang="en-US" sz="6600" b="1" kern="0" dirty="0">
                <a:solidFill>
                  <a:srgbClr val="FF9933"/>
                </a:solidFill>
                <a:effectLst>
                  <a:outerShdw blurRad="38100" dist="38100" dir="2700000" algn="tl">
                    <a:srgbClr val="000000">
                      <a:alpha val="43137"/>
                    </a:srgbClr>
                  </a:outerShdw>
                </a:effectLst>
                <a:latin typeface="Arial"/>
                <a:cs typeface="Arial" pitchFamily="34" charset="0"/>
              </a:rPr>
              <a:t>Phase II Study Designs</a:t>
            </a:r>
            <a:endParaRPr lang="en-US" sz="6600" b="1" dirty="0"/>
          </a:p>
        </p:txBody>
      </p:sp>
      <p:pic>
        <p:nvPicPr>
          <p:cNvPr id="2054" name="Picture 6" descr="Download Harvard Medical School - Harvard Medical School Logo PNG Image  with No Background - PNGkey.com">
            <a:extLst>
              <a:ext uri="{FF2B5EF4-FFF2-40B4-BE49-F238E27FC236}">
                <a16:creationId xmlns:a16="http://schemas.microsoft.com/office/drawing/2014/main" id="{631513ED-98F7-234C-9B9D-F9189CE7B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734" y="5779128"/>
            <a:ext cx="2151305" cy="546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3D9F64-8639-A247-B76F-E84CC0767225}"/>
              </a:ext>
            </a:extLst>
          </p:cNvPr>
          <p:cNvPicPr>
            <a:picLocks noChangeAspect="1"/>
          </p:cNvPicPr>
          <p:nvPr/>
        </p:nvPicPr>
        <p:blipFill>
          <a:blip r:embed="rId3"/>
          <a:stretch>
            <a:fillRect/>
          </a:stretch>
        </p:blipFill>
        <p:spPr>
          <a:xfrm>
            <a:off x="8801272" y="5852869"/>
            <a:ext cx="2555192" cy="546790"/>
          </a:xfrm>
          <a:prstGeom prst="rect">
            <a:avLst/>
          </a:prstGeom>
        </p:spPr>
      </p:pic>
      <p:pic>
        <p:nvPicPr>
          <p:cNvPr id="2056" name="Picture 8" descr="Patient Resources | Boston Obstetrics &amp; Gynecology">
            <a:extLst>
              <a:ext uri="{FF2B5EF4-FFF2-40B4-BE49-F238E27FC236}">
                <a16:creationId xmlns:a16="http://schemas.microsoft.com/office/drawing/2014/main" id="{522F4112-88BD-2549-A654-F11320DC27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17549" y="5691381"/>
            <a:ext cx="3375908" cy="58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0" y="277732"/>
            <a:ext cx="12192000" cy="707886"/>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Disambiguation</a:t>
            </a:r>
            <a:endParaRPr lang="en-US" sz="4000" b="1" dirty="0"/>
          </a:p>
        </p:txBody>
      </p:sp>
      <p:graphicFrame>
        <p:nvGraphicFramePr>
          <p:cNvPr id="5" name="Content Placeholder 4">
            <a:extLst>
              <a:ext uri="{FF2B5EF4-FFF2-40B4-BE49-F238E27FC236}">
                <a16:creationId xmlns:a16="http://schemas.microsoft.com/office/drawing/2014/main" id="{FC327147-292E-8743-ADA4-813150965CA5}"/>
              </a:ext>
            </a:extLst>
          </p:cNvPr>
          <p:cNvGraphicFramePr>
            <a:graphicFrameLocks noGrp="1"/>
          </p:cNvGraphicFramePr>
          <p:nvPr>
            <p:ph idx="1"/>
            <p:extLst>
              <p:ext uri="{D42A27DB-BD31-4B8C-83A1-F6EECF244321}">
                <p14:modId xmlns:p14="http://schemas.microsoft.com/office/powerpoint/2010/main" val="3524284799"/>
              </p:ext>
            </p:extLst>
          </p:nvPr>
        </p:nvGraphicFramePr>
        <p:xfrm>
          <a:off x="309716" y="1474841"/>
          <a:ext cx="11562736" cy="5105427"/>
        </p:xfrm>
        <a:graphic>
          <a:graphicData uri="http://schemas.openxmlformats.org/drawingml/2006/table">
            <a:tbl>
              <a:tblPr>
                <a:tableStyleId>{1E171933-4619-4E11-9A3F-F7608DF75F80}</a:tableStyleId>
              </a:tblPr>
              <a:tblGrid>
                <a:gridCol w="5781368">
                  <a:extLst>
                    <a:ext uri="{9D8B030D-6E8A-4147-A177-3AD203B41FA5}">
                      <a16:colId xmlns:a16="http://schemas.microsoft.com/office/drawing/2014/main" val="1053769209"/>
                    </a:ext>
                  </a:extLst>
                </a:gridCol>
                <a:gridCol w="5781368">
                  <a:extLst>
                    <a:ext uri="{9D8B030D-6E8A-4147-A177-3AD203B41FA5}">
                      <a16:colId xmlns:a16="http://schemas.microsoft.com/office/drawing/2014/main" val="3300477820"/>
                    </a:ext>
                  </a:extLst>
                </a:gridCol>
              </a:tblGrid>
              <a:tr h="662934">
                <a:tc>
                  <a:txBody>
                    <a:bodyPr/>
                    <a:lstStyle/>
                    <a:p>
                      <a:pPr fontAlgn="t"/>
                      <a:r>
                        <a:rPr lang="en-US" sz="1800" b="1" dirty="0">
                          <a:solidFill>
                            <a:srgbClr val="FF9300"/>
                          </a:solidFill>
                          <a:effectLst/>
                          <a:latin typeface="Arial" panose="020B0604020202020204" pitchFamily="34" charset="0"/>
                          <a:cs typeface="Arial" panose="020B0604020202020204" pitchFamily="34" charset="0"/>
                        </a:rPr>
                        <a:t>Terms</a:t>
                      </a:r>
                      <a:endParaRPr lang="en-US" sz="1800" dirty="0">
                        <a:solidFill>
                          <a:srgbClr val="FF9300"/>
                        </a:solidFill>
                        <a:effectLst/>
                        <a:latin typeface="Arial" panose="020B0604020202020204" pitchFamily="34" charset="0"/>
                        <a:cs typeface="Arial" panose="020B0604020202020204" pitchFamily="34" charset="0"/>
                      </a:endParaRPr>
                    </a:p>
                  </a:txBody>
                  <a:tcPr marL="62905" marR="62905" marT="31452" marB="31452">
                    <a:lnL w="12700" cap="flat" cmpd="sng" algn="ctr">
                      <a:noFill/>
                      <a:prstDash val="solid"/>
                      <a:round/>
                      <a:headEnd type="none" w="med" len="med"/>
                      <a:tailEnd type="none" w="med" len="med"/>
                    </a:lnL>
                    <a:noFill/>
                  </a:tcPr>
                </a:tc>
                <a:tc>
                  <a:txBody>
                    <a:bodyPr/>
                    <a:lstStyle/>
                    <a:p>
                      <a:pPr fontAlgn="t"/>
                      <a:endParaRPr lang="en-US" sz="1800" dirty="0">
                        <a:solidFill>
                          <a:srgbClr val="FF9300"/>
                        </a:solidFill>
                        <a:effectLst/>
                        <a:latin typeface="Arial" panose="020B0604020202020204" pitchFamily="34" charset="0"/>
                        <a:cs typeface="Arial" panose="020B0604020202020204" pitchFamily="34" charset="0"/>
                      </a:endParaRP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1799203336"/>
                  </a:ext>
                </a:extLst>
              </a:tr>
              <a:tr h="1922060">
                <a:tc>
                  <a:txBody>
                    <a:bodyPr/>
                    <a:lstStyle/>
                    <a:p>
                      <a:pPr fontAlgn="t"/>
                      <a:r>
                        <a:rPr lang="en-US" sz="2000" dirty="0">
                          <a:solidFill>
                            <a:srgbClr val="FFFF00"/>
                          </a:solidFill>
                          <a:effectLst/>
                          <a:latin typeface="Arial" panose="020B0604020202020204" pitchFamily="34" charset="0"/>
                          <a:cs typeface="Arial" panose="020B0604020202020204" pitchFamily="34" charset="0"/>
                        </a:rPr>
                        <a:t>Proof-of-Concept (</a:t>
                      </a:r>
                      <a:r>
                        <a:rPr lang="en-US" sz="2000" dirty="0" err="1">
                          <a:solidFill>
                            <a:srgbClr val="FFFF00"/>
                          </a:solidFill>
                          <a:effectLst/>
                          <a:latin typeface="Arial" panose="020B0604020202020204" pitchFamily="34" charset="0"/>
                          <a:cs typeface="Arial" panose="020B0604020202020204" pitchFamily="34" charset="0"/>
                        </a:rPr>
                        <a:t>PoC</a:t>
                      </a:r>
                      <a:r>
                        <a:rPr lang="en-US" sz="2000" dirty="0">
                          <a:solidFill>
                            <a:srgbClr val="FFFF00"/>
                          </a:solidFill>
                          <a:effectLst/>
                          <a:latin typeface="Arial" panose="020B0604020202020204" pitchFamily="34" charset="0"/>
                          <a:cs typeface="Arial" panose="020B0604020202020204" pitchFamily="34" charset="0"/>
                        </a:rPr>
                        <a:t>) study</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2000" dirty="0">
                          <a:solidFill>
                            <a:schemeClr val="tx1"/>
                          </a:solidFill>
                          <a:effectLst/>
                          <a:latin typeface="Arial" panose="020B0604020202020204" pitchFamily="34" charset="0"/>
                          <a:cs typeface="Arial" panose="020B0604020202020204" pitchFamily="34" charset="0"/>
                        </a:rPr>
                        <a:t>Clinical trial carried out to determine if a treatment  is biologically active or inactive</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635990653"/>
                  </a:ext>
                </a:extLst>
              </a:tr>
              <a:tr h="2520433">
                <a:tc>
                  <a:txBody>
                    <a:bodyPr/>
                    <a:lstStyle/>
                    <a:p>
                      <a:pPr fontAlgn="t"/>
                      <a:r>
                        <a:rPr lang="en-US" sz="2000" b="0" i="0" u="none" strike="noStrike" kern="1200" dirty="0">
                          <a:solidFill>
                            <a:srgbClr val="FFFF00"/>
                          </a:solidFill>
                          <a:effectLst/>
                          <a:latin typeface="Arial" panose="020B0604020202020204" pitchFamily="34" charset="0"/>
                          <a:ea typeface="+mn-ea"/>
                          <a:cs typeface="Arial" panose="020B0604020202020204" pitchFamily="34" charset="0"/>
                        </a:rPr>
                        <a:t>Adaptive Trial Design with Pilot</a:t>
                      </a:r>
                      <a:endParaRPr lang="en-US" sz="2000" dirty="0">
                        <a:solidFill>
                          <a:srgbClr val="FFFF00"/>
                        </a:solidFill>
                        <a:effectLst/>
                        <a:latin typeface="Arial" panose="020B0604020202020204" pitchFamily="34" charset="0"/>
                        <a:cs typeface="Arial" panose="020B0604020202020204" pitchFamily="34" charset="0"/>
                      </a:endParaRPr>
                    </a:p>
                  </a:txBody>
                  <a:tcPr marL="62905" marR="62905" marT="31452" marB="31452">
                    <a:lnL w="12700" cap="flat" cmpd="sng" algn="ctr">
                      <a:noFill/>
                      <a:prstDash val="solid"/>
                      <a:round/>
                      <a:headEnd type="none" w="med" len="med"/>
                      <a:tailEnd type="none" w="med" len="med"/>
                    </a:lnL>
                    <a:noFill/>
                  </a:tcPr>
                </a:tc>
                <a:tc>
                  <a:txBody>
                    <a:bodyPr/>
                    <a:lstStyle/>
                    <a:p>
                      <a:pPr fontAlgn="t"/>
                      <a:r>
                        <a:rPr lang="en-US" sz="2000" dirty="0">
                          <a:solidFill>
                            <a:schemeClr val="tx1"/>
                          </a:solidFill>
                          <a:effectLst/>
                          <a:latin typeface="Arial" panose="020B0604020202020204" pitchFamily="34" charset="0"/>
                          <a:cs typeface="Arial" panose="020B0604020202020204" pitchFamily="34" charset="0"/>
                        </a:rPr>
                        <a:t>Design that allows modifications to be made to a trial's design or statistical procedures during its conduct with “piloting rules” </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1489503021"/>
                  </a:ext>
                </a:extLst>
              </a:tr>
            </a:tbl>
          </a:graphicData>
        </a:graphic>
      </p:graphicFrame>
    </p:spTree>
    <p:extLst>
      <p:ext uri="{BB962C8B-B14F-4D97-AF65-F5344CB8AC3E}">
        <p14:creationId xmlns:p14="http://schemas.microsoft.com/office/powerpoint/2010/main" val="296463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a:extLst>
              <a:ext uri="{FF2B5EF4-FFF2-40B4-BE49-F238E27FC236}">
                <a16:creationId xmlns:a16="http://schemas.microsoft.com/office/drawing/2014/main" id="{13FAB3CC-867E-6A43-9BCF-0EF0CE278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876" y="0"/>
            <a:ext cx="6730247" cy="687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9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0" y="277732"/>
            <a:ext cx="12192000" cy="707886"/>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Feasibility in Pilot Studies</a:t>
            </a:r>
            <a:endParaRPr lang="en-US" sz="4000" b="1" dirty="0"/>
          </a:p>
        </p:txBody>
      </p:sp>
      <p:graphicFrame>
        <p:nvGraphicFramePr>
          <p:cNvPr id="5" name="Content Placeholder 4">
            <a:extLst>
              <a:ext uri="{FF2B5EF4-FFF2-40B4-BE49-F238E27FC236}">
                <a16:creationId xmlns:a16="http://schemas.microsoft.com/office/drawing/2014/main" id="{FC327147-292E-8743-ADA4-813150965CA5}"/>
              </a:ext>
            </a:extLst>
          </p:cNvPr>
          <p:cNvGraphicFramePr>
            <a:graphicFrameLocks noGrp="1"/>
          </p:cNvGraphicFramePr>
          <p:nvPr>
            <p:ph idx="1"/>
            <p:extLst>
              <p:ext uri="{D42A27DB-BD31-4B8C-83A1-F6EECF244321}">
                <p14:modId xmlns:p14="http://schemas.microsoft.com/office/powerpoint/2010/main" val="2711777322"/>
              </p:ext>
            </p:extLst>
          </p:nvPr>
        </p:nvGraphicFramePr>
        <p:xfrm>
          <a:off x="309716" y="1474841"/>
          <a:ext cx="11562736" cy="5286112"/>
        </p:xfrm>
        <a:graphic>
          <a:graphicData uri="http://schemas.openxmlformats.org/drawingml/2006/table">
            <a:tbl>
              <a:tblPr>
                <a:tableStyleId>{1E171933-4619-4E11-9A3F-F7608DF75F80}</a:tableStyleId>
              </a:tblPr>
              <a:tblGrid>
                <a:gridCol w="5781368">
                  <a:extLst>
                    <a:ext uri="{9D8B030D-6E8A-4147-A177-3AD203B41FA5}">
                      <a16:colId xmlns:a16="http://schemas.microsoft.com/office/drawing/2014/main" val="1053769209"/>
                    </a:ext>
                  </a:extLst>
                </a:gridCol>
                <a:gridCol w="5781368">
                  <a:extLst>
                    <a:ext uri="{9D8B030D-6E8A-4147-A177-3AD203B41FA5}">
                      <a16:colId xmlns:a16="http://schemas.microsoft.com/office/drawing/2014/main" val="3300477820"/>
                    </a:ext>
                  </a:extLst>
                </a:gridCol>
              </a:tblGrid>
              <a:tr h="317560">
                <a:tc>
                  <a:txBody>
                    <a:bodyPr/>
                    <a:lstStyle/>
                    <a:p>
                      <a:pPr fontAlgn="t"/>
                      <a:r>
                        <a:rPr lang="en-US" sz="1800" b="1">
                          <a:solidFill>
                            <a:srgbClr val="FF9300"/>
                          </a:solidFill>
                          <a:effectLst/>
                          <a:latin typeface="Arial" panose="020B0604020202020204" pitchFamily="34" charset="0"/>
                          <a:cs typeface="Arial" panose="020B0604020202020204" pitchFamily="34" charset="0"/>
                        </a:rPr>
                        <a:t>Feasibility Questions</a:t>
                      </a:r>
                      <a:endParaRPr lang="en-US" sz="1800">
                        <a:solidFill>
                          <a:srgbClr val="FF9300"/>
                        </a:solidFill>
                        <a:effectLst/>
                        <a:latin typeface="Arial" panose="020B0604020202020204" pitchFamily="34" charset="0"/>
                        <a:cs typeface="Arial" panose="020B0604020202020204" pitchFamily="34" charset="0"/>
                      </a:endParaRP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800" b="1" dirty="0">
                          <a:solidFill>
                            <a:srgbClr val="FF9300"/>
                          </a:solidFill>
                          <a:effectLst/>
                          <a:latin typeface="Arial" panose="020B0604020202020204" pitchFamily="34" charset="0"/>
                          <a:cs typeface="Arial" panose="020B0604020202020204" pitchFamily="34" charset="0"/>
                        </a:rPr>
                        <a:t>Feasibility Measures</a:t>
                      </a:r>
                      <a:endParaRPr lang="en-US" sz="1800" dirty="0">
                        <a:solidFill>
                          <a:srgbClr val="FF9300"/>
                        </a:solidFill>
                        <a:effectLst/>
                        <a:latin typeface="Arial" panose="020B0604020202020204" pitchFamily="34" charset="0"/>
                        <a:cs typeface="Arial" panose="020B0604020202020204" pitchFamily="34" charset="0"/>
                      </a:endParaRP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1799203336"/>
                  </a:ext>
                </a:extLst>
              </a:tr>
              <a:tr h="977721">
                <a:tc>
                  <a:txBody>
                    <a:bodyPr/>
                    <a:lstStyle/>
                    <a:p>
                      <a:pPr fontAlgn="t"/>
                      <a:r>
                        <a:rPr lang="en-US" sz="1600">
                          <a:solidFill>
                            <a:schemeClr val="tx1"/>
                          </a:solidFill>
                          <a:effectLst/>
                          <a:latin typeface="Arial" panose="020B0604020202020204" pitchFamily="34" charset="0"/>
                          <a:cs typeface="Arial" panose="020B0604020202020204" pitchFamily="34" charset="0"/>
                        </a:rPr>
                        <a:t>Can I recruit my target population?</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dirty="0">
                          <a:solidFill>
                            <a:schemeClr val="tx1"/>
                          </a:solidFill>
                          <a:effectLst/>
                          <a:latin typeface="Arial" panose="020B0604020202020204" pitchFamily="34" charset="0"/>
                          <a:cs typeface="Arial" panose="020B0604020202020204" pitchFamily="34" charset="0"/>
                        </a:rPr>
                        <a:t>Number screened per month; number enrolled per month; average time delay from screening to enrollment; average time to enroll enough participants to form classes (group-based interventions)</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635990653"/>
                  </a:ext>
                </a:extLst>
              </a:tr>
              <a:tr h="518478">
                <a:tc>
                  <a:txBody>
                    <a:bodyPr/>
                    <a:lstStyle/>
                    <a:p>
                      <a:pPr fontAlgn="t"/>
                      <a:r>
                        <a:rPr lang="en-US" sz="1600" dirty="0">
                          <a:solidFill>
                            <a:schemeClr val="tx1"/>
                          </a:solidFill>
                          <a:effectLst/>
                          <a:latin typeface="Arial" panose="020B0604020202020204" pitchFamily="34" charset="0"/>
                          <a:cs typeface="Arial" panose="020B0604020202020204" pitchFamily="34" charset="0"/>
                        </a:rPr>
                        <a:t>Can I randomize my target population?</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a:solidFill>
                            <a:schemeClr val="tx1"/>
                          </a:solidFill>
                          <a:effectLst/>
                          <a:latin typeface="Arial" panose="020B0604020202020204" pitchFamily="34" charset="0"/>
                          <a:cs typeface="Arial" panose="020B0604020202020204" pitchFamily="34" charset="0"/>
                        </a:rPr>
                        <a:t>Proportion of eligible screens who enroll; proportion of enrolled who attend at least one session</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1489503021"/>
                  </a:ext>
                </a:extLst>
              </a:tr>
              <a:tr h="518478">
                <a:tc>
                  <a:txBody>
                    <a:bodyPr/>
                    <a:lstStyle/>
                    <a:p>
                      <a:pPr fontAlgn="t"/>
                      <a:r>
                        <a:rPr lang="en-US" sz="1600" dirty="0">
                          <a:solidFill>
                            <a:schemeClr val="tx1"/>
                          </a:solidFill>
                          <a:effectLst/>
                          <a:latin typeface="Arial" panose="020B0604020202020204" pitchFamily="34" charset="0"/>
                          <a:cs typeface="Arial" panose="020B0604020202020204" pitchFamily="34" charset="0"/>
                        </a:rPr>
                        <a:t>Can I keep participants in the study?</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a:solidFill>
                            <a:schemeClr val="tx1"/>
                          </a:solidFill>
                          <a:effectLst/>
                          <a:latin typeface="Arial" panose="020B0604020202020204" pitchFamily="34" charset="0"/>
                          <a:cs typeface="Arial" panose="020B0604020202020204" pitchFamily="34" charset="0"/>
                        </a:rPr>
                        <a:t>Treatment-specific retention rates for study measures; reasons for dropouts</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1397604665"/>
                  </a:ext>
                </a:extLst>
              </a:tr>
              <a:tr h="748100">
                <a:tc>
                  <a:txBody>
                    <a:bodyPr/>
                    <a:lstStyle/>
                    <a:p>
                      <a:pPr fontAlgn="t"/>
                      <a:r>
                        <a:rPr lang="en-US" sz="1600" dirty="0">
                          <a:solidFill>
                            <a:schemeClr val="tx1"/>
                          </a:solidFill>
                          <a:effectLst/>
                          <a:latin typeface="Arial" panose="020B0604020202020204" pitchFamily="34" charset="0"/>
                          <a:cs typeface="Arial" panose="020B0604020202020204" pitchFamily="34" charset="0"/>
                        </a:rPr>
                        <a:t>Will participants do what they are asked to do?</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a:solidFill>
                            <a:schemeClr val="tx1"/>
                          </a:solidFill>
                          <a:effectLst/>
                          <a:latin typeface="Arial" panose="020B0604020202020204" pitchFamily="34" charset="0"/>
                          <a:cs typeface="Arial" panose="020B0604020202020204" pitchFamily="34" charset="0"/>
                        </a:rPr>
                        <a:t>Treatment-specific adherence rates to study protocol (in-person session attendance, homework, home sessions, etc.); treatment-specific competence measures</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3659614504"/>
                  </a:ext>
                </a:extLst>
              </a:tr>
              <a:tr h="335012">
                <a:tc>
                  <a:txBody>
                    <a:bodyPr/>
                    <a:lstStyle/>
                    <a:p>
                      <a:pPr fontAlgn="t"/>
                      <a:r>
                        <a:rPr lang="en-US" sz="1600">
                          <a:solidFill>
                            <a:schemeClr val="tx1"/>
                          </a:solidFill>
                          <a:effectLst/>
                          <a:latin typeface="Arial" panose="020B0604020202020204" pitchFamily="34" charset="0"/>
                          <a:cs typeface="Arial" panose="020B0604020202020204" pitchFamily="34" charset="0"/>
                        </a:rPr>
                        <a:t>Can the treatment(s) be delivered per protocol?</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a:solidFill>
                            <a:schemeClr val="tx1"/>
                          </a:solidFill>
                          <a:effectLst/>
                          <a:latin typeface="Arial" panose="020B0604020202020204" pitchFamily="34" charset="0"/>
                          <a:cs typeface="Arial" panose="020B0604020202020204" pitchFamily="34" charset="0"/>
                        </a:rPr>
                        <a:t>Treatment-specific fidelity rates</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2038745373"/>
                  </a:ext>
                </a:extLst>
              </a:tr>
              <a:tr h="518478">
                <a:tc>
                  <a:txBody>
                    <a:bodyPr/>
                    <a:lstStyle/>
                    <a:p>
                      <a:pPr fontAlgn="t"/>
                      <a:r>
                        <a:rPr lang="en-US" sz="1600">
                          <a:solidFill>
                            <a:schemeClr val="tx1"/>
                          </a:solidFill>
                          <a:effectLst/>
                          <a:latin typeface="Arial" panose="020B0604020202020204" pitchFamily="34" charset="0"/>
                          <a:cs typeface="Arial" panose="020B0604020202020204" pitchFamily="34" charset="0"/>
                        </a:rPr>
                        <a:t>Are the assessments too burdensome?</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a:solidFill>
                            <a:schemeClr val="tx1"/>
                          </a:solidFill>
                          <a:effectLst/>
                          <a:latin typeface="Arial" panose="020B0604020202020204" pitchFamily="34" charset="0"/>
                          <a:cs typeface="Arial" panose="020B0604020202020204" pitchFamily="34" charset="0"/>
                        </a:rPr>
                        <a:t>Proportion of planned assessments that are completed; duration of assessment visits; reasons for dropouts</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2709286171"/>
                  </a:ext>
                </a:extLst>
              </a:tr>
              <a:tr h="748100">
                <a:tc>
                  <a:txBody>
                    <a:bodyPr/>
                    <a:lstStyle/>
                    <a:p>
                      <a:pPr fontAlgn="t"/>
                      <a:r>
                        <a:rPr lang="en-US" sz="1600">
                          <a:solidFill>
                            <a:schemeClr val="tx1"/>
                          </a:solidFill>
                          <a:effectLst/>
                          <a:latin typeface="Arial" panose="020B0604020202020204" pitchFamily="34" charset="0"/>
                          <a:cs typeface="Arial" panose="020B0604020202020204" pitchFamily="34" charset="0"/>
                        </a:rPr>
                        <a:t>Are the treatment conditions acceptable to participants?</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a:solidFill>
                            <a:schemeClr val="tx1"/>
                          </a:solidFill>
                          <a:effectLst/>
                          <a:latin typeface="Arial" panose="020B0604020202020204" pitchFamily="34" charset="0"/>
                          <a:cs typeface="Arial" panose="020B0604020202020204" pitchFamily="34" charset="0"/>
                        </a:rPr>
                        <a:t>Acceptability ratings; qualitative assessments; reasons for dropouts; treatment-specific preference ratings (pre- and postintervention)</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1272224647"/>
                  </a:ext>
                </a:extLst>
              </a:tr>
              <a:tr h="335012">
                <a:tc>
                  <a:txBody>
                    <a:bodyPr/>
                    <a:lstStyle/>
                    <a:p>
                      <a:pPr fontAlgn="t"/>
                      <a:r>
                        <a:rPr lang="en-US" sz="1600" dirty="0">
                          <a:solidFill>
                            <a:schemeClr val="tx1"/>
                          </a:solidFill>
                          <a:effectLst/>
                          <a:latin typeface="Arial" panose="020B0604020202020204" pitchFamily="34" charset="0"/>
                          <a:cs typeface="Arial" panose="020B0604020202020204" pitchFamily="34" charset="0"/>
                        </a:rPr>
                        <a:t>Are the treatment conditions credible?</a:t>
                      </a:r>
                    </a:p>
                  </a:txBody>
                  <a:tcPr marL="62905" marR="62905" marT="31452" marB="31452">
                    <a:lnL w="12700" cap="flat" cmpd="sng" algn="ctr">
                      <a:noFill/>
                      <a:prstDash val="solid"/>
                      <a:round/>
                      <a:headEnd type="none" w="med" len="med"/>
                      <a:tailEnd type="none" w="med" len="med"/>
                    </a:lnL>
                    <a:noFill/>
                  </a:tcPr>
                </a:tc>
                <a:tc>
                  <a:txBody>
                    <a:bodyPr/>
                    <a:lstStyle/>
                    <a:p>
                      <a:pPr fontAlgn="t"/>
                      <a:r>
                        <a:rPr lang="en-US" sz="1600" dirty="0">
                          <a:solidFill>
                            <a:schemeClr val="tx1"/>
                          </a:solidFill>
                          <a:effectLst/>
                          <a:latin typeface="Arial" panose="020B0604020202020204" pitchFamily="34" charset="0"/>
                          <a:cs typeface="Arial" panose="020B0604020202020204" pitchFamily="34" charset="0"/>
                        </a:rPr>
                        <a:t>Treatment-specific expectation of benefit ratings</a:t>
                      </a:r>
                    </a:p>
                  </a:txBody>
                  <a:tcPr marL="62905" marR="62905" marT="31452" marB="31452">
                    <a:lnR w="12700" cap="flat" cmpd="sng" algn="ctr">
                      <a:noFill/>
                      <a:prstDash val="solid"/>
                      <a:round/>
                      <a:headEnd type="none" w="med" len="med"/>
                      <a:tailEnd type="none" w="med" len="med"/>
                    </a:lnR>
                    <a:noFill/>
                  </a:tcPr>
                </a:tc>
                <a:extLst>
                  <a:ext uri="{0D108BD9-81ED-4DB2-BD59-A6C34878D82A}">
                    <a16:rowId xmlns:a16="http://schemas.microsoft.com/office/drawing/2014/main" val="4192396458"/>
                  </a:ext>
                </a:extLst>
              </a:tr>
            </a:tbl>
          </a:graphicData>
        </a:graphic>
      </p:graphicFrame>
    </p:spTree>
    <p:extLst>
      <p:ext uri="{BB962C8B-B14F-4D97-AF65-F5344CB8AC3E}">
        <p14:creationId xmlns:p14="http://schemas.microsoft.com/office/powerpoint/2010/main" val="246312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0" y="308212"/>
            <a:ext cx="12192000" cy="707886"/>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Pitfalls of Estimating Efficacy using Pilot Studies</a:t>
            </a:r>
            <a:endParaRPr lang="en-US" sz="4000" b="1" dirty="0"/>
          </a:p>
        </p:txBody>
      </p:sp>
      <p:pic>
        <p:nvPicPr>
          <p:cNvPr id="13314" name="Picture 2" descr="Pilot-Study-Effect-Size-A_03.">
            <a:extLst>
              <a:ext uri="{FF2B5EF4-FFF2-40B4-BE49-F238E27FC236}">
                <a16:creationId xmlns:a16="http://schemas.microsoft.com/office/drawing/2014/main" id="{6DF0D86D-7E0D-3546-AE73-00D8EB45B7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67" b="7556"/>
          <a:stretch/>
        </p:blipFill>
        <p:spPr bwMode="auto">
          <a:xfrm>
            <a:off x="1141095" y="1508759"/>
            <a:ext cx="9909810" cy="518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0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78" y="1677544"/>
            <a:ext cx="7398282" cy="4869711"/>
          </a:xfrm>
        </p:spPr>
        <p:txBody>
          <a:bodyPr>
            <a:noAutofit/>
          </a:bodyPr>
          <a:lstStyle/>
          <a:p>
            <a:pPr marL="407988" indent="-407988">
              <a:lnSpc>
                <a:spcPct val="120000"/>
              </a:lnSpc>
              <a:spcAft>
                <a:spcPts val="1800"/>
              </a:spcAft>
            </a:pPr>
            <a:r>
              <a:rPr lang="en-US" dirty="0">
                <a:latin typeface="Arial" panose="020B0604020202020204" pitchFamily="34" charset="0"/>
                <a:cs typeface="Arial" panose="020B0604020202020204" pitchFamily="34" charset="0"/>
              </a:rPr>
              <a:t>The classical design for a Phase II trial is single-arm.</a:t>
            </a:r>
          </a:p>
          <a:p>
            <a:pPr marL="750888" lvl="1" indent="-407988">
              <a:lnSpc>
                <a:spcPct val="120000"/>
              </a:lnSpc>
              <a:spcAft>
                <a:spcPts val="1800"/>
              </a:spcAft>
            </a:pPr>
            <a:r>
              <a:rPr lang="en-US" dirty="0">
                <a:solidFill>
                  <a:srgbClr val="FF9300"/>
                </a:solidFill>
                <a:latin typeface="Arial" panose="020B0604020202020204" pitchFamily="34" charset="0"/>
                <a:cs typeface="Arial" panose="020B0604020202020204" pitchFamily="34" charset="0"/>
              </a:rPr>
              <a:t>A  sample of individuals with the targeted medical condition is given the same experimental therapy and then followed over time to observe their response. </a:t>
            </a:r>
          </a:p>
          <a:p>
            <a:pPr marL="407988" indent="-407988">
              <a:lnSpc>
                <a:spcPct val="120000"/>
              </a:lnSpc>
              <a:spcAft>
                <a:spcPts val="1800"/>
              </a:spcAft>
            </a:pPr>
            <a:r>
              <a:rPr lang="en-US" dirty="0">
                <a:latin typeface="Arial" panose="020B0604020202020204" pitchFamily="34" charset="0"/>
                <a:cs typeface="Arial" panose="020B0604020202020204" pitchFamily="34" charset="0"/>
              </a:rPr>
              <a:t>Helpful design when </a:t>
            </a:r>
            <a:r>
              <a:rPr lang="en-US" dirty="0">
                <a:solidFill>
                  <a:srgbClr val="FF9300"/>
                </a:solidFill>
                <a:latin typeface="Arial" panose="020B0604020202020204" pitchFamily="34" charset="0"/>
                <a:cs typeface="Arial" panose="020B0604020202020204" pitchFamily="34" charset="0"/>
              </a:rPr>
              <a:t>patient pool is limited, natural history of the disease is well understood, placebo not ethical</a:t>
            </a:r>
          </a:p>
          <a:p>
            <a:pPr marL="407988" indent="-407988">
              <a:lnSpc>
                <a:spcPct val="120000"/>
              </a:lnSpc>
              <a:spcAft>
                <a:spcPts val="1800"/>
              </a:spcAft>
            </a:pPr>
            <a:r>
              <a:rPr lang="en-US" dirty="0">
                <a:latin typeface="Arial" panose="020B0604020202020204" pitchFamily="34" charset="0"/>
                <a:cs typeface="Arial" panose="020B0604020202020204" pitchFamily="34" charset="0"/>
              </a:rPr>
              <a:t>This is still heavily used in ID and oncology trials.</a:t>
            </a:r>
          </a:p>
          <a:p>
            <a:pPr marL="0" indent="0">
              <a:lnSpc>
                <a:spcPct val="120000"/>
              </a:lnSpc>
              <a:spcAft>
                <a:spcPts val="1800"/>
              </a:spcAft>
              <a:buNone/>
            </a:pPr>
            <a:endParaRPr lang="en-US" dirty="0">
              <a:solidFill>
                <a:srgbClr val="FF93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32735" y="248236"/>
            <a:ext cx="11887199" cy="830997"/>
          </a:xfrm>
          <a:prstGeom prst="rect">
            <a:avLst/>
          </a:prstGeom>
        </p:spPr>
        <p:txBody>
          <a:bodyPr wrap="square">
            <a:spAutoFit/>
          </a:bodyPr>
          <a:lstStyle/>
          <a:p>
            <a:pPr algn="ctr"/>
            <a:r>
              <a:rPr lang="en-US" sz="4800" b="1" kern="0" dirty="0">
                <a:solidFill>
                  <a:srgbClr val="FF9933"/>
                </a:solidFill>
                <a:effectLst>
                  <a:outerShdw blurRad="38100" dist="38100" dir="2700000" algn="tl">
                    <a:srgbClr val="000000">
                      <a:alpha val="43137"/>
                    </a:srgbClr>
                  </a:outerShdw>
                </a:effectLst>
                <a:latin typeface="Arial"/>
                <a:cs typeface="Arial" pitchFamily="34" charset="0"/>
              </a:rPr>
              <a:t>The Classical Single Arm Phase II</a:t>
            </a:r>
            <a:endParaRPr lang="en-US" sz="4800" b="1" dirty="0"/>
          </a:p>
        </p:txBody>
      </p:sp>
      <p:pic>
        <p:nvPicPr>
          <p:cNvPr id="9218" name="Picture 2" descr="A single-arm, open-label, phase 2 clinical trial evaluating disease  response following treatment with BI-505, a human anti-intercellular  adhesion molecule-1 monoclonal antibody, in patients with smoldering  multiple myeloma">
            <a:extLst>
              <a:ext uri="{FF2B5EF4-FFF2-40B4-BE49-F238E27FC236}">
                <a16:creationId xmlns:a16="http://schemas.microsoft.com/office/drawing/2014/main" id="{6260E7AA-D0B4-8C43-9062-7018E4A2E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99" b="14222"/>
          <a:stretch/>
        </p:blipFill>
        <p:spPr bwMode="auto">
          <a:xfrm>
            <a:off x="8107680" y="1583125"/>
            <a:ext cx="3866534" cy="505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0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78" y="1677544"/>
            <a:ext cx="6880122" cy="4869711"/>
          </a:xfrm>
        </p:spPr>
        <p:txBody>
          <a:bodyPr>
            <a:noAutofit/>
          </a:bodyPr>
          <a:lstStyle/>
          <a:p>
            <a:pPr marL="407988" indent="-407988">
              <a:lnSpc>
                <a:spcPct val="120000"/>
              </a:lnSpc>
              <a:spcAft>
                <a:spcPts val="1800"/>
              </a:spcAft>
            </a:pPr>
            <a:r>
              <a:rPr lang="en-US" dirty="0">
                <a:solidFill>
                  <a:schemeClr val="tx1"/>
                </a:solidFill>
                <a:latin typeface="Arial" panose="020B0604020202020204" pitchFamily="34" charset="0"/>
                <a:cs typeface="Arial" panose="020B0604020202020204" pitchFamily="34" charset="0"/>
              </a:rPr>
              <a:t>Rarely used to determine efficacy, but rather identify an efficacy signal while continuing to evaluate safety.</a:t>
            </a:r>
          </a:p>
          <a:p>
            <a:pPr marL="407988" indent="-407988">
              <a:lnSpc>
                <a:spcPct val="120000"/>
              </a:lnSpc>
              <a:spcAft>
                <a:spcPts val="1800"/>
              </a:spcAft>
            </a:pP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32735" y="248236"/>
            <a:ext cx="11887199" cy="830997"/>
          </a:xfrm>
          <a:prstGeom prst="rect">
            <a:avLst/>
          </a:prstGeom>
        </p:spPr>
        <p:txBody>
          <a:bodyPr wrap="square">
            <a:spAutoFit/>
          </a:bodyPr>
          <a:lstStyle/>
          <a:p>
            <a:pPr algn="ctr"/>
            <a:r>
              <a:rPr lang="en-US" sz="4800" b="1" kern="0" dirty="0">
                <a:solidFill>
                  <a:srgbClr val="FF9933"/>
                </a:solidFill>
                <a:effectLst>
                  <a:outerShdw blurRad="38100" dist="38100" dir="2700000" algn="tl">
                    <a:srgbClr val="000000">
                      <a:alpha val="43137"/>
                    </a:srgbClr>
                  </a:outerShdw>
                </a:effectLst>
                <a:latin typeface="Arial"/>
                <a:cs typeface="Arial" pitchFamily="34" charset="0"/>
              </a:rPr>
              <a:t>The Classical Single Arm Phase II</a:t>
            </a:r>
            <a:endParaRPr lang="en-US" sz="4800" b="1" dirty="0"/>
          </a:p>
        </p:txBody>
      </p:sp>
      <p:pic>
        <p:nvPicPr>
          <p:cNvPr id="5" name="Picture 2" descr="A single-arm, open-label, phase 2 clinical trial evaluating disease  response following treatment with BI-505, a human anti-intercellular  adhesion molecule-1 monoclonal antibody, in patients with smoldering  multiple myeloma">
            <a:extLst>
              <a:ext uri="{FF2B5EF4-FFF2-40B4-BE49-F238E27FC236}">
                <a16:creationId xmlns:a16="http://schemas.microsoft.com/office/drawing/2014/main" id="{5F346BCF-BABC-EE44-8992-DCCB92C04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99" b="14222"/>
          <a:stretch/>
        </p:blipFill>
        <p:spPr bwMode="auto">
          <a:xfrm>
            <a:off x="8107680" y="1583125"/>
            <a:ext cx="3866534" cy="505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5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132735" y="248236"/>
            <a:ext cx="11887199" cy="830997"/>
          </a:xfrm>
          <a:prstGeom prst="rect">
            <a:avLst/>
          </a:prstGeom>
        </p:spPr>
        <p:txBody>
          <a:bodyPr wrap="square">
            <a:spAutoFit/>
          </a:bodyPr>
          <a:lstStyle/>
          <a:p>
            <a:pPr algn="ctr"/>
            <a:r>
              <a:rPr lang="en-US" sz="4800" b="1" kern="0" dirty="0">
                <a:solidFill>
                  <a:srgbClr val="FF9933"/>
                </a:solidFill>
                <a:effectLst>
                  <a:outerShdw blurRad="38100" dist="38100" dir="2700000" algn="tl">
                    <a:srgbClr val="000000">
                      <a:alpha val="43137"/>
                    </a:srgbClr>
                  </a:outerShdw>
                </a:effectLst>
                <a:latin typeface="Arial"/>
                <a:cs typeface="Arial" pitchFamily="34" charset="0"/>
              </a:rPr>
              <a:t>The Classical Single Arm Phase II</a:t>
            </a:r>
            <a:endParaRPr lang="en-US" sz="4800" b="1" dirty="0"/>
          </a:p>
        </p:txBody>
      </p:sp>
      <p:sp>
        <p:nvSpPr>
          <p:cNvPr id="5" name="TextBox 4">
            <a:extLst>
              <a:ext uri="{FF2B5EF4-FFF2-40B4-BE49-F238E27FC236}">
                <a16:creationId xmlns:a16="http://schemas.microsoft.com/office/drawing/2014/main" id="{F4F93EDE-C8E8-B545-BD2C-8DB055623C09}"/>
              </a:ext>
            </a:extLst>
          </p:cNvPr>
          <p:cNvSpPr txBox="1"/>
          <p:nvPr/>
        </p:nvSpPr>
        <p:spPr>
          <a:xfrm>
            <a:off x="4639723" y="1485900"/>
            <a:ext cx="3121367" cy="369332"/>
          </a:xfrm>
          <a:prstGeom prst="rect">
            <a:avLst/>
          </a:prstGeom>
          <a:noFill/>
        </p:spPr>
        <p:txBody>
          <a:bodyPr wrap="none" rtlCol="0">
            <a:spAutoFit/>
          </a:bodyPr>
          <a:lstStyle/>
          <a:p>
            <a:r>
              <a:rPr lang="en-US" dirty="0">
                <a:solidFill>
                  <a:srgbClr val="FF9300"/>
                </a:solidFill>
                <a:latin typeface="Arial" panose="020B0604020202020204" pitchFamily="34" charset="0"/>
                <a:cs typeface="Arial" panose="020B0604020202020204" pitchFamily="34" charset="0"/>
              </a:rPr>
              <a:t>The Fleming 2-Stage Design</a:t>
            </a:r>
          </a:p>
        </p:txBody>
      </p:sp>
      <p:sp>
        <p:nvSpPr>
          <p:cNvPr id="7" name="TextBox 6">
            <a:extLst>
              <a:ext uri="{FF2B5EF4-FFF2-40B4-BE49-F238E27FC236}">
                <a16:creationId xmlns:a16="http://schemas.microsoft.com/office/drawing/2014/main" id="{A8754092-3E3B-BA4B-8C6E-ED643B5D2CE5}"/>
              </a:ext>
            </a:extLst>
          </p:cNvPr>
          <p:cNvSpPr txBox="1"/>
          <p:nvPr/>
        </p:nvSpPr>
        <p:spPr>
          <a:xfrm>
            <a:off x="339705" y="1855232"/>
            <a:ext cx="11783714" cy="430887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Only for single arm studies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Allows you to divide the trial into 2 stages and terminate early for </a:t>
            </a:r>
            <a:r>
              <a:rPr lang="en-US" dirty="0">
                <a:solidFill>
                  <a:srgbClr val="FF9300"/>
                </a:solidFill>
                <a:latin typeface="Arial" panose="020B0604020202020204" pitchFamily="34" charset="0"/>
                <a:cs typeface="Arial" panose="020B0604020202020204" pitchFamily="34" charset="0"/>
              </a:rPr>
              <a:t>futility</a:t>
            </a:r>
            <a:r>
              <a:rPr lang="en-US" dirty="0">
                <a:latin typeface="Arial" panose="020B0604020202020204" pitchFamily="34" charset="0"/>
                <a:cs typeface="Arial" panose="020B0604020202020204" pitchFamily="34" charset="0"/>
              </a:rPr>
              <a:t> or </a:t>
            </a:r>
            <a:r>
              <a:rPr lang="en-US" dirty="0">
                <a:solidFill>
                  <a:srgbClr val="FF9300"/>
                </a:solidFill>
                <a:latin typeface="Arial" panose="020B0604020202020204" pitchFamily="34" charset="0"/>
                <a:cs typeface="Arial" panose="020B0604020202020204" pitchFamily="34" charset="0"/>
              </a:rPr>
              <a:t>strongly positive result </a:t>
            </a:r>
            <a:r>
              <a:rPr lang="en-US" dirty="0">
                <a:latin typeface="Arial" panose="020B0604020202020204" pitchFamily="34" charset="0"/>
                <a:cs typeface="Arial" panose="020B0604020202020204" pitchFamily="34" charset="0"/>
              </a:rPr>
              <a:t>in the first stage.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solidFill>
                  <a:srgbClr val="FF9300"/>
                </a:solidFill>
                <a:latin typeface="Arial" panose="020B0604020202020204" pitchFamily="34" charset="0"/>
                <a:cs typeface="Arial" panose="020B0604020202020204" pitchFamily="34" charset="0"/>
              </a:rPr>
              <a:t>What You Need to Define: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Type I error rate (𝛼)</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Power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Response probability of poor drug, p0</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Response probability of good drug, p1</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2000" b="1" dirty="0">
                <a:solidFill>
                  <a:srgbClr val="FF9300"/>
                </a:solidFill>
                <a:latin typeface="Arial" panose="020B0604020202020204" pitchFamily="34" charset="0"/>
                <a:cs typeface="Arial" panose="020B0604020202020204" pitchFamily="34" charset="0"/>
              </a:rPr>
              <a:t>When you provide these numbers, the calculation will give you </a:t>
            </a:r>
          </a:p>
          <a:p>
            <a:pPr marL="457200" indent="-457200">
              <a:buAutoNum type="arabicPeriod"/>
            </a:pPr>
            <a:r>
              <a:rPr lang="en-US" sz="2000" dirty="0">
                <a:latin typeface="Arial" panose="020B0604020202020204" pitchFamily="34" charset="0"/>
                <a:cs typeface="Arial" panose="020B0604020202020204" pitchFamily="34" charset="0"/>
              </a:rPr>
              <a:t>the number of patients that require enrollment, </a:t>
            </a:r>
          </a:p>
          <a:p>
            <a:pPr marL="457200" indent="-457200">
              <a:buAutoNum type="arabicPeriod"/>
            </a:pPr>
            <a:r>
              <a:rPr lang="en-US" sz="2000" dirty="0">
                <a:latin typeface="Arial" panose="020B0604020202020204" pitchFamily="34" charset="0"/>
                <a:cs typeface="Arial" panose="020B0604020202020204" pitchFamily="34" charset="0"/>
              </a:rPr>
              <a:t>the number of patients to be enrolled in stage 1 for the interim analysis</a:t>
            </a:r>
          </a:p>
          <a:p>
            <a:pPr marL="457200" indent="-457200">
              <a:buAutoNum type="arabicPeriod"/>
            </a:pPr>
            <a:r>
              <a:rPr lang="en-US" sz="2000" dirty="0">
                <a:latin typeface="Arial" panose="020B0604020202020204" pitchFamily="34" charset="0"/>
                <a:cs typeface="Arial" panose="020B0604020202020204" pitchFamily="34" charset="0"/>
              </a:rPr>
              <a:t>the probability of success or failure at the time of the interim analysis based on outcomes</a:t>
            </a:r>
          </a:p>
        </p:txBody>
      </p:sp>
    </p:spTree>
    <p:extLst>
      <p:ext uri="{BB962C8B-B14F-4D97-AF65-F5344CB8AC3E}">
        <p14:creationId xmlns:p14="http://schemas.microsoft.com/office/powerpoint/2010/main" val="219522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132735" y="248236"/>
            <a:ext cx="11887199" cy="830997"/>
          </a:xfrm>
          <a:prstGeom prst="rect">
            <a:avLst/>
          </a:prstGeom>
        </p:spPr>
        <p:txBody>
          <a:bodyPr wrap="square">
            <a:spAutoFit/>
          </a:bodyPr>
          <a:lstStyle/>
          <a:p>
            <a:pPr algn="ctr"/>
            <a:r>
              <a:rPr lang="en-US" sz="4800" b="1" kern="0" dirty="0">
                <a:solidFill>
                  <a:srgbClr val="FF9933"/>
                </a:solidFill>
                <a:effectLst>
                  <a:outerShdw blurRad="38100" dist="38100" dir="2700000" algn="tl">
                    <a:srgbClr val="000000">
                      <a:alpha val="43137"/>
                    </a:srgbClr>
                  </a:outerShdw>
                </a:effectLst>
                <a:latin typeface="Arial"/>
                <a:cs typeface="Arial" pitchFamily="34" charset="0"/>
              </a:rPr>
              <a:t>The Classical Single Arm Phase II</a:t>
            </a:r>
            <a:endParaRPr lang="en-US" sz="4800" b="1" dirty="0"/>
          </a:p>
        </p:txBody>
      </p:sp>
      <p:sp>
        <p:nvSpPr>
          <p:cNvPr id="5" name="TextBox 4">
            <a:extLst>
              <a:ext uri="{FF2B5EF4-FFF2-40B4-BE49-F238E27FC236}">
                <a16:creationId xmlns:a16="http://schemas.microsoft.com/office/drawing/2014/main" id="{F4F93EDE-C8E8-B545-BD2C-8DB055623C09}"/>
              </a:ext>
            </a:extLst>
          </p:cNvPr>
          <p:cNvSpPr txBox="1"/>
          <p:nvPr/>
        </p:nvSpPr>
        <p:spPr>
          <a:xfrm>
            <a:off x="4639723" y="1485900"/>
            <a:ext cx="3253839" cy="369332"/>
          </a:xfrm>
          <a:prstGeom prst="rect">
            <a:avLst/>
          </a:prstGeom>
          <a:noFill/>
        </p:spPr>
        <p:txBody>
          <a:bodyPr wrap="none" rtlCol="0">
            <a:spAutoFit/>
          </a:bodyPr>
          <a:lstStyle/>
          <a:p>
            <a:r>
              <a:rPr lang="en-US" b="1" dirty="0">
                <a:solidFill>
                  <a:srgbClr val="FF9300"/>
                </a:solidFill>
                <a:latin typeface="Arial" panose="020B0604020202020204" pitchFamily="34" charset="0"/>
                <a:cs typeface="Arial" panose="020B0604020202020204" pitchFamily="34" charset="0"/>
              </a:rPr>
              <a:t>Example: Cholesterol Agent</a:t>
            </a:r>
          </a:p>
        </p:txBody>
      </p:sp>
      <p:sp>
        <p:nvSpPr>
          <p:cNvPr id="7" name="TextBox 6">
            <a:extLst>
              <a:ext uri="{FF2B5EF4-FFF2-40B4-BE49-F238E27FC236}">
                <a16:creationId xmlns:a16="http://schemas.microsoft.com/office/drawing/2014/main" id="{A8754092-3E3B-BA4B-8C6E-ED643B5D2CE5}"/>
              </a:ext>
            </a:extLst>
          </p:cNvPr>
          <p:cNvSpPr txBox="1"/>
          <p:nvPr/>
        </p:nvSpPr>
        <p:spPr>
          <a:xfrm>
            <a:off x="339705" y="1855232"/>
            <a:ext cx="11783714" cy="4770537"/>
          </a:xfrm>
          <a:prstGeom prst="rect">
            <a:avLst/>
          </a:prstGeom>
          <a:noFill/>
        </p:spPr>
        <p:txBody>
          <a:bodyPr wrap="square" rtlCol="0">
            <a:spAutoFit/>
          </a:bodyPr>
          <a:lstStyle/>
          <a:p>
            <a:r>
              <a:rPr lang="en-US" sz="1600" b="1" dirty="0">
                <a:solidFill>
                  <a:srgbClr val="FF9300"/>
                </a:solidFill>
                <a:latin typeface="Arial" panose="020B0604020202020204" pitchFamily="34" charset="0"/>
                <a:cs typeface="Arial" panose="020B0604020202020204" pitchFamily="34" charset="0"/>
              </a:rPr>
              <a:t>What You Need to Define: Example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Type I error rate (𝛼) – 0.05 (5%)</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Power – 0.8 (80%)</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Response probability of poor drug, p0 – 0.05 (5%)</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Response probability of good drug, p1 – 0.15 (15%)</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solidFill>
                  <a:srgbClr val="FF9300"/>
                </a:solidFill>
                <a:latin typeface="Arial" panose="020B0604020202020204" pitchFamily="34" charset="0"/>
                <a:cs typeface="Arial" panose="020B0604020202020204" pitchFamily="34" charset="0"/>
              </a:rPr>
              <a:t>How Does the Calculation Use These Numbers? Example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null hypothesis that the true response rate is [ p</a:t>
            </a:r>
            <a:r>
              <a:rPr lang="en-US" sz="1600" baseline="-25000" dirty="0">
                <a:latin typeface="Arial" panose="020B0604020202020204" pitchFamily="34" charset="0"/>
                <a:cs typeface="Arial" panose="020B0604020202020204" pitchFamily="34" charset="0"/>
              </a:rPr>
              <a:t>0</a:t>
            </a:r>
            <a:r>
              <a:rPr lang="en-US" sz="1600" dirty="0">
                <a:latin typeface="Arial" panose="020B0604020202020204" pitchFamily="34" charset="0"/>
                <a:cs typeface="Arial" panose="020B0604020202020204" pitchFamily="34" charset="0"/>
              </a:rPr>
              <a:t> ] when P</a:t>
            </a:r>
            <a:r>
              <a:rPr lang="en-US" sz="1600" baseline="-25000" dirty="0">
                <a:latin typeface="Arial" panose="020B0604020202020204" pitchFamily="34" charset="0"/>
                <a:cs typeface="Arial" panose="020B0604020202020204" pitchFamily="34" charset="0"/>
              </a:rPr>
              <a:t>0 </a:t>
            </a:r>
            <a:r>
              <a:rPr lang="en-US" sz="1600" dirty="0">
                <a:latin typeface="Arial" panose="020B0604020202020204" pitchFamily="34" charset="0"/>
                <a:cs typeface="Arial" panose="020B0604020202020204" pitchFamily="34" charset="0"/>
              </a:rPr>
              <a:t>is &lt;5% change in cholesterol using a novel agent.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the first stage, [ n</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 25 ] patients will be accrued (out of anticipated N = 60). If there are [ a</a:t>
            </a:r>
            <a:r>
              <a:rPr lang="en-US" sz="1600" baseline="-25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 1 ] or fewer responses in these [ n</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 patients, the study will be stopped for futility.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If there are [ b</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 4 ] or more responses in [ n</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 patients, the study will be stopped and the null hypothesis rejected.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Otherwise, [ n - n</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 60 – 25 = ] additional patients will be accrued for a total of [ n ].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design yields a type I error rate of [ 0.05 ] and power of [ 0.8 ] when the true response rate is [ p</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 15%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66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132735" y="248236"/>
            <a:ext cx="11887199" cy="830997"/>
          </a:xfrm>
          <a:prstGeom prst="rect">
            <a:avLst/>
          </a:prstGeom>
        </p:spPr>
        <p:txBody>
          <a:bodyPr wrap="square">
            <a:spAutoFit/>
          </a:bodyPr>
          <a:lstStyle/>
          <a:p>
            <a:pPr algn="ctr"/>
            <a:r>
              <a:rPr lang="en-US" sz="4800" b="1" kern="0" dirty="0">
                <a:solidFill>
                  <a:srgbClr val="FF9933"/>
                </a:solidFill>
                <a:effectLst>
                  <a:outerShdw blurRad="38100" dist="38100" dir="2700000" algn="tl">
                    <a:srgbClr val="000000">
                      <a:alpha val="43137"/>
                    </a:srgbClr>
                  </a:outerShdw>
                </a:effectLst>
                <a:latin typeface="Arial"/>
                <a:cs typeface="Arial" pitchFamily="34" charset="0"/>
              </a:rPr>
              <a:t>The Classical Single Arm Phase II</a:t>
            </a:r>
            <a:endParaRPr lang="en-US" sz="4800" b="1" dirty="0"/>
          </a:p>
        </p:txBody>
      </p:sp>
      <p:sp>
        <p:nvSpPr>
          <p:cNvPr id="5" name="TextBox 4">
            <a:extLst>
              <a:ext uri="{FF2B5EF4-FFF2-40B4-BE49-F238E27FC236}">
                <a16:creationId xmlns:a16="http://schemas.microsoft.com/office/drawing/2014/main" id="{F4F93EDE-C8E8-B545-BD2C-8DB055623C09}"/>
              </a:ext>
            </a:extLst>
          </p:cNvPr>
          <p:cNvSpPr txBox="1"/>
          <p:nvPr/>
        </p:nvSpPr>
        <p:spPr>
          <a:xfrm>
            <a:off x="4639723" y="1485900"/>
            <a:ext cx="3121367" cy="369332"/>
          </a:xfrm>
          <a:prstGeom prst="rect">
            <a:avLst/>
          </a:prstGeom>
          <a:noFill/>
        </p:spPr>
        <p:txBody>
          <a:bodyPr wrap="none" rtlCol="0">
            <a:spAutoFit/>
          </a:bodyPr>
          <a:lstStyle/>
          <a:p>
            <a:r>
              <a:rPr lang="en-US" dirty="0">
                <a:solidFill>
                  <a:srgbClr val="FF9300"/>
                </a:solidFill>
                <a:latin typeface="Arial" panose="020B0604020202020204" pitchFamily="34" charset="0"/>
                <a:cs typeface="Arial" panose="020B0604020202020204" pitchFamily="34" charset="0"/>
              </a:rPr>
              <a:t>The Fleming 2-Stage Design</a:t>
            </a:r>
          </a:p>
        </p:txBody>
      </p:sp>
      <p:pic>
        <p:nvPicPr>
          <p:cNvPr id="4" name="Picture 3" descr="Table&#10;&#10;Description automatically generated">
            <a:extLst>
              <a:ext uri="{FF2B5EF4-FFF2-40B4-BE49-F238E27FC236}">
                <a16:creationId xmlns:a16="http://schemas.microsoft.com/office/drawing/2014/main" id="{6FD54E61-5C6C-2749-B6EC-48070CC3F412}"/>
              </a:ext>
            </a:extLst>
          </p:cNvPr>
          <p:cNvPicPr>
            <a:picLocks noChangeAspect="1"/>
          </p:cNvPicPr>
          <p:nvPr/>
        </p:nvPicPr>
        <p:blipFill>
          <a:blip r:embed="rId3"/>
          <a:stretch>
            <a:fillRect/>
          </a:stretch>
        </p:blipFill>
        <p:spPr>
          <a:xfrm>
            <a:off x="230014" y="2261899"/>
            <a:ext cx="11731972" cy="4072890"/>
          </a:xfrm>
          <a:prstGeom prst="rect">
            <a:avLst/>
          </a:prstGeom>
        </p:spPr>
      </p:pic>
    </p:spTree>
    <p:extLst>
      <p:ext uri="{BB962C8B-B14F-4D97-AF65-F5344CB8AC3E}">
        <p14:creationId xmlns:p14="http://schemas.microsoft.com/office/powerpoint/2010/main" val="330029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48" y="1784555"/>
            <a:ext cx="11267768" cy="4762700"/>
          </a:xfrm>
        </p:spPr>
        <p:txBody>
          <a:bodyPr>
            <a:noAutofit/>
          </a:bodyPr>
          <a:lstStyle/>
          <a:p>
            <a:pPr marL="0" indent="0">
              <a:lnSpc>
                <a:spcPct val="120000"/>
              </a:lnSpc>
              <a:spcAft>
                <a:spcPts val="1800"/>
              </a:spcAft>
              <a:buNone/>
            </a:pPr>
            <a:r>
              <a:rPr lang="en-US" sz="2800" b="1" dirty="0">
                <a:solidFill>
                  <a:srgbClr val="FF9300"/>
                </a:solidFill>
                <a:latin typeface="Arial" panose="020B0604020202020204" pitchFamily="34" charset="0"/>
                <a:cs typeface="Arial" panose="020B0604020202020204" pitchFamily="34" charset="0"/>
              </a:rPr>
              <a:t>What Are the Limitations?</a:t>
            </a:r>
          </a:p>
          <a:p>
            <a:pPr marL="407988" indent="-407988">
              <a:lnSpc>
                <a:spcPct val="120000"/>
              </a:lnSpc>
              <a:spcAft>
                <a:spcPts val="1800"/>
              </a:spcAft>
            </a:pPr>
            <a:r>
              <a:rPr lang="en-US" sz="2800" dirty="0">
                <a:solidFill>
                  <a:schemeClr val="tx1"/>
                </a:solidFill>
                <a:latin typeface="Arial" panose="020B0604020202020204" pitchFamily="34" charset="0"/>
                <a:cs typeface="Arial" panose="020B0604020202020204" pitchFamily="34" charset="0"/>
              </a:rPr>
              <a:t>Inability to distinguish between the effect of the treatment, a </a:t>
            </a:r>
            <a:r>
              <a:rPr lang="en-US" sz="2800" dirty="0">
                <a:solidFill>
                  <a:srgbClr val="FF9300"/>
                </a:solidFill>
                <a:latin typeface="Arial" panose="020B0604020202020204" pitchFamily="34" charset="0"/>
                <a:cs typeface="Arial" panose="020B0604020202020204" pitchFamily="34" charset="0"/>
              </a:rPr>
              <a:t>placebo effect</a:t>
            </a:r>
            <a:r>
              <a:rPr lang="en-US" sz="2800" dirty="0">
                <a:solidFill>
                  <a:schemeClr val="tx1"/>
                </a:solidFill>
                <a:latin typeface="Arial" panose="020B0604020202020204" pitchFamily="34" charset="0"/>
                <a:cs typeface="Arial" panose="020B0604020202020204" pitchFamily="34" charset="0"/>
              </a:rPr>
              <a:t>, and the effect of </a:t>
            </a:r>
            <a:r>
              <a:rPr lang="en-US" sz="2800" dirty="0">
                <a:solidFill>
                  <a:srgbClr val="FF9300"/>
                </a:solidFill>
                <a:latin typeface="Arial" panose="020B0604020202020204" pitchFamily="34" charset="0"/>
                <a:cs typeface="Arial" panose="020B0604020202020204" pitchFamily="34" charset="0"/>
              </a:rPr>
              <a:t>natural history.</a:t>
            </a:r>
          </a:p>
          <a:p>
            <a:pPr marL="407988" indent="-407988">
              <a:lnSpc>
                <a:spcPct val="120000"/>
              </a:lnSpc>
              <a:spcAft>
                <a:spcPts val="1800"/>
              </a:spcAft>
            </a:pPr>
            <a:r>
              <a:rPr lang="en-US" sz="2800" dirty="0">
                <a:solidFill>
                  <a:srgbClr val="FF9300"/>
                </a:solidFill>
                <a:latin typeface="Arial" panose="020B0604020202020204" pitchFamily="34" charset="0"/>
                <a:cs typeface="Arial" panose="020B0604020202020204" pitchFamily="34" charset="0"/>
              </a:rPr>
              <a:t>Confounding</a:t>
            </a:r>
            <a:r>
              <a:rPr lang="en-US" sz="2800" dirty="0">
                <a:solidFill>
                  <a:schemeClr val="tx1"/>
                </a:solidFill>
                <a:latin typeface="Arial" panose="020B0604020202020204" pitchFamily="34" charset="0"/>
                <a:cs typeface="Arial" panose="020B0604020202020204" pitchFamily="34" charset="0"/>
              </a:rPr>
              <a:t> due to effects of patient selection, trial eligibility, imaging techniques and assessment schedule, and treatment locations…</a:t>
            </a:r>
            <a:endParaRPr lang="en-US" dirty="0">
              <a:solidFill>
                <a:schemeClr val="tx1"/>
              </a:solidFill>
              <a:latin typeface="Arial" panose="020B0604020202020204" pitchFamily="34" charset="0"/>
              <a:cs typeface="Arial" panose="020B0604020202020204" pitchFamily="34" charset="0"/>
            </a:endParaRPr>
          </a:p>
          <a:p>
            <a:pPr marL="407988" indent="-407988">
              <a:lnSpc>
                <a:spcPct val="120000"/>
              </a:lnSpc>
              <a:spcAft>
                <a:spcPts val="1800"/>
              </a:spcAft>
            </a:pPr>
            <a:endParaRPr lang="en-US" sz="26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32735" y="248236"/>
            <a:ext cx="11887199" cy="830997"/>
          </a:xfrm>
          <a:prstGeom prst="rect">
            <a:avLst/>
          </a:prstGeom>
        </p:spPr>
        <p:txBody>
          <a:bodyPr wrap="square">
            <a:spAutoFit/>
          </a:bodyPr>
          <a:lstStyle/>
          <a:p>
            <a:pPr algn="ctr"/>
            <a:r>
              <a:rPr lang="en-US" sz="4800" b="1" kern="0" dirty="0">
                <a:solidFill>
                  <a:srgbClr val="FF9933"/>
                </a:solidFill>
                <a:effectLst>
                  <a:outerShdw blurRad="38100" dist="38100" dir="2700000" algn="tl">
                    <a:srgbClr val="000000">
                      <a:alpha val="43137"/>
                    </a:srgbClr>
                  </a:outerShdw>
                </a:effectLst>
                <a:latin typeface="Arial"/>
                <a:cs typeface="Arial" pitchFamily="34" charset="0"/>
              </a:rPr>
              <a:t>The Classical Single Arm Phase II</a:t>
            </a:r>
            <a:endParaRPr lang="en-US" sz="4800" b="1" dirty="0"/>
          </a:p>
        </p:txBody>
      </p:sp>
    </p:spTree>
    <p:extLst>
      <p:ext uri="{BB962C8B-B14F-4D97-AF65-F5344CB8AC3E}">
        <p14:creationId xmlns:p14="http://schemas.microsoft.com/office/powerpoint/2010/main" val="218456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884" y="1677544"/>
            <a:ext cx="7502014" cy="4869711"/>
          </a:xfrm>
        </p:spPr>
        <p:txBody>
          <a:bodyPr>
            <a:normAutofit/>
          </a:bodyPr>
          <a:lstStyle/>
          <a:p>
            <a:pPr marL="287338" indent="-287338">
              <a:lnSpc>
                <a:spcPct val="120000"/>
              </a:lnSpc>
            </a:pPr>
            <a:r>
              <a:rPr lang="en-US" sz="2800" b="1" dirty="0">
                <a:latin typeface="Arial" panose="020B0604020202020204" pitchFamily="34" charset="0"/>
                <a:cs typeface="Arial" panose="020B0604020202020204" pitchFamily="34" charset="0"/>
              </a:rPr>
              <a:t>Main Purpose: </a:t>
            </a:r>
            <a:r>
              <a:rPr lang="en-US" sz="2800" dirty="0">
                <a:latin typeface="Arial" panose="020B0604020202020204" pitchFamily="34" charset="0"/>
                <a:cs typeface="Arial" panose="020B0604020202020204" pitchFamily="34" charset="0"/>
              </a:rPr>
              <a:t>Investigating for preliminary evidence of </a:t>
            </a:r>
            <a:r>
              <a:rPr lang="en-US" sz="2800" dirty="0">
                <a:solidFill>
                  <a:srgbClr val="FF9300"/>
                </a:solidFill>
                <a:latin typeface="Arial" panose="020B0604020202020204" pitchFamily="34" charset="0"/>
                <a:cs typeface="Arial" panose="020B0604020202020204" pitchFamily="34" charset="0"/>
              </a:rPr>
              <a:t>efficacy</a:t>
            </a:r>
            <a:r>
              <a:rPr lang="en-US" sz="2800" dirty="0">
                <a:latin typeface="Arial" panose="020B0604020202020204" pitchFamily="34" charset="0"/>
                <a:cs typeface="Arial" panose="020B0604020202020204" pitchFamily="34" charset="0"/>
              </a:rPr>
              <a:t> and continuing to monitor </a:t>
            </a:r>
            <a:r>
              <a:rPr lang="en-US" sz="2800" dirty="0">
                <a:solidFill>
                  <a:srgbClr val="FF9300"/>
                </a:solidFill>
                <a:latin typeface="Arial" panose="020B0604020202020204" pitchFamily="34" charset="0"/>
                <a:cs typeface="Arial" panose="020B0604020202020204" pitchFamily="34" charset="0"/>
              </a:rPr>
              <a:t>safety/side effects</a:t>
            </a:r>
            <a:r>
              <a:rPr lang="en-US" sz="2800" dirty="0">
                <a:latin typeface="Arial" panose="020B0604020202020204" pitchFamily="34" charset="0"/>
                <a:cs typeface="Arial" panose="020B0604020202020204" pitchFamily="34" charset="0"/>
              </a:rPr>
              <a:t> in patients </a:t>
            </a:r>
            <a:r>
              <a:rPr lang="en-US" sz="2800" dirty="0">
                <a:solidFill>
                  <a:srgbClr val="FF9300"/>
                </a:solidFill>
                <a:latin typeface="Arial" panose="020B0604020202020204" pitchFamily="34" charset="0"/>
                <a:cs typeface="Arial" panose="020B0604020202020204" pitchFamily="34" charset="0"/>
              </a:rPr>
              <a:t>with the disease of interest</a:t>
            </a:r>
          </a:p>
          <a:p>
            <a:pPr marL="287338" indent="-287338">
              <a:lnSpc>
                <a:spcPct val="120000"/>
              </a:lnSpc>
            </a:pPr>
            <a:endParaRPr lang="en-US" sz="2800" dirty="0">
              <a:solidFill>
                <a:srgbClr val="FF9300"/>
              </a:solidFill>
              <a:latin typeface="Arial" panose="020B0604020202020204" pitchFamily="34" charset="0"/>
              <a:cs typeface="Arial" panose="020B0604020202020204" pitchFamily="34" charset="0"/>
            </a:endParaRPr>
          </a:p>
          <a:p>
            <a:pPr marL="287338" indent="-287338">
              <a:lnSpc>
                <a:spcPct val="120000"/>
              </a:lnSpc>
            </a:pPr>
            <a:r>
              <a:rPr lang="en-US" sz="2800" dirty="0">
                <a:solidFill>
                  <a:schemeClr val="tx1"/>
                </a:solidFill>
                <a:latin typeface="Arial" panose="020B0604020202020204" pitchFamily="34" charset="0"/>
                <a:cs typeface="Arial" panose="020B0604020202020204" pitchFamily="34" charset="0"/>
              </a:rPr>
              <a:t>Only </a:t>
            </a:r>
            <a:r>
              <a:rPr lang="en-US" sz="2800" b="1" dirty="0">
                <a:solidFill>
                  <a:srgbClr val="FF9300"/>
                </a:solidFill>
                <a:latin typeface="Arial" panose="020B0604020202020204" pitchFamily="34" charset="0"/>
                <a:cs typeface="Arial" panose="020B0604020202020204" pitchFamily="34" charset="0"/>
              </a:rPr>
              <a:t>30%</a:t>
            </a:r>
            <a:r>
              <a:rPr lang="en-US" sz="2800" dirty="0">
                <a:solidFill>
                  <a:schemeClr val="tx1"/>
                </a:solidFill>
                <a:latin typeface="Arial" panose="020B0604020202020204" pitchFamily="34" charset="0"/>
                <a:cs typeface="Arial" panose="020B0604020202020204" pitchFamily="34" charset="0"/>
              </a:rPr>
              <a:t> of drugs/devices proceed to phase III testing.</a:t>
            </a:r>
          </a:p>
          <a:p>
            <a:pPr marL="287338" indent="-287338">
              <a:lnSpc>
                <a:spcPct val="120000"/>
              </a:lnSpc>
            </a:pPr>
            <a:endParaRPr lang="en-US" sz="2800" dirty="0">
              <a:solidFill>
                <a:schemeClr val="tx1"/>
              </a:solidFill>
              <a:latin typeface="Arial" panose="020B0604020202020204" pitchFamily="34" charset="0"/>
              <a:cs typeface="Arial" panose="020B0604020202020204" pitchFamily="34" charset="0"/>
            </a:endParaRPr>
          </a:p>
          <a:p>
            <a:pPr marL="287338" indent="-287338">
              <a:lnSpc>
                <a:spcPct val="120000"/>
              </a:lnSpc>
            </a:pPr>
            <a:endParaRPr lang="en-US" sz="2800" dirty="0">
              <a:solidFill>
                <a:srgbClr val="FF9300"/>
              </a:solidFill>
              <a:latin typeface="Arial" panose="020B0604020202020204" pitchFamily="34" charset="0"/>
              <a:cs typeface="Arial" panose="020B0604020202020204" pitchFamily="34" charset="0"/>
            </a:endParaRPr>
          </a:p>
          <a:p>
            <a:pPr marL="287338" indent="-287338">
              <a:lnSpc>
                <a:spcPct val="120000"/>
              </a:lnSpc>
            </a:pPr>
            <a:endParaRPr lang="en-US" sz="28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524000" y="203992"/>
            <a:ext cx="9144000" cy="923330"/>
          </a:xfrm>
          <a:prstGeom prst="rect">
            <a:avLst/>
          </a:prstGeom>
        </p:spPr>
        <p:txBody>
          <a:bodyPr wrap="square">
            <a:spAutoFit/>
          </a:bodyPr>
          <a:lstStyle/>
          <a:p>
            <a:pPr algn="ctr"/>
            <a:r>
              <a:rPr lang="en-US" sz="5400" b="1" kern="0" dirty="0">
                <a:solidFill>
                  <a:srgbClr val="FF9933"/>
                </a:solidFill>
                <a:effectLst>
                  <a:outerShdw blurRad="38100" dist="38100" dir="2700000" algn="tl">
                    <a:srgbClr val="000000">
                      <a:alpha val="43137"/>
                    </a:srgbClr>
                  </a:outerShdw>
                </a:effectLst>
                <a:latin typeface="Arial"/>
                <a:cs typeface="Arial" pitchFamily="34" charset="0"/>
              </a:rPr>
              <a:t>Phase II Trials</a:t>
            </a:r>
            <a:endParaRPr lang="en-US" sz="5400" b="1" dirty="0"/>
          </a:p>
        </p:txBody>
      </p:sp>
      <p:pic>
        <p:nvPicPr>
          <p:cNvPr id="3074" name="Picture 2" descr="Phases of a Trial - Treatment| Lupus Clinical Trials">
            <a:extLst>
              <a:ext uri="{FF2B5EF4-FFF2-40B4-BE49-F238E27FC236}">
                <a16:creationId xmlns:a16="http://schemas.microsoft.com/office/drawing/2014/main" id="{3E807C12-4D2D-EE40-844A-9317D09C8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t="33478" r="51875" b="18671"/>
          <a:stretch/>
        </p:blipFill>
        <p:spPr bwMode="auto">
          <a:xfrm>
            <a:off x="8152665" y="2007029"/>
            <a:ext cx="3738716" cy="43215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0E68AC2-F8A5-A24B-A808-7E69DE1D5AF2}"/>
              </a:ext>
            </a:extLst>
          </p:cNvPr>
          <p:cNvSpPr/>
          <p:nvPr/>
        </p:nvSpPr>
        <p:spPr>
          <a:xfrm>
            <a:off x="8152665" y="2646335"/>
            <a:ext cx="655320" cy="1386840"/>
          </a:xfrm>
          <a:prstGeom prst="rect">
            <a:avLst/>
          </a:prstGeom>
          <a:solidFill>
            <a:srgbClr val="CAC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3BAC8C-4F76-4647-B49D-F155A3B420C6}"/>
              </a:ext>
            </a:extLst>
          </p:cNvPr>
          <p:cNvSpPr/>
          <p:nvPr/>
        </p:nvSpPr>
        <p:spPr>
          <a:xfrm>
            <a:off x="11119550" y="2698200"/>
            <a:ext cx="772566" cy="1386840"/>
          </a:xfrm>
          <a:prstGeom prst="rect">
            <a:avLst/>
          </a:prstGeom>
          <a:solidFill>
            <a:srgbClr val="CAC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243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152400" y="0"/>
            <a:ext cx="11887199" cy="1323439"/>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New Age Phase II: Trials with Historical Controls &amp; Randomized Trials</a:t>
            </a:r>
            <a:endParaRPr lang="en-US" sz="4000" b="1" dirty="0"/>
          </a:p>
        </p:txBody>
      </p:sp>
      <p:sp>
        <p:nvSpPr>
          <p:cNvPr id="4" name="TextBox 3">
            <a:extLst>
              <a:ext uri="{FF2B5EF4-FFF2-40B4-BE49-F238E27FC236}">
                <a16:creationId xmlns:a16="http://schemas.microsoft.com/office/drawing/2014/main" id="{E0DB8E78-723D-2C4C-90CB-00B2B8D1CCA8}"/>
              </a:ext>
            </a:extLst>
          </p:cNvPr>
          <p:cNvSpPr txBox="1"/>
          <p:nvPr/>
        </p:nvSpPr>
        <p:spPr>
          <a:xfrm>
            <a:off x="337751" y="1581665"/>
            <a:ext cx="11598876" cy="4893647"/>
          </a:xfrm>
          <a:prstGeom prst="rect">
            <a:avLst/>
          </a:prstGeom>
          <a:noFill/>
        </p:spPr>
        <p:txBody>
          <a:bodyPr wrap="square" rtlCol="0">
            <a:spAutoFit/>
          </a:bodyPr>
          <a:lstStyle/>
          <a:p>
            <a:r>
              <a:rPr lang="en-US" sz="2000" b="1" dirty="0">
                <a:solidFill>
                  <a:srgbClr val="FF9300"/>
                </a:solidFill>
                <a:latin typeface="Arial" panose="020B0604020202020204" pitchFamily="34" charset="0"/>
                <a:cs typeface="Arial" panose="020B0604020202020204" pitchFamily="34" charset="0"/>
              </a:rPr>
              <a:t>Why change approach?</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With advances in available medical therapies, the conclusions drawn from single arm studies have become significantly more limited due to added confounding and significant shift in natural history of most diseases under standard of care therapy.</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need to avoid  expensive, large, futile, phase III trials.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b="1" dirty="0">
                <a:solidFill>
                  <a:srgbClr val="FF9300"/>
                </a:solidFill>
                <a:latin typeface="Arial" panose="020B0604020202020204" pitchFamily="34" charset="0"/>
                <a:cs typeface="Arial" panose="020B0604020202020204" pitchFamily="34" charset="0"/>
              </a:rPr>
              <a:t>Solutions?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Randomize subjects to two arms where placebo arm is control</a:t>
            </a:r>
          </a:p>
          <a:p>
            <a:pPr marL="800100" lvl="1" indent="-342900">
              <a:buFont typeface="Wingdings" pitchFamily="2" charset="2"/>
              <a:buChar char="Ø"/>
            </a:pPr>
            <a:r>
              <a:rPr lang="en-US" dirty="0">
                <a:solidFill>
                  <a:srgbClr val="FF9300"/>
                </a:solidFill>
                <a:latin typeface="Arial" panose="020B0604020202020204" pitchFamily="34" charset="0"/>
                <a:cs typeface="Arial" panose="020B0604020202020204" pitchFamily="34" charset="0"/>
              </a:rPr>
              <a:t>May be difficult if enrollment is slow and disease is not very prevalent</a:t>
            </a:r>
          </a:p>
          <a:p>
            <a:pPr lvl="1"/>
            <a:endParaRPr lang="en-US" dirty="0">
              <a:solidFill>
                <a:srgbClr val="FF93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Perform a single arm trial but compare results to historical controls</a:t>
            </a:r>
          </a:p>
          <a:p>
            <a:pPr marL="800100" lvl="1" indent="-342900">
              <a:buFont typeface="Wingdings" pitchFamily="2" charset="2"/>
              <a:buChar char="Ø"/>
            </a:pPr>
            <a:r>
              <a:rPr lang="en-US" dirty="0">
                <a:solidFill>
                  <a:srgbClr val="FF9300"/>
                </a:solidFill>
                <a:latin typeface="Arial" panose="020B0604020202020204" pitchFamily="34" charset="0"/>
                <a:cs typeface="Arial" panose="020B0604020202020204" pitchFamily="34" charset="0"/>
              </a:rPr>
              <a:t>Rather than showing a change within the population studies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95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152400" y="345989"/>
            <a:ext cx="11887199" cy="707886"/>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Historical Controls</a:t>
            </a:r>
            <a:endParaRPr lang="en-US" sz="4000" b="1" dirty="0"/>
          </a:p>
        </p:txBody>
      </p:sp>
      <p:sp>
        <p:nvSpPr>
          <p:cNvPr id="4" name="TextBox 3">
            <a:extLst>
              <a:ext uri="{FF2B5EF4-FFF2-40B4-BE49-F238E27FC236}">
                <a16:creationId xmlns:a16="http://schemas.microsoft.com/office/drawing/2014/main" id="{E0DB8E78-723D-2C4C-90CB-00B2B8D1CCA8}"/>
              </a:ext>
            </a:extLst>
          </p:cNvPr>
          <p:cNvSpPr txBox="1"/>
          <p:nvPr/>
        </p:nvSpPr>
        <p:spPr>
          <a:xfrm>
            <a:off x="337751" y="1581665"/>
            <a:ext cx="11598876"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Using historical controls is more statistically and economically efficient.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It is important that these assumptions be met!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br>
              <a:rPr lang="en-US" dirty="0"/>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9029B0A8-5689-3443-A26E-87F9F1A0E60A}"/>
              </a:ext>
            </a:extLst>
          </p:cNvPr>
          <p:cNvGraphicFramePr/>
          <p:nvPr>
            <p:extLst>
              <p:ext uri="{D42A27DB-BD31-4B8C-83A1-F6EECF244321}">
                <p14:modId xmlns:p14="http://schemas.microsoft.com/office/powerpoint/2010/main" val="2831884715"/>
              </p:ext>
            </p:extLst>
          </p:nvPr>
        </p:nvGraphicFramePr>
        <p:xfrm>
          <a:off x="486032" y="2784389"/>
          <a:ext cx="11079892"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99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152400" y="278970"/>
            <a:ext cx="11887199" cy="707886"/>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New Age Phase II: Why Randomized Trials?</a:t>
            </a:r>
            <a:endParaRPr lang="en-US" sz="4000" b="1" dirty="0"/>
          </a:p>
        </p:txBody>
      </p:sp>
      <p:sp>
        <p:nvSpPr>
          <p:cNvPr id="4" name="TextBox 3">
            <a:extLst>
              <a:ext uri="{FF2B5EF4-FFF2-40B4-BE49-F238E27FC236}">
                <a16:creationId xmlns:a16="http://schemas.microsoft.com/office/drawing/2014/main" id="{E0DB8E78-723D-2C4C-90CB-00B2B8D1CCA8}"/>
              </a:ext>
            </a:extLst>
          </p:cNvPr>
          <p:cNvSpPr txBox="1"/>
          <p:nvPr/>
        </p:nvSpPr>
        <p:spPr>
          <a:xfrm>
            <a:off x="337751" y="1581665"/>
            <a:ext cx="11598876" cy="5139869"/>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Ability to eliminate several biases and not terminate testing of a potentially promising agent too early</a:t>
            </a:r>
          </a:p>
          <a:p>
            <a:pPr marL="342900" indent="-34290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Can allow for testing of multiple different regimens at the same time</a:t>
            </a:r>
          </a:p>
          <a:p>
            <a:pPr marL="342900" indent="-34290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Feasible if population of interest is large enough to allow for acceptable time frame for recruitment</a:t>
            </a:r>
          </a:p>
          <a:p>
            <a:pPr marL="342900" indent="-34290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Combined </a:t>
            </a:r>
            <a:r>
              <a:rPr lang="en-US" sz="2800" dirty="0">
                <a:solidFill>
                  <a:srgbClr val="FF9300"/>
                </a:solidFill>
                <a:latin typeface="Arial" panose="020B0604020202020204" pitchFamily="34" charset="0"/>
                <a:cs typeface="Arial" panose="020B0604020202020204" pitchFamily="34" charset="0"/>
              </a:rPr>
              <a:t>pilot study</a:t>
            </a:r>
            <a:r>
              <a:rPr lang="en-US" sz="2800" dirty="0">
                <a:latin typeface="Arial" panose="020B0604020202020204" pitchFamily="34" charset="0"/>
                <a:cs typeface="Arial" panose="020B0604020202020204" pitchFamily="34" charset="0"/>
              </a:rPr>
              <a:t> and </a:t>
            </a:r>
            <a:r>
              <a:rPr lang="en-US" sz="2800" dirty="0">
                <a:solidFill>
                  <a:srgbClr val="FF9300"/>
                </a:solidFill>
                <a:latin typeface="Arial" panose="020B0604020202020204" pitchFamily="34" charset="0"/>
                <a:cs typeface="Arial" panose="020B0604020202020204" pitchFamily="34" charset="0"/>
              </a:rPr>
              <a:t>proof-of-concept</a:t>
            </a:r>
            <a:r>
              <a:rPr lang="en-US" sz="2800" dirty="0">
                <a:latin typeface="Arial" panose="020B0604020202020204" pitchFamily="34" charset="0"/>
                <a:cs typeface="Arial" panose="020B0604020202020204" pitchFamily="34" charset="0"/>
              </a:rPr>
              <a:t> for Phase III trial</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638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0" y="277732"/>
            <a:ext cx="12192000" cy="769441"/>
          </a:xfrm>
          <a:prstGeom prst="rect">
            <a:avLst/>
          </a:prstGeom>
        </p:spPr>
        <p:txBody>
          <a:bodyPr wrap="square">
            <a:spAutoFit/>
          </a:bodyPr>
          <a:lstStyle/>
          <a:p>
            <a:pPr algn="ctr"/>
            <a:r>
              <a:rPr lang="en-US" sz="4400" b="1" kern="0" dirty="0">
                <a:solidFill>
                  <a:srgbClr val="FF9933"/>
                </a:solidFill>
                <a:effectLst>
                  <a:outerShdw blurRad="38100" dist="38100" dir="2700000" algn="tl">
                    <a:srgbClr val="000000">
                      <a:alpha val="43137"/>
                    </a:srgbClr>
                  </a:outerShdw>
                </a:effectLst>
                <a:latin typeface="Arial"/>
                <a:cs typeface="Arial" pitchFamily="34" charset="0"/>
              </a:rPr>
              <a:t>Selecting Patients for Phase II and Beyond</a:t>
            </a:r>
            <a:endParaRPr lang="en-US" sz="4400" b="1" dirty="0"/>
          </a:p>
        </p:txBody>
      </p:sp>
      <p:graphicFrame>
        <p:nvGraphicFramePr>
          <p:cNvPr id="8" name="Table 8">
            <a:extLst>
              <a:ext uri="{FF2B5EF4-FFF2-40B4-BE49-F238E27FC236}">
                <a16:creationId xmlns:a16="http://schemas.microsoft.com/office/drawing/2014/main" id="{717A861C-404D-FA4B-AF72-BA89489CD685}"/>
              </a:ext>
            </a:extLst>
          </p:cNvPr>
          <p:cNvGraphicFramePr>
            <a:graphicFrameLocks noGrp="1"/>
          </p:cNvGraphicFramePr>
          <p:nvPr>
            <p:extLst>
              <p:ext uri="{D42A27DB-BD31-4B8C-83A1-F6EECF244321}">
                <p14:modId xmlns:p14="http://schemas.microsoft.com/office/powerpoint/2010/main" val="6647170"/>
              </p:ext>
            </p:extLst>
          </p:nvPr>
        </p:nvGraphicFramePr>
        <p:xfrm>
          <a:off x="386080" y="1721866"/>
          <a:ext cx="11424920" cy="3734054"/>
        </p:xfrm>
        <a:graphic>
          <a:graphicData uri="http://schemas.openxmlformats.org/drawingml/2006/table">
            <a:tbl>
              <a:tblPr firstRow="1" bandRow="1">
                <a:tableStyleId>{ED083AE6-46FA-4A59-8FB0-9F97EB10719F}</a:tableStyleId>
              </a:tblPr>
              <a:tblGrid>
                <a:gridCol w="5712460">
                  <a:extLst>
                    <a:ext uri="{9D8B030D-6E8A-4147-A177-3AD203B41FA5}">
                      <a16:colId xmlns:a16="http://schemas.microsoft.com/office/drawing/2014/main" val="1103045268"/>
                    </a:ext>
                  </a:extLst>
                </a:gridCol>
                <a:gridCol w="5712460">
                  <a:extLst>
                    <a:ext uri="{9D8B030D-6E8A-4147-A177-3AD203B41FA5}">
                      <a16:colId xmlns:a16="http://schemas.microsoft.com/office/drawing/2014/main" val="2236529872"/>
                    </a:ext>
                  </a:extLst>
                </a:gridCol>
              </a:tblGrid>
              <a:tr h="435390">
                <a:tc>
                  <a:txBody>
                    <a:bodyPr/>
                    <a:lstStyle/>
                    <a:p>
                      <a:r>
                        <a:rPr lang="en-US" sz="2000" dirty="0">
                          <a:solidFill>
                            <a:srgbClr val="FF9300"/>
                          </a:solidFill>
                          <a:latin typeface="Arial" panose="020B0604020202020204" pitchFamily="34" charset="0"/>
                          <a:cs typeface="Arial" panose="020B0604020202020204" pitchFamily="34" charset="0"/>
                        </a:rPr>
                        <a:t>Subject Selection 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2000" dirty="0">
                          <a:solidFill>
                            <a:srgbClr val="FF9300"/>
                          </a:solidFill>
                          <a:latin typeface="Arial" panose="020B0604020202020204" pitchFamily="34" charset="0"/>
                          <a:cs typeface="Arial" panose="020B0604020202020204" pitchFamily="34" charset="0"/>
                        </a:rPr>
                        <a:t>Definition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04614746"/>
                  </a:ext>
                </a:extLst>
              </a:tr>
              <a:tr h="10735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All-comer Design</a:t>
                      </a:r>
                    </a:p>
                    <a:p>
                      <a:endParaRPr lang="en-US"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800" dirty="0">
                          <a:latin typeface="Arial" panose="020B0604020202020204" pitchFamily="34" charset="0"/>
                          <a:cs typeface="Arial" panose="020B0604020202020204" pitchFamily="34" charset="0"/>
                        </a:rPr>
                        <a:t>Screen all patients who have the disease of interest*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15471867"/>
                  </a:ext>
                </a:extLst>
              </a:tr>
              <a:tr h="14500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Enrichment 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Can screen all patients, but only randomize certain patients  who meet prespecified criteria based on level of biomarker, specific risk factors, or risk scores</a:t>
                      </a:r>
                    </a:p>
                    <a:p>
                      <a:endParaRPr lang="en-US"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70377022"/>
                  </a:ext>
                </a:extLst>
              </a:tr>
              <a:tr h="775034">
                <a:tc>
                  <a:txBody>
                    <a:bodyPr/>
                    <a:lstStyle/>
                    <a:p>
                      <a:r>
                        <a:rPr lang="en-US" sz="1800" dirty="0">
                          <a:latin typeface="Arial" panose="020B0604020202020204" pitchFamily="34" charset="0"/>
                          <a:cs typeface="Arial" panose="020B0604020202020204" pitchFamily="34" charset="0"/>
                        </a:rPr>
                        <a:t>Adaptive 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800" dirty="0">
                          <a:latin typeface="Arial" panose="020B0604020202020204" pitchFamily="34" charset="0"/>
                          <a:cs typeface="Arial" panose="020B0604020202020204" pitchFamily="34" charset="0"/>
                        </a:rPr>
                        <a:t>If prespecified, may adjust enrichment parameters based on results of interim analysis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85893484"/>
                  </a:ext>
                </a:extLst>
              </a:tr>
            </a:tbl>
          </a:graphicData>
        </a:graphic>
      </p:graphicFrame>
      <p:sp>
        <p:nvSpPr>
          <p:cNvPr id="9" name="TextBox 8">
            <a:extLst>
              <a:ext uri="{FF2B5EF4-FFF2-40B4-BE49-F238E27FC236}">
                <a16:creationId xmlns:a16="http://schemas.microsoft.com/office/drawing/2014/main" id="{966025BD-AB75-7543-B796-25D29AD5944C}"/>
              </a:ext>
            </a:extLst>
          </p:cNvPr>
          <p:cNvSpPr txBox="1"/>
          <p:nvPr/>
        </p:nvSpPr>
        <p:spPr>
          <a:xfrm>
            <a:off x="544830" y="5788274"/>
            <a:ext cx="11102340" cy="523220"/>
          </a:xfrm>
          <a:prstGeom prst="rect">
            <a:avLst/>
          </a:prstGeom>
          <a:noFill/>
        </p:spPr>
        <p:txBody>
          <a:bodyPr wrap="square" rtlCol="0">
            <a:spAutoFit/>
          </a:bodyPr>
          <a:lstStyle/>
          <a:p>
            <a:r>
              <a:rPr lang="en-US" sz="1400" dirty="0">
                <a:solidFill>
                  <a:srgbClr val="FF9300"/>
                </a:solidFill>
                <a:latin typeface="Arial" panose="020B0604020202020204" pitchFamily="34" charset="0"/>
                <a:cs typeface="Arial" panose="020B0604020202020204" pitchFamily="34" charset="0"/>
              </a:rPr>
              <a:t>* Does not mean that inclusion/exclusion criteria are not present, but it means that inclusion and exclusion criteria are not meant to identify patients at higher risk to develop outcome</a:t>
            </a:r>
          </a:p>
        </p:txBody>
      </p:sp>
    </p:spTree>
    <p:extLst>
      <p:ext uri="{BB962C8B-B14F-4D97-AF65-F5344CB8AC3E}">
        <p14:creationId xmlns:p14="http://schemas.microsoft.com/office/powerpoint/2010/main" val="247708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8DDFF-C6AF-E84B-98A1-5AE77CEA16FA}"/>
              </a:ext>
            </a:extLst>
          </p:cNvPr>
          <p:cNvSpPr/>
          <p:nvPr/>
        </p:nvSpPr>
        <p:spPr>
          <a:xfrm>
            <a:off x="87702" y="350641"/>
            <a:ext cx="12016595" cy="646331"/>
          </a:xfrm>
          <a:prstGeom prst="rect">
            <a:avLst/>
          </a:prstGeom>
        </p:spPr>
        <p:txBody>
          <a:bodyPr wrap="square">
            <a:spAutoFit/>
          </a:bodyPr>
          <a:lstStyle/>
          <a:p>
            <a:pPr algn="ctr"/>
            <a:r>
              <a:rPr lang="en-US" sz="3600" b="1" kern="0" dirty="0">
                <a:solidFill>
                  <a:srgbClr val="FF9933"/>
                </a:solidFill>
                <a:effectLst>
                  <a:outerShdw blurRad="38100" dist="38100" dir="2700000" algn="tl">
                    <a:srgbClr val="000000">
                      <a:alpha val="43137"/>
                    </a:srgbClr>
                  </a:outerShdw>
                </a:effectLst>
                <a:latin typeface="Arial"/>
                <a:cs typeface="Arial" pitchFamily="34" charset="0"/>
              </a:rPr>
              <a:t>Designing a Phase II Trial: What Should We Consider</a:t>
            </a:r>
            <a:endParaRPr lang="en-US" sz="3600" b="1" dirty="0"/>
          </a:p>
        </p:txBody>
      </p:sp>
      <p:graphicFrame>
        <p:nvGraphicFramePr>
          <p:cNvPr id="2" name="Diagram 1">
            <a:extLst>
              <a:ext uri="{FF2B5EF4-FFF2-40B4-BE49-F238E27FC236}">
                <a16:creationId xmlns:a16="http://schemas.microsoft.com/office/drawing/2014/main" id="{80745588-F253-D547-8E8A-B33DCFC6010C}"/>
              </a:ext>
            </a:extLst>
          </p:cNvPr>
          <p:cNvGraphicFramePr/>
          <p:nvPr>
            <p:extLst>
              <p:ext uri="{D42A27DB-BD31-4B8C-83A1-F6EECF244321}">
                <p14:modId xmlns:p14="http://schemas.microsoft.com/office/powerpoint/2010/main" val="494181215"/>
              </p:ext>
            </p:extLst>
          </p:nvPr>
        </p:nvGraphicFramePr>
        <p:xfrm>
          <a:off x="636832" y="1516284"/>
          <a:ext cx="11250367" cy="5263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057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A46A9A-09B5-DD4B-8DDD-617EC10525E2}"/>
              </a:ext>
            </a:extLst>
          </p:cNvPr>
          <p:cNvSpPr/>
          <p:nvPr/>
        </p:nvSpPr>
        <p:spPr>
          <a:xfrm>
            <a:off x="152400" y="278970"/>
            <a:ext cx="11887199" cy="707886"/>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Take Home Messages</a:t>
            </a:r>
            <a:endParaRPr lang="en-US" sz="4000" b="1" dirty="0"/>
          </a:p>
        </p:txBody>
      </p:sp>
      <p:sp>
        <p:nvSpPr>
          <p:cNvPr id="4" name="TextBox 3">
            <a:extLst>
              <a:ext uri="{FF2B5EF4-FFF2-40B4-BE49-F238E27FC236}">
                <a16:creationId xmlns:a16="http://schemas.microsoft.com/office/drawing/2014/main" id="{E0DB8E78-723D-2C4C-90CB-00B2B8D1CCA8}"/>
              </a:ext>
            </a:extLst>
          </p:cNvPr>
          <p:cNvSpPr txBox="1"/>
          <p:nvPr/>
        </p:nvSpPr>
        <p:spPr>
          <a:xfrm>
            <a:off x="337751" y="1581665"/>
            <a:ext cx="11598876" cy="4893647"/>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main challenge for </a:t>
            </a:r>
            <a:r>
              <a:rPr lang="en-US" sz="2800" dirty="0">
                <a:solidFill>
                  <a:srgbClr val="FF9300"/>
                </a:solidFill>
                <a:latin typeface="Arial" panose="020B0604020202020204" pitchFamily="34" charset="0"/>
                <a:cs typeface="Arial" panose="020B0604020202020204" pitchFamily="34" charset="0"/>
              </a:rPr>
              <a:t>phase II trial design</a:t>
            </a:r>
            <a:r>
              <a:rPr lang="en-US" sz="2800" dirty="0">
                <a:latin typeface="Arial" panose="020B0604020202020204" pitchFamily="34" charset="0"/>
                <a:cs typeface="Arial" panose="020B0604020202020204" pitchFamily="34" charset="0"/>
              </a:rPr>
              <a:t> includes the need to identify drugs that are safe with sufficient activity for phase III testing.</a:t>
            </a:r>
          </a:p>
          <a:p>
            <a:pPr marL="342900" indent="-34290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Designs</a:t>
            </a:r>
            <a:r>
              <a:rPr lang="en-US" sz="2800" dirty="0">
                <a:solidFill>
                  <a:srgbClr val="FF93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we historically single arm, but historical controls and randomized designs are gaining traction due to their advantages </a:t>
            </a:r>
            <a:endParaRPr lang="en-US" sz="2800" dirty="0">
              <a:solidFill>
                <a:srgbClr val="FF9300"/>
              </a:solidFill>
              <a:latin typeface="Arial" panose="020B0604020202020204" pitchFamily="34" charset="0"/>
              <a:cs typeface="Arial" panose="020B0604020202020204" pitchFamily="34" charset="0"/>
            </a:endParaRPr>
          </a:p>
          <a:p>
            <a:pPr marL="342900" indent="-342900">
              <a:spcAft>
                <a:spcPts val="2400"/>
              </a:spcAft>
              <a:buFont typeface="Arial" panose="020B0604020202020204" pitchFamily="34" charset="0"/>
              <a:buChar char="•"/>
            </a:pPr>
            <a:r>
              <a:rPr lang="en-US" sz="2800" dirty="0">
                <a:solidFill>
                  <a:srgbClr val="FF9300"/>
                </a:solidFill>
                <a:latin typeface="Arial" panose="020B0604020202020204" pitchFamily="34" charset="0"/>
                <a:cs typeface="Arial" panose="020B0604020202020204" pitchFamily="34" charset="0"/>
              </a:rPr>
              <a:t>A </a:t>
            </a:r>
            <a:r>
              <a:rPr lang="en-US" sz="2800" dirty="0" err="1">
                <a:solidFill>
                  <a:srgbClr val="FF9300"/>
                </a:solidFill>
                <a:latin typeface="Arial" panose="020B0604020202020204" pitchFamily="34" charset="0"/>
                <a:cs typeface="Arial" panose="020B0604020202020204" pitchFamily="34" charset="0"/>
              </a:rPr>
              <a:t>piloty</a:t>
            </a:r>
            <a:r>
              <a:rPr lang="en-US" sz="2800" dirty="0">
                <a:solidFill>
                  <a:srgbClr val="FF9300"/>
                </a:solidFill>
                <a:latin typeface="Arial" panose="020B0604020202020204" pitchFamily="34" charset="0"/>
                <a:cs typeface="Arial" panose="020B0604020202020204" pitchFamily="34" charset="0"/>
              </a:rPr>
              <a:t> study </a:t>
            </a:r>
            <a:r>
              <a:rPr lang="en-US" sz="2800" dirty="0">
                <a:latin typeface="Arial" panose="020B0604020202020204" pitchFamily="34" charset="0"/>
                <a:cs typeface="Arial" panose="020B0604020202020204" pitchFamily="34" charset="0"/>
              </a:rPr>
              <a:t>is not used to test hypotheses about the effects of an intervention, but to assess the feasibility of an approach to be used in a larger scale study.</a:t>
            </a:r>
          </a:p>
          <a:p>
            <a:pPr marL="342900" indent="-342900">
              <a:spcAft>
                <a:spcPts val="2400"/>
              </a:spcAft>
              <a:buFont typeface="Arial" panose="020B0604020202020204" pitchFamily="34" charset="0"/>
              <a:buChar char="•"/>
            </a:pPr>
            <a:r>
              <a:rPr lang="en-US" sz="2800" dirty="0">
                <a:solidFill>
                  <a:srgbClr val="FF9300"/>
                </a:solidFill>
                <a:latin typeface="Arial" panose="020B0604020202020204" pitchFamily="34" charset="0"/>
                <a:cs typeface="Arial" panose="020B0604020202020204" pitchFamily="34" charset="0"/>
              </a:rPr>
              <a:t>Adaptive trial design </a:t>
            </a:r>
            <a:r>
              <a:rPr lang="en-US" sz="2800" dirty="0">
                <a:latin typeface="Arial" panose="020B0604020202020204" pitchFamily="34" charset="0"/>
                <a:cs typeface="Arial" panose="020B0604020202020204" pitchFamily="34" charset="0"/>
              </a:rPr>
              <a:t>allows for adjustment of modifications to be made to a trial's design or statistical procedures during its conduct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36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78" y="1677544"/>
            <a:ext cx="11380838" cy="4869711"/>
          </a:xfrm>
        </p:spPr>
        <p:txBody>
          <a:bodyPr>
            <a:noAutofit/>
          </a:bodyPr>
          <a:lstStyle/>
          <a:p>
            <a:pPr marL="287338" indent="-287338">
              <a:lnSpc>
                <a:spcPct val="120000"/>
              </a:lnSpc>
              <a:spcAft>
                <a:spcPts val="1800"/>
              </a:spcAft>
            </a:pPr>
            <a:r>
              <a:rPr lang="en-US" sz="3200" b="1" dirty="0">
                <a:solidFill>
                  <a:srgbClr val="FF9300"/>
                </a:solidFill>
                <a:latin typeface="Arial" panose="020B0604020202020204" pitchFamily="34" charset="0"/>
                <a:cs typeface="Arial" panose="020B0604020202020204" pitchFamily="34" charset="0"/>
              </a:rPr>
              <a:t>Phase </a:t>
            </a:r>
            <a:r>
              <a:rPr lang="en-US" sz="3200" b="1" dirty="0" err="1">
                <a:solidFill>
                  <a:srgbClr val="FF9300"/>
                </a:solidFill>
                <a:latin typeface="Arial" panose="020B0604020202020204" pitchFamily="34" charset="0"/>
                <a:cs typeface="Arial" panose="020B0604020202020204" pitchFamily="34" charset="0"/>
              </a:rPr>
              <a:t>IIa</a:t>
            </a:r>
            <a:r>
              <a:rPr lang="en-US" sz="3200" b="1" dirty="0">
                <a:solidFill>
                  <a:srgbClr val="FF93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Early phase trials, generally small in size N&lt;100, often single arm, pilot studies/proof of concept, can help identify optimal dosing.</a:t>
            </a:r>
          </a:p>
          <a:p>
            <a:pPr marL="287338" indent="-287338">
              <a:lnSpc>
                <a:spcPct val="120000"/>
              </a:lnSpc>
              <a:spcAft>
                <a:spcPts val="1800"/>
              </a:spcAft>
            </a:pPr>
            <a:r>
              <a:rPr lang="en-US" sz="3200" b="1" dirty="0">
                <a:solidFill>
                  <a:srgbClr val="FF9300"/>
                </a:solidFill>
                <a:latin typeface="Arial" panose="020B0604020202020204" pitchFamily="34" charset="0"/>
                <a:cs typeface="Arial" panose="020B0604020202020204" pitchFamily="34" charset="0"/>
              </a:rPr>
              <a:t>Phase IIb: </a:t>
            </a:r>
            <a:r>
              <a:rPr lang="en-US" sz="3200" dirty="0">
                <a:solidFill>
                  <a:schemeClr val="tx1"/>
                </a:solidFill>
                <a:latin typeface="Arial" panose="020B0604020202020204" pitchFamily="34" charset="0"/>
                <a:cs typeface="Arial" panose="020B0604020202020204" pitchFamily="34" charset="0"/>
              </a:rPr>
              <a:t>Later phase, studies </a:t>
            </a:r>
            <a:r>
              <a:rPr lang="en-US" sz="3200" dirty="0">
                <a:latin typeface="Arial" panose="020B0604020202020204" pitchFamily="34" charset="0"/>
                <a:cs typeface="Arial" panose="020B0604020202020204" pitchFamily="34" charset="0"/>
              </a:rPr>
              <a:t>designed to demonstrate clinical efficacy </a:t>
            </a:r>
            <a:r>
              <a:rPr lang="en-US" sz="3200" b="1" dirty="0">
                <a:latin typeface="Arial" panose="020B0604020202020204" pitchFamily="34" charset="0"/>
                <a:cs typeface="Arial" panose="020B0604020202020204" pitchFamily="34" charset="0"/>
              </a:rPr>
              <a:t>or</a:t>
            </a:r>
            <a:r>
              <a:rPr lang="en-US" sz="3200" dirty="0">
                <a:latin typeface="Arial" panose="020B0604020202020204" pitchFamily="34" charset="0"/>
                <a:cs typeface="Arial" panose="020B0604020202020204" pitchFamily="34" charset="0"/>
              </a:rPr>
              <a:t> biological activity, usually N&lt;300,often randomized and placebo controlled, precursors to phase III trials</a:t>
            </a:r>
          </a:p>
          <a:p>
            <a:pPr marL="0" indent="0">
              <a:lnSpc>
                <a:spcPct val="120000"/>
              </a:lnSpc>
              <a:buNone/>
            </a:pPr>
            <a:endParaRPr lang="en-US" sz="26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524000" y="203992"/>
            <a:ext cx="9144000" cy="923330"/>
          </a:xfrm>
          <a:prstGeom prst="rect">
            <a:avLst/>
          </a:prstGeom>
        </p:spPr>
        <p:txBody>
          <a:bodyPr wrap="square">
            <a:spAutoFit/>
          </a:bodyPr>
          <a:lstStyle/>
          <a:p>
            <a:pPr algn="ctr"/>
            <a:r>
              <a:rPr lang="en-US" sz="5400" b="1" kern="0" dirty="0">
                <a:solidFill>
                  <a:srgbClr val="FF9933"/>
                </a:solidFill>
                <a:effectLst>
                  <a:outerShdw blurRad="38100" dist="38100" dir="2700000" algn="tl">
                    <a:srgbClr val="000000">
                      <a:alpha val="43137"/>
                    </a:srgbClr>
                  </a:outerShdw>
                </a:effectLst>
                <a:latin typeface="Arial"/>
                <a:cs typeface="Arial" pitchFamily="34" charset="0"/>
              </a:rPr>
              <a:t>Phase II Trials</a:t>
            </a:r>
            <a:endParaRPr lang="en-US" sz="5400" b="1" dirty="0"/>
          </a:p>
        </p:txBody>
      </p:sp>
    </p:spTree>
    <p:extLst>
      <p:ext uri="{BB962C8B-B14F-4D97-AF65-F5344CB8AC3E}">
        <p14:creationId xmlns:p14="http://schemas.microsoft.com/office/powerpoint/2010/main" val="365732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78" y="1677544"/>
            <a:ext cx="11380838" cy="4869711"/>
          </a:xfrm>
        </p:spPr>
        <p:txBody>
          <a:bodyPr>
            <a:noAutofit/>
          </a:bodyPr>
          <a:lstStyle/>
          <a:p>
            <a:pPr marL="407988" indent="-407988">
              <a:lnSpc>
                <a:spcPct val="120000"/>
              </a:lnSpc>
              <a:spcAft>
                <a:spcPts val="1800"/>
              </a:spcAft>
            </a:pPr>
            <a:r>
              <a:rPr lang="en-US" dirty="0">
                <a:solidFill>
                  <a:schemeClr val="tx1"/>
                </a:solidFill>
                <a:latin typeface="Arial" panose="020B0604020202020204" pitchFamily="34" charset="0"/>
                <a:cs typeface="Arial" panose="020B0604020202020204" pitchFamily="34" charset="0"/>
              </a:rPr>
              <a:t>The main challenge for phase II trial </a:t>
            </a:r>
            <a:r>
              <a:rPr lang="en-US" dirty="0">
                <a:solidFill>
                  <a:srgbClr val="FF9300"/>
                </a:solidFill>
                <a:latin typeface="Arial" panose="020B0604020202020204" pitchFamily="34" charset="0"/>
                <a:cs typeface="Arial" panose="020B0604020202020204" pitchFamily="34" charset="0"/>
              </a:rPr>
              <a:t>design</a:t>
            </a:r>
            <a:r>
              <a:rPr lang="en-US" dirty="0">
                <a:solidFill>
                  <a:schemeClr val="tx1"/>
                </a:solidFill>
                <a:latin typeface="Arial" panose="020B0604020202020204" pitchFamily="34" charset="0"/>
                <a:cs typeface="Arial" panose="020B0604020202020204" pitchFamily="34" charset="0"/>
              </a:rPr>
              <a:t> includes the need to identify drugs that are safe with </a:t>
            </a:r>
            <a:r>
              <a:rPr lang="en-US" dirty="0">
                <a:solidFill>
                  <a:srgbClr val="FF9300"/>
                </a:solidFill>
                <a:latin typeface="Arial" panose="020B0604020202020204" pitchFamily="34" charset="0"/>
                <a:cs typeface="Arial" panose="020B0604020202020204" pitchFamily="34" charset="0"/>
              </a:rPr>
              <a:t>sufficient activity for phase III testing</a:t>
            </a:r>
            <a:r>
              <a:rPr lang="en-US" dirty="0">
                <a:solidFill>
                  <a:schemeClr val="tx1"/>
                </a:solidFill>
                <a:latin typeface="Arial" panose="020B0604020202020204" pitchFamily="34" charset="0"/>
                <a:cs typeface="Arial" panose="020B0604020202020204" pitchFamily="34" charset="0"/>
              </a:rPr>
              <a:t>.</a:t>
            </a:r>
          </a:p>
          <a:p>
            <a:pPr marL="407988" indent="-407988">
              <a:lnSpc>
                <a:spcPct val="120000"/>
              </a:lnSpc>
              <a:spcAft>
                <a:spcPts val="1800"/>
              </a:spcAft>
            </a:pPr>
            <a:r>
              <a:rPr lang="en-US" dirty="0">
                <a:solidFill>
                  <a:schemeClr val="tx1"/>
                </a:solidFill>
                <a:latin typeface="Arial" panose="020B0604020202020204" pitchFamily="34" charset="0"/>
                <a:cs typeface="Arial" panose="020B0604020202020204" pitchFamily="34" charset="0"/>
              </a:rPr>
              <a:t>Phase II is usually the first time </a:t>
            </a:r>
            <a:r>
              <a:rPr lang="en-US" dirty="0">
                <a:solidFill>
                  <a:srgbClr val="FF9300"/>
                </a:solidFill>
                <a:latin typeface="Arial" panose="020B0604020202020204" pitchFamily="34" charset="0"/>
                <a:cs typeface="Arial" panose="020B0604020202020204" pitchFamily="34" charset="0"/>
              </a:rPr>
              <a:t>patients with the disease of interest </a:t>
            </a:r>
            <a:r>
              <a:rPr lang="en-US" dirty="0">
                <a:solidFill>
                  <a:schemeClr val="tx1"/>
                </a:solidFill>
                <a:latin typeface="Arial" panose="020B0604020202020204" pitchFamily="34" charset="0"/>
                <a:cs typeface="Arial" panose="020B0604020202020204" pitchFamily="34" charset="0"/>
              </a:rPr>
              <a:t>are being recruited, which is a challenge by itself</a:t>
            </a:r>
          </a:p>
          <a:p>
            <a:pPr marL="407988" indent="-407988">
              <a:lnSpc>
                <a:spcPct val="120000"/>
              </a:lnSpc>
              <a:spcAft>
                <a:spcPts val="1800"/>
              </a:spcAft>
            </a:pPr>
            <a:r>
              <a:rPr lang="en-US" dirty="0">
                <a:solidFill>
                  <a:schemeClr val="tx1"/>
                </a:solidFill>
                <a:latin typeface="Arial" panose="020B0604020202020204" pitchFamily="34" charset="0"/>
                <a:cs typeface="Arial" panose="020B0604020202020204" pitchFamily="34" charset="0"/>
              </a:rPr>
              <a:t>Given the small size of the trials, they may be </a:t>
            </a:r>
            <a:r>
              <a:rPr lang="en-US" dirty="0">
                <a:solidFill>
                  <a:srgbClr val="FF9300"/>
                </a:solidFill>
                <a:latin typeface="Arial" panose="020B0604020202020204" pitchFamily="34" charset="0"/>
                <a:cs typeface="Arial" panose="020B0604020202020204" pitchFamily="34" charset="0"/>
              </a:rPr>
              <a:t>underpowered to demonstrate efficacy</a:t>
            </a:r>
            <a:r>
              <a:rPr lang="en-US" dirty="0">
                <a:solidFill>
                  <a:schemeClr val="tx1"/>
                </a:solidFill>
                <a:latin typeface="Arial" panose="020B0604020202020204" pitchFamily="34" charset="0"/>
                <a:cs typeface="Arial" panose="020B0604020202020204" pitchFamily="34" charset="0"/>
              </a:rPr>
              <a:t> if the treatment effect is small.</a:t>
            </a:r>
          </a:p>
          <a:p>
            <a:pPr marL="407988" indent="-407988">
              <a:lnSpc>
                <a:spcPct val="120000"/>
              </a:lnSpc>
              <a:spcAft>
                <a:spcPts val="1800"/>
              </a:spcAft>
            </a:pPr>
            <a:r>
              <a:rPr lang="en-US" dirty="0">
                <a:solidFill>
                  <a:schemeClr val="tx1"/>
                </a:solidFill>
                <a:latin typeface="Arial" panose="020B0604020202020204" pitchFamily="34" charset="0"/>
                <a:cs typeface="Arial" panose="020B0604020202020204" pitchFamily="34" charset="0"/>
              </a:rPr>
              <a:t>Phase II studies in the CV space often rely on </a:t>
            </a:r>
            <a:r>
              <a:rPr lang="en-US" dirty="0">
                <a:solidFill>
                  <a:srgbClr val="FF9300"/>
                </a:solidFill>
                <a:latin typeface="Arial" panose="020B0604020202020204" pitchFamily="34" charset="0"/>
                <a:cs typeface="Arial" panose="020B0604020202020204" pitchFamily="34" charset="0"/>
              </a:rPr>
              <a:t>surrogate clinical or biochemical markers</a:t>
            </a:r>
            <a:r>
              <a:rPr lang="en-US" dirty="0">
                <a:solidFill>
                  <a:schemeClr val="tx1"/>
                </a:solidFill>
                <a:latin typeface="Arial" panose="020B0604020202020204" pitchFamily="34" charset="0"/>
                <a:cs typeface="Arial" panose="020B0604020202020204" pitchFamily="34" charset="0"/>
              </a:rPr>
              <a:t> to provide data about outcomes</a:t>
            </a:r>
          </a:p>
          <a:p>
            <a:pPr>
              <a:lnSpc>
                <a:spcPct val="120000"/>
              </a:lnSpc>
              <a:spcAft>
                <a:spcPts val="1800"/>
              </a:spcAft>
            </a:pPr>
            <a:endParaRPr lang="en-US" sz="2800" dirty="0">
              <a:solidFill>
                <a:srgbClr val="FF9300"/>
              </a:solidFill>
              <a:latin typeface="Arial" panose="020B0604020202020204" pitchFamily="34" charset="0"/>
              <a:cs typeface="Arial" panose="020B0604020202020204" pitchFamily="34" charset="0"/>
            </a:endParaRPr>
          </a:p>
          <a:p>
            <a:pPr marL="287338" indent="-287338">
              <a:lnSpc>
                <a:spcPct val="120000"/>
              </a:lnSpc>
              <a:spcAft>
                <a:spcPts val="1800"/>
              </a:spcAft>
            </a:pPr>
            <a:endParaRPr lang="en-US"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524000" y="203992"/>
            <a:ext cx="9144000" cy="830997"/>
          </a:xfrm>
          <a:prstGeom prst="rect">
            <a:avLst/>
          </a:prstGeom>
        </p:spPr>
        <p:txBody>
          <a:bodyPr wrap="square">
            <a:spAutoFit/>
          </a:bodyPr>
          <a:lstStyle/>
          <a:p>
            <a:pPr algn="ctr"/>
            <a:r>
              <a:rPr lang="en-US" sz="4800" b="1" kern="0" dirty="0">
                <a:solidFill>
                  <a:srgbClr val="FF9933"/>
                </a:solidFill>
                <a:effectLst>
                  <a:outerShdw blurRad="38100" dist="38100" dir="2700000" algn="tl">
                    <a:srgbClr val="000000">
                      <a:alpha val="43137"/>
                    </a:srgbClr>
                  </a:outerShdw>
                </a:effectLst>
                <a:latin typeface="Arial"/>
                <a:cs typeface="Arial" pitchFamily="34" charset="0"/>
              </a:rPr>
              <a:t>Challenges for Phase II Trials</a:t>
            </a:r>
            <a:endParaRPr lang="en-US" sz="4800" b="1" dirty="0"/>
          </a:p>
        </p:txBody>
      </p:sp>
    </p:spTree>
    <p:extLst>
      <p:ext uri="{BB962C8B-B14F-4D97-AF65-F5344CB8AC3E}">
        <p14:creationId xmlns:p14="http://schemas.microsoft.com/office/powerpoint/2010/main" val="57903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8DDFF-C6AF-E84B-98A1-5AE77CEA16FA}"/>
              </a:ext>
            </a:extLst>
          </p:cNvPr>
          <p:cNvSpPr/>
          <p:nvPr/>
        </p:nvSpPr>
        <p:spPr>
          <a:xfrm>
            <a:off x="87702" y="350641"/>
            <a:ext cx="12016595" cy="646331"/>
          </a:xfrm>
          <a:prstGeom prst="rect">
            <a:avLst/>
          </a:prstGeom>
        </p:spPr>
        <p:txBody>
          <a:bodyPr wrap="square">
            <a:spAutoFit/>
          </a:bodyPr>
          <a:lstStyle/>
          <a:p>
            <a:pPr algn="ctr"/>
            <a:r>
              <a:rPr lang="en-US" sz="3600" b="1" kern="0" dirty="0">
                <a:solidFill>
                  <a:srgbClr val="FF9933"/>
                </a:solidFill>
                <a:effectLst>
                  <a:outerShdw blurRad="38100" dist="38100" dir="2700000" algn="tl">
                    <a:srgbClr val="000000">
                      <a:alpha val="43137"/>
                    </a:srgbClr>
                  </a:outerShdw>
                </a:effectLst>
                <a:latin typeface="Arial"/>
                <a:cs typeface="Arial" pitchFamily="34" charset="0"/>
              </a:rPr>
              <a:t>Designing a Phase II Trial: What Should We Consider</a:t>
            </a:r>
            <a:endParaRPr lang="en-US" sz="3600" b="1" dirty="0"/>
          </a:p>
        </p:txBody>
      </p:sp>
      <p:graphicFrame>
        <p:nvGraphicFramePr>
          <p:cNvPr id="2" name="Diagram 1">
            <a:extLst>
              <a:ext uri="{FF2B5EF4-FFF2-40B4-BE49-F238E27FC236}">
                <a16:creationId xmlns:a16="http://schemas.microsoft.com/office/drawing/2014/main" id="{80745588-F253-D547-8E8A-B33DCFC6010C}"/>
              </a:ext>
            </a:extLst>
          </p:cNvPr>
          <p:cNvGraphicFramePr/>
          <p:nvPr>
            <p:extLst>
              <p:ext uri="{D42A27DB-BD31-4B8C-83A1-F6EECF244321}">
                <p14:modId xmlns:p14="http://schemas.microsoft.com/office/powerpoint/2010/main" val="821063380"/>
              </p:ext>
            </p:extLst>
          </p:nvPr>
        </p:nvGraphicFramePr>
        <p:xfrm>
          <a:off x="636832" y="1516284"/>
          <a:ext cx="11250367" cy="5263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12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684" y="1828800"/>
            <a:ext cx="10736826" cy="4718455"/>
          </a:xfrm>
        </p:spPr>
        <p:txBody>
          <a:bodyPr>
            <a:noAutofit/>
          </a:bodyPr>
          <a:lstStyle/>
          <a:p>
            <a:pPr marL="514350" indent="-514350">
              <a:lnSpc>
                <a:spcPct val="120000"/>
              </a:lnSpc>
              <a:spcAft>
                <a:spcPts val="1800"/>
              </a:spcAft>
              <a:buFont typeface="+mj-lt"/>
              <a:buAutoNum type="arabicPeriod"/>
            </a:pPr>
            <a:r>
              <a:rPr lang="en-US" sz="3600" dirty="0">
                <a:latin typeface="Arial" panose="020B0604020202020204" pitchFamily="34" charset="0"/>
                <a:cs typeface="Arial" panose="020B0604020202020204" pitchFamily="34" charset="0"/>
              </a:rPr>
              <a:t>Previously unknown </a:t>
            </a:r>
            <a:r>
              <a:rPr lang="en-US" sz="3600" dirty="0">
                <a:solidFill>
                  <a:srgbClr val="FF9300"/>
                </a:solidFill>
                <a:latin typeface="Arial" panose="020B0604020202020204" pitchFamily="34" charset="0"/>
                <a:cs typeface="Arial" panose="020B0604020202020204" pitchFamily="34" charset="0"/>
              </a:rPr>
              <a:t>toxic side effects </a:t>
            </a:r>
            <a:r>
              <a:rPr lang="en-US" sz="3600" dirty="0">
                <a:latin typeface="Arial" panose="020B0604020202020204" pitchFamily="34" charset="0"/>
                <a:cs typeface="Arial" panose="020B0604020202020204" pitchFamily="34" charset="0"/>
              </a:rPr>
              <a:t>occur (50%)</a:t>
            </a:r>
          </a:p>
          <a:p>
            <a:pPr marL="514350" indent="-514350">
              <a:lnSpc>
                <a:spcPct val="120000"/>
              </a:lnSpc>
              <a:spcAft>
                <a:spcPts val="1800"/>
              </a:spcAft>
              <a:buFont typeface="+mj-lt"/>
              <a:buAutoNum type="arabicPeriod"/>
            </a:pPr>
            <a:r>
              <a:rPr lang="en-US" sz="3600" dirty="0">
                <a:latin typeface="Arial" panose="020B0604020202020204" pitchFamily="34" charset="0"/>
                <a:cs typeface="Arial" panose="020B0604020202020204" pitchFamily="34" charset="0"/>
              </a:rPr>
              <a:t>The trials show </a:t>
            </a:r>
            <a:r>
              <a:rPr lang="en-US" sz="3600" dirty="0">
                <a:solidFill>
                  <a:srgbClr val="FF9300"/>
                </a:solidFill>
                <a:latin typeface="Arial" panose="020B0604020202020204" pitchFamily="34" charset="0"/>
                <a:cs typeface="Arial" panose="020B0604020202020204" pitchFamily="34" charset="0"/>
              </a:rPr>
              <a:t>insufficient efficacy </a:t>
            </a:r>
            <a:r>
              <a:rPr lang="en-US" sz="3600" dirty="0">
                <a:latin typeface="Arial" panose="020B0604020202020204" pitchFamily="34" charset="0"/>
                <a:cs typeface="Arial" panose="020B0604020202020204" pitchFamily="34" charset="0"/>
              </a:rPr>
              <a:t>to treat the medical condition being tested (30%)</a:t>
            </a:r>
          </a:p>
          <a:p>
            <a:pPr marL="514350" indent="-514350">
              <a:lnSpc>
                <a:spcPct val="120000"/>
              </a:lnSpc>
              <a:spcAft>
                <a:spcPts val="1800"/>
              </a:spcAft>
              <a:buFont typeface="+mj-lt"/>
              <a:buAutoNum type="arabicPeriod"/>
            </a:pPr>
            <a:r>
              <a:rPr lang="en-US" sz="3600" dirty="0">
                <a:solidFill>
                  <a:srgbClr val="FF9300"/>
                </a:solidFill>
                <a:latin typeface="Arial" panose="020B0604020202020204" pitchFamily="34" charset="0"/>
                <a:cs typeface="Arial" panose="020B0604020202020204" pitchFamily="34" charset="0"/>
              </a:rPr>
              <a:t>Commercial viability </a:t>
            </a:r>
            <a:r>
              <a:rPr lang="en-US" sz="3600" dirty="0">
                <a:latin typeface="Arial" panose="020B0604020202020204" pitchFamily="34" charset="0"/>
                <a:cs typeface="Arial" panose="020B0604020202020204" pitchFamily="34" charset="0"/>
              </a:rPr>
              <a:t>looks poor (15%) </a:t>
            </a:r>
          </a:p>
          <a:p>
            <a:pPr marL="0" indent="0">
              <a:lnSpc>
                <a:spcPct val="120000"/>
              </a:lnSpc>
              <a:spcAft>
                <a:spcPts val="1800"/>
              </a:spcAft>
              <a:buNone/>
            </a:pPr>
            <a:endParaRPr lang="en-US"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524000" y="203992"/>
            <a:ext cx="9144000" cy="923330"/>
          </a:xfrm>
          <a:prstGeom prst="rect">
            <a:avLst/>
          </a:prstGeom>
        </p:spPr>
        <p:txBody>
          <a:bodyPr wrap="square">
            <a:spAutoFit/>
          </a:bodyPr>
          <a:lstStyle/>
          <a:p>
            <a:pPr algn="ctr"/>
            <a:r>
              <a:rPr lang="en-US" sz="5400" b="1" kern="0" dirty="0">
                <a:solidFill>
                  <a:srgbClr val="FF9933"/>
                </a:solidFill>
                <a:effectLst>
                  <a:outerShdw blurRad="38100" dist="38100" dir="2700000" algn="tl">
                    <a:srgbClr val="000000">
                      <a:alpha val="43137"/>
                    </a:srgbClr>
                  </a:outerShdw>
                </a:effectLst>
                <a:latin typeface="Arial"/>
                <a:cs typeface="Arial" pitchFamily="34" charset="0"/>
              </a:rPr>
              <a:t>Failures in Phase II Trials</a:t>
            </a:r>
            <a:endParaRPr lang="en-US" sz="5400" b="1" dirty="0"/>
          </a:p>
        </p:txBody>
      </p:sp>
    </p:spTree>
    <p:extLst>
      <p:ext uri="{BB962C8B-B14F-4D97-AF65-F5344CB8AC3E}">
        <p14:creationId xmlns:p14="http://schemas.microsoft.com/office/powerpoint/2010/main" val="186349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78" y="1677544"/>
            <a:ext cx="6453402" cy="4869711"/>
          </a:xfrm>
        </p:spPr>
        <p:txBody>
          <a:bodyPr>
            <a:noAutofit/>
          </a:bodyPr>
          <a:lstStyle/>
          <a:p>
            <a:pPr marL="0" indent="0">
              <a:lnSpc>
                <a:spcPct val="120000"/>
              </a:lnSpc>
              <a:spcAft>
                <a:spcPts val="1800"/>
              </a:spcAft>
              <a:buNone/>
            </a:pPr>
            <a:r>
              <a:rPr lang="en-US" sz="2800" b="1" dirty="0">
                <a:solidFill>
                  <a:srgbClr val="FF9300"/>
                </a:solidFill>
                <a:latin typeface="Arial" panose="020B0604020202020204" pitchFamily="34" charset="0"/>
                <a:cs typeface="Arial" panose="020B0604020202020204" pitchFamily="34" charset="0"/>
              </a:rPr>
              <a:t>For CV Trials:</a:t>
            </a:r>
          </a:p>
          <a:p>
            <a:pPr marL="514350" indent="-514350">
              <a:lnSpc>
                <a:spcPct val="120000"/>
              </a:lnSpc>
              <a:spcAft>
                <a:spcPts val="1800"/>
              </a:spcAft>
              <a:buFont typeface="+mj-lt"/>
              <a:buAutoNum type="arabicPeriod"/>
            </a:pPr>
            <a:r>
              <a:rPr lang="en-US" sz="2800" dirty="0">
                <a:latin typeface="Arial" panose="020B0604020202020204" pitchFamily="34" charset="0"/>
                <a:cs typeface="Arial" panose="020B0604020202020204" pitchFamily="34" charset="0"/>
              </a:rPr>
              <a:t>~45% due to poor efficacy</a:t>
            </a:r>
          </a:p>
          <a:p>
            <a:pPr marL="514350" indent="-514350">
              <a:lnSpc>
                <a:spcPct val="120000"/>
              </a:lnSpc>
              <a:spcAft>
                <a:spcPts val="1800"/>
              </a:spcAft>
              <a:buFont typeface="+mj-lt"/>
              <a:buAutoNum type="arabicPeriod"/>
            </a:pPr>
            <a:r>
              <a:rPr lang="en-US" sz="2800" dirty="0">
                <a:latin typeface="Arial" panose="020B0604020202020204" pitchFamily="34" charset="0"/>
                <a:cs typeface="Arial" panose="020B0604020202020204" pitchFamily="34" charset="0"/>
              </a:rPr>
              <a:t>~25% are due to safety concerns</a:t>
            </a:r>
            <a:endParaRPr lang="en-US" sz="3200" dirty="0">
              <a:solidFill>
                <a:schemeClr val="tx1"/>
              </a:solidFill>
              <a:latin typeface="Arial" panose="020B0604020202020204" pitchFamily="34" charset="0"/>
              <a:cs typeface="Arial" panose="020B0604020202020204" pitchFamily="34" charset="0"/>
            </a:endParaRPr>
          </a:p>
          <a:p>
            <a:pPr marL="0" indent="0">
              <a:lnSpc>
                <a:spcPct val="120000"/>
              </a:lnSpc>
              <a:spcAft>
                <a:spcPts val="1800"/>
              </a:spcAft>
              <a:buNone/>
            </a:pP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A46A9A-09B5-DD4B-8DDD-617EC10525E2}"/>
              </a:ext>
            </a:extLst>
          </p:cNvPr>
          <p:cNvSpPr/>
          <p:nvPr/>
        </p:nvSpPr>
        <p:spPr>
          <a:xfrm>
            <a:off x="1524000" y="203992"/>
            <a:ext cx="9144000" cy="923330"/>
          </a:xfrm>
          <a:prstGeom prst="rect">
            <a:avLst/>
          </a:prstGeom>
        </p:spPr>
        <p:txBody>
          <a:bodyPr wrap="square">
            <a:spAutoFit/>
          </a:bodyPr>
          <a:lstStyle/>
          <a:p>
            <a:pPr algn="ctr"/>
            <a:r>
              <a:rPr lang="en-US" sz="5400" b="1" kern="0" dirty="0">
                <a:solidFill>
                  <a:srgbClr val="FF9933"/>
                </a:solidFill>
                <a:effectLst>
                  <a:outerShdw blurRad="38100" dist="38100" dir="2700000" algn="tl">
                    <a:srgbClr val="000000">
                      <a:alpha val="43137"/>
                    </a:srgbClr>
                  </a:outerShdw>
                </a:effectLst>
                <a:latin typeface="Arial"/>
                <a:cs typeface="Arial" pitchFamily="34" charset="0"/>
              </a:rPr>
              <a:t>Failures in Phase II Trials</a:t>
            </a:r>
            <a:endParaRPr lang="en-US" sz="5400" b="1" dirty="0"/>
          </a:p>
        </p:txBody>
      </p:sp>
      <p:pic>
        <p:nvPicPr>
          <p:cNvPr id="6146" name="Picture 2" descr="What is the average failure rate of a clinical trial? - Quora">
            <a:extLst>
              <a:ext uri="{FF2B5EF4-FFF2-40B4-BE49-F238E27FC236}">
                <a16:creationId xmlns:a16="http://schemas.microsoft.com/office/drawing/2014/main" id="{818FF8C2-EF71-E343-BF53-B73843DFE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5225"/>
          <a:stretch/>
        </p:blipFill>
        <p:spPr bwMode="auto">
          <a:xfrm>
            <a:off x="7620000" y="1677544"/>
            <a:ext cx="3822700" cy="453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3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igure 4">
            <a:extLst>
              <a:ext uri="{FF2B5EF4-FFF2-40B4-BE49-F238E27FC236}">
                <a16:creationId xmlns:a16="http://schemas.microsoft.com/office/drawing/2014/main" id="{F0059BA0-B8BF-C448-963D-9A4852506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0"/>
            <a:ext cx="7516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7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3" y="1677544"/>
            <a:ext cx="11533239" cy="4869711"/>
          </a:xfrm>
        </p:spPr>
        <p:txBody>
          <a:bodyPr>
            <a:noAutofit/>
          </a:bodyPr>
          <a:lstStyle/>
          <a:p>
            <a:pPr marL="287338" indent="-287338">
              <a:lnSpc>
                <a:spcPct val="120000"/>
              </a:lnSpc>
              <a:spcAft>
                <a:spcPts val="1800"/>
              </a:spcAft>
            </a:pPr>
            <a:r>
              <a:rPr lang="en-US" sz="3200" dirty="0">
                <a:solidFill>
                  <a:schemeClr val="tx1"/>
                </a:solidFill>
                <a:latin typeface="Arial" panose="020B0604020202020204" pitchFamily="34" charset="0"/>
                <a:cs typeface="Arial" panose="020B0604020202020204" pitchFamily="34" charset="0"/>
              </a:rPr>
              <a:t>A small-scale test of the methods and procedures to be used on a larger scale</a:t>
            </a:r>
          </a:p>
          <a:p>
            <a:pPr marL="287338" indent="-287338">
              <a:lnSpc>
                <a:spcPct val="120000"/>
              </a:lnSpc>
              <a:spcAft>
                <a:spcPts val="1800"/>
              </a:spcAft>
            </a:pPr>
            <a:r>
              <a:rPr lang="en-US" sz="3200" dirty="0">
                <a:solidFill>
                  <a:srgbClr val="FF9300"/>
                </a:solidFill>
                <a:latin typeface="Arial" panose="020B0604020202020204" pitchFamily="34" charset="0"/>
                <a:cs typeface="Arial" panose="020B0604020202020204" pitchFamily="34" charset="0"/>
              </a:rPr>
              <a:t>Not used to test hypotheses </a:t>
            </a:r>
            <a:r>
              <a:rPr lang="en-US" sz="3200" dirty="0">
                <a:solidFill>
                  <a:schemeClr val="tx1"/>
                </a:solidFill>
                <a:latin typeface="Arial" panose="020B0604020202020204" pitchFamily="34" charset="0"/>
                <a:cs typeface="Arial" panose="020B0604020202020204" pitchFamily="34" charset="0"/>
              </a:rPr>
              <a:t>about the effects of an intervention, but rather, to assess the feasibility/acceptability of an approach to be used in a larger scale study.</a:t>
            </a:r>
          </a:p>
          <a:p>
            <a:pPr marL="287338" indent="-287338">
              <a:lnSpc>
                <a:spcPct val="120000"/>
              </a:lnSpc>
              <a:spcAft>
                <a:spcPts val="1800"/>
              </a:spcAft>
            </a:pPr>
            <a:r>
              <a:rPr lang="en-US" sz="3200" dirty="0">
                <a:solidFill>
                  <a:schemeClr val="tx1"/>
                </a:solidFill>
                <a:latin typeface="Arial" panose="020B0604020202020204" pitchFamily="34" charset="0"/>
                <a:cs typeface="Arial" panose="020B0604020202020204" pitchFamily="34" charset="0"/>
              </a:rPr>
              <a:t>Should not be used for safety assessments either</a:t>
            </a:r>
          </a:p>
        </p:txBody>
      </p:sp>
      <p:sp>
        <p:nvSpPr>
          <p:cNvPr id="6" name="Rectangle 5">
            <a:extLst>
              <a:ext uri="{FF2B5EF4-FFF2-40B4-BE49-F238E27FC236}">
                <a16:creationId xmlns:a16="http://schemas.microsoft.com/office/drawing/2014/main" id="{6DA46A9A-09B5-DD4B-8DDD-617EC10525E2}"/>
              </a:ext>
            </a:extLst>
          </p:cNvPr>
          <p:cNvSpPr/>
          <p:nvPr/>
        </p:nvSpPr>
        <p:spPr>
          <a:xfrm>
            <a:off x="0" y="277732"/>
            <a:ext cx="12192000" cy="707886"/>
          </a:xfrm>
          <a:prstGeom prst="rect">
            <a:avLst/>
          </a:prstGeom>
        </p:spPr>
        <p:txBody>
          <a:bodyPr wrap="square">
            <a:spAutoFit/>
          </a:bodyPr>
          <a:lstStyle/>
          <a:p>
            <a:pPr algn="ctr"/>
            <a:r>
              <a:rPr lang="en-US" sz="4000" b="1" kern="0" dirty="0">
                <a:solidFill>
                  <a:srgbClr val="FF9933"/>
                </a:solidFill>
                <a:effectLst>
                  <a:outerShdw blurRad="38100" dist="38100" dir="2700000" algn="tl">
                    <a:srgbClr val="000000">
                      <a:alpha val="43137"/>
                    </a:srgbClr>
                  </a:outerShdw>
                </a:effectLst>
                <a:latin typeface="Arial"/>
                <a:cs typeface="Arial" pitchFamily="34" charset="0"/>
              </a:rPr>
              <a:t>Preventing Failure: What Are Pilot Studies?</a:t>
            </a:r>
            <a:endParaRPr lang="en-US" sz="4000" b="1" dirty="0"/>
          </a:p>
        </p:txBody>
      </p:sp>
    </p:spTree>
    <p:extLst>
      <p:ext uri="{BB962C8B-B14F-4D97-AF65-F5344CB8AC3E}">
        <p14:creationId xmlns:p14="http://schemas.microsoft.com/office/powerpoint/2010/main" val="1940188887"/>
      </p:ext>
    </p:extLst>
  </p:cSld>
  <p:clrMapOvr>
    <a:masterClrMapping/>
  </p:clrMapOvr>
</p:sld>
</file>

<file path=ppt/theme/theme1.xml><?xml version="1.0" encoding="utf-8"?>
<a:theme xmlns:a="http://schemas.openxmlformats.org/drawingml/2006/main" name="Depth">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2544</TotalTime>
  <Words>2113</Words>
  <Application>Microsoft Macintosh PowerPoint</Application>
  <PresentationFormat>Widescreen</PresentationFormat>
  <Paragraphs>218</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Times New Roman</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SYNTAX Score</dc:title>
  <dc:creator>Serge Korjian</dc:creator>
  <cp:lastModifiedBy>Serge Korjian</cp:lastModifiedBy>
  <cp:revision>99</cp:revision>
  <dcterms:created xsi:type="dcterms:W3CDTF">2015-10-17T21:05:14Z</dcterms:created>
  <dcterms:modified xsi:type="dcterms:W3CDTF">2020-11-30T19:52:31Z</dcterms:modified>
</cp:coreProperties>
</file>