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sldIdLst>
    <p:sldId id="310" r:id="rId2"/>
    <p:sldId id="258" r:id="rId3"/>
    <p:sldId id="311" r:id="rId4"/>
    <p:sldId id="330" r:id="rId5"/>
    <p:sldId id="333" r:id="rId6"/>
    <p:sldId id="312" r:id="rId7"/>
    <p:sldId id="332" r:id="rId8"/>
    <p:sldId id="329" r:id="rId9"/>
    <p:sldId id="334" r:id="rId10"/>
    <p:sldId id="335" r:id="rId11"/>
    <p:sldId id="336" r:id="rId12"/>
    <p:sldId id="337" r:id="rId13"/>
    <p:sldId id="314" r:id="rId14"/>
    <p:sldId id="338" r:id="rId15"/>
    <p:sldId id="339" r:id="rId16"/>
    <p:sldId id="34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/>
    <p:restoredTop sz="94674"/>
  </p:normalViewPr>
  <p:slideViewPr>
    <p:cSldViewPr>
      <p:cViewPr varScale="1">
        <p:scale>
          <a:sx n="124" d="100"/>
          <a:sy n="124" d="100"/>
        </p:scale>
        <p:origin x="21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>
      <p:cViewPr varScale="1">
        <p:scale>
          <a:sx n="58" d="100"/>
          <a:sy n="58" d="100"/>
        </p:scale>
        <p:origin x="-16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2EBEB9-D658-4D44-8C3F-C5F70EB4F5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533E02-3DD5-4F67-BE21-FD9134F36D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1EE413F-2245-491B-BE7B-F9B90F8353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42C814-8D5B-4DF3-BD06-3A007F8D63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691B29A-8FB9-4E5A-86A8-6968767DAF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CDA18D9-6D6B-49D1-8AC9-D10E94554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66DC29-87B7-4599-866F-F002777AC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82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87E99E-A1B2-46E0-BFCE-923D30685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7C4F-9B60-461C-AAD9-04494D29424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21844D7-B3B4-4C04-87B2-5BA355CE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C6F258-2FE8-463C-A9D4-7EBECA9EB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9" tIns="46036" rIns="92069" bIns="4603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21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1752600"/>
            <a:ext cx="9144000" cy="708024"/>
          </a:xfrm>
          <a:effectLst/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Title of Talk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959600" y="3505200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Harvard Medical </a:t>
            </a:r>
          </a:p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School</a:t>
            </a:r>
          </a:p>
        </p:txBody>
      </p:sp>
      <p:pic>
        <p:nvPicPr>
          <p:cNvPr id="6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417888"/>
            <a:ext cx="7366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113" y="4724400"/>
            <a:ext cx="80772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Chairman, PERFUSE Study Group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Founder and Chairman,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+mn-cs"/>
              </a:rPr>
              <a:t>WikiDoc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 &amp;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+mn-cs"/>
              </a:rPr>
              <a:t>WikiPatient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, The World’s Open Source Textbook of Medicine Viewed 896 Million Times A 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579346"/>
            <a:ext cx="5492750" cy="523220"/>
          </a:xfrm>
          <a:prstGeom prst="rect">
            <a:avLst/>
          </a:prstGeom>
          <a:noFill/>
          <a:effectLst>
            <a:outerShdw dist="27940" dir="3804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427665897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394200"/>
          </a:xfrm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800"/>
            </a:lvl1pPr>
            <a:lvl2pPr>
              <a:spcBef>
                <a:spcPts val="2400"/>
              </a:spcBef>
              <a:spcAft>
                <a:spcPts val="0"/>
              </a:spcAft>
              <a:defRPr sz="2400"/>
            </a:lvl2pPr>
            <a:lvl3pPr>
              <a:spcBef>
                <a:spcPts val="2400"/>
              </a:spcBef>
              <a:spcAft>
                <a:spcPts val="0"/>
              </a:spcAft>
              <a:defRPr sz="2000"/>
            </a:lvl3pPr>
            <a:lvl4pPr>
              <a:spcBef>
                <a:spcPts val="2400"/>
              </a:spcBef>
              <a:spcAft>
                <a:spcPts val="0"/>
              </a:spcAft>
              <a:defRPr sz="2000"/>
            </a:lvl4pPr>
            <a:lvl5pPr>
              <a:spcBef>
                <a:spcPts val="24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3624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162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524000"/>
            <a:ext cx="4152899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0762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5B1-3726-4751-9A8F-F74C5980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B404-9078-4A01-8AB7-AB8479B7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9D09-3ADC-469E-8FDC-3A6B2C4F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C588-F7B8-40C3-BA81-E0A051C4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4A38-12E9-4F5D-9C88-395CE07F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676A-07B7-4DD8-8FE6-0AD4E9671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/>
            </a:gs>
            <a:gs pos="55000">
              <a:srgbClr val="002060"/>
            </a:gs>
            <a:gs pos="75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975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3999" cy="99752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73200"/>
            <a:ext cx="86090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0" y="1003300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03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advClick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30288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371600" indent="-280988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129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»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46291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50863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55435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60007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DD78-B331-DE44-89AF-BA3205DD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2984500"/>
            <a:ext cx="7162799" cy="889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Power and Sample Size</a:t>
            </a:r>
          </a:p>
        </p:txBody>
      </p:sp>
    </p:spTree>
    <p:extLst>
      <p:ext uri="{BB962C8B-B14F-4D97-AF65-F5344CB8AC3E}">
        <p14:creationId xmlns:p14="http://schemas.microsoft.com/office/powerpoint/2010/main" val="2402805309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5740-D62F-534E-B9EB-2ED64D31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How to calculate sample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44906-5D4B-AE46-8176-450BC3957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9144000" cy="4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542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1D20B6-5965-A54A-8685-94C62F9A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8" y="0"/>
            <a:ext cx="575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72570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EF990-F1FA-FD40-A504-DA2DFD12C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691"/>
            <a:ext cx="9144000" cy="51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417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17810-D685-034D-8BB7-E63F933C8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01" y="0"/>
            <a:ext cx="4882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45317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14046-9787-0841-89A9-B2BB72190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10"/>
            <a:ext cx="52273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122D51-060F-7F47-A582-0A86D37B30D8}"/>
              </a:ext>
            </a:extLst>
          </p:cNvPr>
          <p:cNvSpPr/>
          <p:nvPr/>
        </p:nvSpPr>
        <p:spPr>
          <a:xfrm>
            <a:off x="6172200" y="32766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530/0.85 ≈ 624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6B5A4-E015-9740-9107-7DF5B4F49DCC}"/>
              </a:ext>
            </a:extLst>
          </p:cNvPr>
          <p:cNvSpPr/>
          <p:nvPr/>
        </p:nvSpPr>
        <p:spPr>
          <a:xfrm>
            <a:off x="6172200" y="38100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530/0.80 ≈ 663</a:t>
            </a:r>
          </a:p>
        </p:txBody>
      </p:sp>
    </p:spTree>
    <p:extLst>
      <p:ext uri="{BB962C8B-B14F-4D97-AF65-F5344CB8AC3E}">
        <p14:creationId xmlns:p14="http://schemas.microsoft.com/office/powerpoint/2010/main" val="3974897607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23CD-C7F0-3243-BCC4-CD6CE2C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A03E-D961-5844-BF92-031B0034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Power and sample size estimations are used by researchers to determine how many patients are needed to answer the research question.</a:t>
            </a:r>
          </a:p>
          <a:p>
            <a:r>
              <a:rPr lang="en-US" dirty="0"/>
              <a:t>Power is the probability of rejecting the null hypothesis when the alternative hypothesis is true (i.e., finding the difference when one truly exists). </a:t>
            </a:r>
          </a:p>
          <a:p>
            <a:r>
              <a:rPr lang="en-US" dirty="0"/>
              <a:t>Sample size calculation should be determined a priori.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2054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04F1-B6B3-E344-8EF7-15B2DD80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9FDC-B0BB-1A4B-ACBF-603A076C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Jones S, Carley S, Harrison M. An introduction to power and sample size estimation. Emergency medicine journal: EMJ. 2003 Sep;20(5):453</a:t>
            </a:r>
          </a:p>
          <a:p>
            <a:r>
              <a:rPr lang="en-US" dirty="0"/>
              <a:t>NEJM Resident 360: Statistical Review – Power with Dr. David Harrington (https://resident360.nejm.org/curbside-consults/statistical-review-power-with-</a:t>
            </a:r>
            <a:r>
              <a:rPr lang="en-US" dirty="0" err="1"/>
              <a:t>dr</a:t>
            </a:r>
            <a:r>
              <a:rPr lang="en-US" dirty="0"/>
              <a:t>-</a:t>
            </a:r>
            <a:r>
              <a:rPr lang="en-US" dirty="0" err="1"/>
              <a:t>dave-harrington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722620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C02E740-D302-4381-9EB9-1FE41208B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2400" dirty="0">
                <a:effectLst/>
              </a:rPr>
              <a:t>Power and sample size estimations are used by researchers to determine how many patients are needed to answer the research question.</a:t>
            </a:r>
          </a:p>
          <a:p>
            <a:r>
              <a:rPr lang="en-US" sz="2400" dirty="0">
                <a:effectLst/>
              </a:rPr>
              <a:t>Clinical studies entail studying a sample of patients rather than the entire population. We then use this sample to draw inferences about the entire population.</a:t>
            </a:r>
          </a:p>
          <a:p>
            <a:r>
              <a:rPr lang="en-US" altLang="en-US" sz="2400" dirty="0"/>
              <a:t>The greater the proportion of the whole population studied, the closer we will get to true answer for that population.</a:t>
            </a:r>
          </a:p>
          <a:p>
            <a:r>
              <a:rPr lang="en-US" altLang="en-US" sz="2400" dirty="0"/>
              <a:t>But how many do we need to study in order to get as close as we need to the right answer?</a:t>
            </a:r>
            <a:endParaRPr lang="en-US" altLang="en-US" sz="2400" b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AB5DCC-6C64-0048-8015-ED711DE375A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Overview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5E2E-B660-9949-AA97-4FD8F70A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19DD-69DA-6B45-800F-4180A991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is the probability of rejecting the null hypothesis when the alternative hypothesis is true </a:t>
            </a:r>
          </a:p>
          <a:p>
            <a:r>
              <a:rPr lang="en-US" dirty="0"/>
              <a:t>Power is the probability of finding the difference when one truly exists.</a:t>
            </a:r>
          </a:p>
          <a:p>
            <a:r>
              <a:rPr lang="en-US" dirty="0"/>
              <a:t>Power is the probability of detecting the effect when the effect is there.</a:t>
            </a:r>
          </a:p>
          <a:p>
            <a:r>
              <a:rPr lang="en-US" dirty="0"/>
              <a:t>Power is the probability of avoiding type II error.</a:t>
            </a:r>
          </a:p>
        </p:txBody>
      </p:sp>
    </p:spTree>
    <p:extLst>
      <p:ext uri="{BB962C8B-B14F-4D97-AF65-F5344CB8AC3E}">
        <p14:creationId xmlns:p14="http://schemas.microsoft.com/office/powerpoint/2010/main" val="425246093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3FB30-3402-D54E-A775-FEEDC5C5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030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E79194-2AB0-2C43-847F-19ACBDFA77FE}"/>
              </a:ext>
            </a:extLst>
          </p:cNvPr>
          <p:cNvSpPr/>
          <p:nvPr/>
        </p:nvSpPr>
        <p:spPr>
          <a:xfrm>
            <a:off x="2286000" y="29251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Type II error (</a:t>
            </a:r>
            <a:r>
              <a:rPr lang="el-GR" dirty="0"/>
              <a:t>β</a:t>
            </a:r>
            <a:r>
              <a:rPr lang="en-US" dirty="0"/>
              <a:t>): the probability of not finding a statistically significant difference when the treatment is effective (false negative).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2C283A-59D2-9B41-893E-C5D9CCEDB9E5}"/>
              </a:ext>
            </a:extLst>
          </p:cNvPr>
          <p:cNvSpPr/>
          <p:nvPr/>
        </p:nvSpPr>
        <p:spPr>
          <a:xfrm>
            <a:off x="3531313" y="48006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Power = 1-</a:t>
            </a:r>
            <a:r>
              <a:rPr lang="el-GR" dirty="0"/>
              <a:t>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2408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3FB30-3402-D54E-A775-FEEDC5C5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030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F1646E-90DE-B440-83A4-0908A71ED842}"/>
              </a:ext>
            </a:extLst>
          </p:cNvPr>
          <p:cNvSpPr/>
          <p:nvPr/>
        </p:nvSpPr>
        <p:spPr>
          <a:xfrm>
            <a:off x="914400" y="3276600"/>
            <a:ext cx="7315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Type I error (</a:t>
            </a:r>
            <a:r>
              <a:rPr lang="el-GR" dirty="0"/>
              <a:t>α</a:t>
            </a:r>
            <a:r>
              <a:rPr lang="en-US" dirty="0"/>
              <a:t>): The probability of rejecting the null hypothesis incorrectly (false positive).</a:t>
            </a:r>
          </a:p>
          <a:p>
            <a:endParaRPr lang="en-US" dirty="0"/>
          </a:p>
          <a:p>
            <a:r>
              <a:rPr lang="en-US" dirty="0"/>
              <a:t>Conventionally we choose a probability of &lt;0.05 for a type I error. This means that if we find a positive result, the chances of finding this (or a greater difference) would occur on less than 5% of occasions.</a:t>
            </a:r>
          </a:p>
        </p:txBody>
      </p:sp>
    </p:spTree>
    <p:extLst>
      <p:ext uri="{BB962C8B-B14F-4D97-AF65-F5344CB8AC3E}">
        <p14:creationId xmlns:p14="http://schemas.microsoft.com/office/powerpoint/2010/main" val="70575136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19DD-69DA-6B45-800F-4180A991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power conventionally set </a:t>
            </a:r>
            <a:r>
              <a:rPr lang="en-US"/>
              <a:t>at ≥80</a:t>
            </a:r>
            <a:r>
              <a:rPr lang="en-US" dirty="0"/>
              <a:t>%?</a:t>
            </a:r>
          </a:p>
          <a:p>
            <a:pPr lvl="1"/>
            <a:r>
              <a:rPr lang="en-US" dirty="0"/>
              <a:t>The FDA has required at least 80% power for controlled trials.</a:t>
            </a:r>
          </a:p>
          <a:p>
            <a:r>
              <a:rPr lang="en-US" dirty="0"/>
              <a:t>What does it mean to have a power of 80%?</a:t>
            </a:r>
          </a:p>
          <a:p>
            <a:pPr lvl="1"/>
            <a:r>
              <a:rPr lang="en-US" dirty="0"/>
              <a:t>If there is truly a treatment effect, the trial will be 80% likely to get a significant result.</a:t>
            </a:r>
          </a:p>
          <a:p>
            <a:pPr lvl="1"/>
            <a:r>
              <a:rPr lang="en-US" dirty="0"/>
              <a:t>There will be 20% chance of missing</a:t>
            </a:r>
          </a:p>
        </p:txBody>
      </p:sp>
    </p:spTree>
    <p:extLst>
      <p:ext uri="{BB962C8B-B14F-4D97-AF65-F5344CB8AC3E}">
        <p14:creationId xmlns:p14="http://schemas.microsoft.com/office/powerpoint/2010/main" val="245583340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5E2E-B660-9949-AA97-4FD8F70A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affects the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19DD-69DA-6B45-800F-4180A991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  <a:p>
            <a:pPr lvl="1"/>
            <a:r>
              <a:rPr lang="en-US" dirty="0"/>
              <a:t>Infinitely large study = infinitely certain of seeing a difference</a:t>
            </a:r>
          </a:p>
          <a:p>
            <a:r>
              <a:rPr lang="en-US" dirty="0">
                <a:effectLst/>
              </a:rPr>
              <a:t>Magnitude of a clinically significant difference</a:t>
            </a:r>
          </a:p>
          <a:p>
            <a:pPr lvl="1"/>
            <a:r>
              <a:rPr lang="en-US" dirty="0"/>
              <a:t>If we are looking for a big difference between treatments, we might be able to accept a wide probability distribution = small sample size</a:t>
            </a:r>
          </a:p>
          <a:p>
            <a:r>
              <a:rPr lang="en-US" dirty="0"/>
              <a:t>Variability in the population</a:t>
            </a:r>
          </a:p>
          <a:p>
            <a:pPr lvl="1"/>
            <a:r>
              <a:rPr lang="en-US" dirty="0"/>
              <a:t>Highly variable measurement = large sample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2003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5E2E-B660-9949-AA97-4FD8F70A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19DD-69DA-6B45-800F-4180A991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size is typically set so that the study has an adequate power to detect a clinically important treatment effect.</a:t>
            </a:r>
          </a:p>
          <a:p>
            <a:r>
              <a:rPr lang="en-US" dirty="0"/>
              <a:t>Sample size is too small: Not able to detect the existing treatment effect</a:t>
            </a:r>
          </a:p>
          <a:p>
            <a:r>
              <a:rPr lang="en-US" dirty="0"/>
              <a:t>Sample size is too large: Waste of time, money, resources; unnecessary exposure to a novel intervention</a:t>
            </a:r>
          </a:p>
        </p:txBody>
      </p:sp>
    </p:spTree>
    <p:extLst>
      <p:ext uri="{BB962C8B-B14F-4D97-AF65-F5344CB8AC3E}">
        <p14:creationId xmlns:p14="http://schemas.microsoft.com/office/powerpoint/2010/main" val="396448433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5E2E-B660-9949-AA97-4FD8F70A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calculate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19DD-69DA-6B45-800F-4180A991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performed before the study</a:t>
            </a:r>
          </a:p>
          <a:p>
            <a:pPr lvl="1"/>
            <a:r>
              <a:rPr lang="en-US" dirty="0"/>
              <a:t>So that we can recruit enough patients to give our results with adequate power</a:t>
            </a:r>
          </a:p>
          <a:p>
            <a:r>
              <a:rPr lang="en-US" dirty="0"/>
              <a:t>Once the study is underway, analysis of the interim results may be used to perform further power calculations and adjustments made to the sample size accordingly.</a:t>
            </a:r>
          </a:p>
          <a:p>
            <a:pPr lvl="1"/>
            <a:r>
              <a:rPr lang="en-US" dirty="0"/>
              <a:t>Interim sample size calculations should only be used when stated a priori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9277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Presentation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>
        <a:spAutoFit/>
      </a:bodyPr>
      <a:lstStyle>
        <a:defPPr>
          <a:defRPr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Titles 14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B9"/>
        </a:accent6>
        <a:hlink>
          <a:srgbClr val="9900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9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6699FF"/>
        </a:accent2>
        <a:accent3>
          <a:srgbClr val="AAAAAA"/>
        </a:accent3>
        <a:accent4>
          <a:srgbClr val="DADADA"/>
        </a:accent4>
        <a:accent5>
          <a:srgbClr val="FFB8AA"/>
        </a:accent5>
        <a:accent6>
          <a:srgbClr val="5C8AE7"/>
        </a:accent6>
        <a:hlink>
          <a:srgbClr val="CC66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92F36E6-F831-415C-818F-D916D6CDAF08}" vid="{613F873A-CAAC-4A04-B341-BEB85B2E7EA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1137</TotalTime>
  <Words>621</Words>
  <Application>Microsoft Macintosh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Presentation1</vt:lpstr>
      <vt:lpstr>PowerPoint Presentation</vt:lpstr>
      <vt:lpstr>Overview</vt:lpstr>
      <vt:lpstr>What is Power</vt:lpstr>
      <vt:lpstr>PowerPoint Presentation</vt:lpstr>
      <vt:lpstr>PowerPoint Presentation</vt:lpstr>
      <vt:lpstr>PowerPoint Presentation</vt:lpstr>
      <vt:lpstr>What affects the power?</vt:lpstr>
      <vt:lpstr>What is sample size</vt:lpstr>
      <vt:lpstr>When to calculate sample size</vt:lpstr>
      <vt:lpstr>Example: How to calculate sample size</vt:lpstr>
      <vt:lpstr>PowerPoint Presentation</vt:lpstr>
      <vt:lpstr>PowerPoint Presentation</vt:lpstr>
      <vt:lpstr>PowerPoint Presentation</vt:lpstr>
      <vt:lpstr>PowerPoint Presentation</vt:lpstr>
      <vt:lpstr>Summary</vt:lpstr>
      <vt:lpstr>Suggested reading</vt:lpstr>
    </vt:vector>
  </TitlesOfParts>
  <Company>PERFUSE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Data Collection at Clinical Sites</dc:title>
  <dc:creator>C. Michael Gibson, M.D.</dc:creator>
  <cp:lastModifiedBy>Microsoft Office User</cp:lastModifiedBy>
  <cp:revision>60</cp:revision>
  <dcterms:created xsi:type="dcterms:W3CDTF">1999-01-25T00:57:11Z</dcterms:created>
  <dcterms:modified xsi:type="dcterms:W3CDTF">2021-02-16T17:03:26Z</dcterms:modified>
</cp:coreProperties>
</file>