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7" r:id="rId18"/>
    <p:sldId id="272" r:id="rId19"/>
    <p:sldId id="273" r:id="rId20"/>
    <p:sldId id="275" r:id="rId21"/>
    <p:sldId id="274" r:id="rId22"/>
    <p:sldId id="276" r:id="rId23"/>
    <p:sldId id="277" r:id="rId24"/>
    <p:sldId id="278"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200" kern="1200">
        <a:solidFill>
          <a:schemeClr val="tx1"/>
        </a:solidFill>
        <a:latin typeface="Times New Roman" pitchFamily="18" charset="0"/>
        <a:ea typeface="+mn-ea"/>
        <a:cs typeface="Arial" charset="0"/>
      </a:defRPr>
    </a:lvl5pPr>
    <a:lvl6pPr marL="2286000" algn="l" defTabSz="914400" rtl="0" eaLnBrk="1" latinLnBrk="0" hangingPunct="1">
      <a:defRPr sz="2200" kern="1200">
        <a:solidFill>
          <a:schemeClr val="tx1"/>
        </a:solidFill>
        <a:latin typeface="Times New Roman" pitchFamily="18" charset="0"/>
        <a:ea typeface="+mn-ea"/>
        <a:cs typeface="Arial" charset="0"/>
      </a:defRPr>
    </a:lvl6pPr>
    <a:lvl7pPr marL="2743200" algn="l" defTabSz="914400" rtl="0" eaLnBrk="1" latinLnBrk="0" hangingPunct="1">
      <a:defRPr sz="2200" kern="1200">
        <a:solidFill>
          <a:schemeClr val="tx1"/>
        </a:solidFill>
        <a:latin typeface="Times New Roman" pitchFamily="18" charset="0"/>
        <a:ea typeface="+mn-ea"/>
        <a:cs typeface="Arial" charset="0"/>
      </a:defRPr>
    </a:lvl7pPr>
    <a:lvl8pPr marL="3200400" algn="l" defTabSz="914400" rtl="0" eaLnBrk="1" latinLnBrk="0" hangingPunct="1">
      <a:defRPr sz="2200" kern="1200">
        <a:solidFill>
          <a:schemeClr val="tx1"/>
        </a:solidFill>
        <a:latin typeface="Times New Roman" pitchFamily="18" charset="0"/>
        <a:ea typeface="+mn-ea"/>
        <a:cs typeface="Arial" charset="0"/>
      </a:defRPr>
    </a:lvl8pPr>
    <a:lvl9pPr marL="3657600" algn="l" defTabSz="914400" rtl="0" eaLnBrk="1" latinLnBrk="0" hangingPunct="1">
      <a:defRPr sz="2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94677"/>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sorterViewPr>
    <p:cViewPr>
      <p:scale>
        <a:sx n="66" d="100"/>
        <a:sy n="66" d="100"/>
      </p:scale>
      <p:origin x="0" y="2742"/>
    </p:cViewPr>
  </p:sorterViewPr>
  <p:notesViewPr>
    <p:cSldViewPr>
      <p:cViewPr varScale="1">
        <p:scale>
          <a:sx n="58" d="100"/>
          <a:sy n="58" d="100"/>
        </p:scale>
        <p:origin x="-16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72EBEB9-D658-4D44-8C3F-C5F70EB4F52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a:extLst>
              <a:ext uri="{FF2B5EF4-FFF2-40B4-BE49-F238E27FC236}">
                <a16:creationId xmlns:a16="http://schemas.microsoft.com/office/drawing/2014/main" id="{57533E02-3DD5-4F67-BE21-FD9134F36D58}"/>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a:extLst>
              <a:ext uri="{FF2B5EF4-FFF2-40B4-BE49-F238E27FC236}">
                <a16:creationId xmlns:a16="http://schemas.microsoft.com/office/drawing/2014/main" id="{51EE413F-2245-491B-BE7B-F9B90F83536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B342C814-8D5B-4DF3-BD06-3A007F8D63C5}"/>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a:extLst>
              <a:ext uri="{FF2B5EF4-FFF2-40B4-BE49-F238E27FC236}">
                <a16:creationId xmlns:a16="http://schemas.microsoft.com/office/drawing/2014/main" id="{3691B29A-8FB9-4E5A-86A8-6968767DAF94}"/>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a:extLst>
              <a:ext uri="{FF2B5EF4-FFF2-40B4-BE49-F238E27FC236}">
                <a16:creationId xmlns:a16="http://schemas.microsoft.com/office/drawing/2014/main" id="{7CDA18D9-6D6B-49D1-8AC9-D10E945548E0}"/>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66DC29-87B7-4599-866F-F002777ACEE2}" type="slidenum">
              <a:rPr lang="en-US" altLang="en-US"/>
              <a:pPr/>
              <a:t>‹#›</a:t>
            </a:fld>
            <a:endParaRPr lang="en-US" altLang="en-US"/>
          </a:p>
        </p:txBody>
      </p:sp>
    </p:spTree>
    <p:extLst>
      <p:ext uri="{BB962C8B-B14F-4D97-AF65-F5344CB8AC3E}">
        <p14:creationId xmlns:p14="http://schemas.microsoft.com/office/powerpoint/2010/main" val="1568827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789DBE-3492-4C98-99BB-7912461E622D}"/>
              </a:ext>
            </a:extLst>
          </p:cNvPr>
          <p:cNvSpPr>
            <a:spLocks noGrp="1" noChangeArrowheads="1"/>
          </p:cNvSpPr>
          <p:nvPr>
            <p:ph type="sldNum" sz="quarter" idx="5"/>
          </p:nvPr>
        </p:nvSpPr>
        <p:spPr>
          <a:ln/>
        </p:spPr>
        <p:txBody>
          <a:bodyPr/>
          <a:lstStyle/>
          <a:p>
            <a:fld id="{00BBAC20-6E3D-4F25-BAEB-FF90B92C3F64}" type="slidenum">
              <a:rPr lang="en-US" altLang="en-US"/>
              <a:pPr/>
              <a:t>1</a:t>
            </a:fld>
            <a:endParaRPr lang="en-US" altLang="en-US"/>
          </a:p>
        </p:txBody>
      </p:sp>
    </p:spTree>
    <p:extLst>
      <p:ext uri="{BB962C8B-B14F-4D97-AF65-F5344CB8AC3E}">
        <p14:creationId xmlns:p14="http://schemas.microsoft.com/office/powerpoint/2010/main" val="481591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5099134-CD98-4BC9-A608-7D3AEEE63207}"/>
              </a:ext>
            </a:extLst>
          </p:cNvPr>
          <p:cNvSpPr>
            <a:spLocks noGrp="1" noChangeArrowheads="1"/>
          </p:cNvSpPr>
          <p:nvPr>
            <p:ph type="sldNum" sz="quarter" idx="5"/>
          </p:nvPr>
        </p:nvSpPr>
        <p:spPr>
          <a:ln/>
        </p:spPr>
        <p:txBody>
          <a:bodyPr/>
          <a:lstStyle/>
          <a:p>
            <a:fld id="{2EEBE51C-3C0F-48D5-ADFA-6CE69A7B8823}" type="slidenum">
              <a:rPr lang="en-US" altLang="en-US"/>
              <a:pPr/>
              <a:t>12</a:t>
            </a:fld>
            <a:endParaRPr lang="en-US" altLang="en-US"/>
          </a:p>
        </p:txBody>
      </p:sp>
      <p:sp>
        <p:nvSpPr>
          <p:cNvPr id="24578" name="Rectangle 2">
            <a:extLst>
              <a:ext uri="{FF2B5EF4-FFF2-40B4-BE49-F238E27FC236}">
                <a16:creationId xmlns:a16="http://schemas.microsoft.com/office/drawing/2014/main" id="{5057707D-EC01-4273-8731-F258FFBA507F}"/>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4579" name="Rectangle 3">
            <a:extLst>
              <a:ext uri="{FF2B5EF4-FFF2-40B4-BE49-F238E27FC236}">
                <a16:creationId xmlns:a16="http://schemas.microsoft.com/office/drawing/2014/main" id="{8369CC45-3DBF-45EA-A21A-E6640BFDF713}"/>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059722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85C5921-852C-4B01-9679-893D6E22BC61}"/>
              </a:ext>
            </a:extLst>
          </p:cNvPr>
          <p:cNvSpPr>
            <a:spLocks noGrp="1" noChangeArrowheads="1"/>
          </p:cNvSpPr>
          <p:nvPr>
            <p:ph type="sldNum" sz="quarter" idx="5"/>
          </p:nvPr>
        </p:nvSpPr>
        <p:spPr>
          <a:ln/>
        </p:spPr>
        <p:txBody>
          <a:bodyPr/>
          <a:lstStyle/>
          <a:p>
            <a:fld id="{C14F9152-201E-45E7-BDBC-151A0BCC5CAF}" type="slidenum">
              <a:rPr lang="en-US" altLang="en-US"/>
              <a:pPr/>
              <a:t>13</a:t>
            </a:fld>
            <a:endParaRPr lang="en-US" altLang="en-US"/>
          </a:p>
        </p:txBody>
      </p:sp>
      <p:sp>
        <p:nvSpPr>
          <p:cNvPr id="26626" name="Rectangle 2">
            <a:extLst>
              <a:ext uri="{FF2B5EF4-FFF2-40B4-BE49-F238E27FC236}">
                <a16:creationId xmlns:a16="http://schemas.microsoft.com/office/drawing/2014/main" id="{BE9A2CD7-21B7-4387-B669-34F217BB132F}"/>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6627" name="Rectangle 3">
            <a:extLst>
              <a:ext uri="{FF2B5EF4-FFF2-40B4-BE49-F238E27FC236}">
                <a16:creationId xmlns:a16="http://schemas.microsoft.com/office/drawing/2014/main" id="{EA55E9D8-A4C5-48FD-9B01-D04E54785D0B}"/>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675904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F901FB-F71C-4508-A723-20E46475104C}"/>
              </a:ext>
            </a:extLst>
          </p:cNvPr>
          <p:cNvSpPr>
            <a:spLocks noGrp="1" noChangeArrowheads="1"/>
          </p:cNvSpPr>
          <p:nvPr>
            <p:ph type="sldNum" sz="quarter" idx="5"/>
          </p:nvPr>
        </p:nvSpPr>
        <p:spPr>
          <a:ln/>
        </p:spPr>
        <p:txBody>
          <a:bodyPr/>
          <a:lstStyle/>
          <a:p>
            <a:fld id="{83330FEA-E983-421A-AB60-56B8D8757B07}" type="slidenum">
              <a:rPr lang="en-US" altLang="en-US"/>
              <a:pPr/>
              <a:t>14</a:t>
            </a:fld>
            <a:endParaRPr lang="en-US" altLang="en-US"/>
          </a:p>
        </p:txBody>
      </p:sp>
      <p:sp>
        <p:nvSpPr>
          <p:cNvPr id="28674" name="Rectangle 2">
            <a:extLst>
              <a:ext uri="{FF2B5EF4-FFF2-40B4-BE49-F238E27FC236}">
                <a16:creationId xmlns:a16="http://schemas.microsoft.com/office/drawing/2014/main" id="{56AC4588-C9C3-47AC-A660-B1E6960F1CC0}"/>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8675" name="Rectangle 3">
            <a:extLst>
              <a:ext uri="{FF2B5EF4-FFF2-40B4-BE49-F238E27FC236}">
                <a16:creationId xmlns:a16="http://schemas.microsoft.com/office/drawing/2014/main" id="{38A2206F-A876-4387-9A07-72DB7DBCF1FA}"/>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52385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D7426CA-5261-4E20-A199-CD7AD958B023}"/>
              </a:ext>
            </a:extLst>
          </p:cNvPr>
          <p:cNvSpPr>
            <a:spLocks noGrp="1" noChangeArrowheads="1"/>
          </p:cNvSpPr>
          <p:nvPr>
            <p:ph type="sldNum" sz="quarter" idx="5"/>
          </p:nvPr>
        </p:nvSpPr>
        <p:spPr>
          <a:ln/>
        </p:spPr>
        <p:txBody>
          <a:bodyPr/>
          <a:lstStyle/>
          <a:p>
            <a:fld id="{796619ED-4611-4C79-A2D7-FF8B6DE9A757}" type="slidenum">
              <a:rPr lang="en-US" altLang="en-US"/>
              <a:pPr/>
              <a:t>15</a:t>
            </a:fld>
            <a:endParaRPr lang="en-US" altLang="en-US"/>
          </a:p>
        </p:txBody>
      </p:sp>
      <p:sp>
        <p:nvSpPr>
          <p:cNvPr id="30722" name="Rectangle 2">
            <a:extLst>
              <a:ext uri="{FF2B5EF4-FFF2-40B4-BE49-F238E27FC236}">
                <a16:creationId xmlns:a16="http://schemas.microsoft.com/office/drawing/2014/main" id="{6DAFCB02-F2DF-4C5A-94FF-C6FD4E7CE777}"/>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0723" name="Rectangle 3">
            <a:extLst>
              <a:ext uri="{FF2B5EF4-FFF2-40B4-BE49-F238E27FC236}">
                <a16:creationId xmlns:a16="http://schemas.microsoft.com/office/drawing/2014/main" id="{9594BBA3-A6EF-4823-A71D-981149718B4D}"/>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8837174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196D20E-1FD9-4B68-B1D0-654D741B0AEA}"/>
              </a:ext>
            </a:extLst>
          </p:cNvPr>
          <p:cNvSpPr>
            <a:spLocks noGrp="1" noChangeArrowheads="1"/>
          </p:cNvSpPr>
          <p:nvPr>
            <p:ph type="sldNum" sz="quarter" idx="5"/>
          </p:nvPr>
        </p:nvSpPr>
        <p:spPr>
          <a:ln/>
        </p:spPr>
        <p:txBody>
          <a:bodyPr/>
          <a:lstStyle/>
          <a:p>
            <a:fld id="{A4A5B8FA-6608-448B-BBA2-3BD2A7ABE3D2}" type="slidenum">
              <a:rPr lang="en-US" altLang="en-US"/>
              <a:pPr/>
              <a:t>16</a:t>
            </a:fld>
            <a:endParaRPr lang="en-US" altLang="en-US"/>
          </a:p>
        </p:txBody>
      </p:sp>
      <p:sp>
        <p:nvSpPr>
          <p:cNvPr id="32770" name="Rectangle 2">
            <a:extLst>
              <a:ext uri="{FF2B5EF4-FFF2-40B4-BE49-F238E27FC236}">
                <a16:creationId xmlns:a16="http://schemas.microsoft.com/office/drawing/2014/main" id="{ABD11077-08D9-4937-9137-30B3C959909B}"/>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2771" name="Rectangle 3">
            <a:extLst>
              <a:ext uri="{FF2B5EF4-FFF2-40B4-BE49-F238E27FC236}">
                <a16:creationId xmlns:a16="http://schemas.microsoft.com/office/drawing/2014/main" id="{9E04643F-6071-4146-964E-0D996F32D9AF}"/>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43497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F4A21A-44D3-40E5-9B40-5E114109F194}"/>
              </a:ext>
            </a:extLst>
          </p:cNvPr>
          <p:cNvSpPr>
            <a:spLocks noGrp="1" noChangeArrowheads="1"/>
          </p:cNvSpPr>
          <p:nvPr>
            <p:ph type="sldNum" sz="quarter" idx="5"/>
          </p:nvPr>
        </p:nvSpPr>
        <p:spPr>
          <a:ln/>
        </p:spPr>
        <p:txBody>
          <a:bodyPr/>
          <a:lstStyle/>
          <a:p>
            <a:fld id="{FF1AF149-A532-47A7-B27F-9F56FB9BCD03}" type="slidenum">
              <a:rPr lang="en-US" altLang="en-US"/>
              <a:pPr/>
              <a:t>18</a:t>
            </a:fld>
            <a:endParaRPr lang="en-US" altLang="en-US"/>
          </a:p>
        </p:txBody>
      </p:sp>
      <p:sp>
        <p:nvSpPr>
          <p:cNvPr id="34818" name="Rectangle 2">
            <a:extLst>
              <a:ext uri="{FF2B5EF4-FFF2-40B4-BE49-F238E27FC236}">
                <a16:creationId xmlns:a16="http://schemas.microsoft.com/office/drawing/2014/main" id="{A1918D97-4713-4BAD-A4BE-C8FD1DABBED3}"/>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4819" name="Rectangle 3">
            <a:extLst>
              <a:ext uri="{FF2B5EF4-FFF2-40B4-BE49-F238E27FC236}">
                <a16:creationId xmlns:a16="http://schemas.microsoft.com/office/drawing/2014/main" id="{6868A2A8-0A16-4038-8E4B-14E4D23CB1B7}"/>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339048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5FE959D-90B0-46EC-B9BF-4419BBC87827}"/>
              </a:ext>
            </a:extLst>
          </p:cNvPr>
          <p:cNvSpPr>
            <a:spLocks noGrp="1" noChangeArrowheads="1"/>
          </p:cNvSpPr>
          <p:nvPr>
            <p:ph type="sldNum" sz="quarter" idx="5"/>
          </p:nvPr>
        </p:nvSpPr>
        <p:spPr>
          <a:ln/>
        </p:spPr>
        <p:txBody>
          <a:bodyPr/>
          <a:lstStyle/>
          <a:p>
            <a:fld id="{24A66FF2-5B2B-43F0-80EB-19C020A71D28}" type="slidenum">
              <a:rPr lang="en-US" altLang="en-US"/>
              <a:pPr/>
              <a:t>19</a:t>
            </a:fld>
            <a:endParaRPr lang="en-US" altLang="en-US"/>
          </a:p>
        </p:txBody>
      </p:sp>
      <p:sp>
        <p:nvSpPr>
          <p:cNvPr id="36866" name="Rectangle 2">
            <a:extLst>
              <a:ext uri="{FF2B5EF4-FFF2-40B4-BE49-F238E27FC236}">
                <a16:creationId xmlns:a16="http://schemas.microsoft.com/office/drawing/2014/main" id="{FD76A154-5FBC-4DFC-A506-B8DA05AB95EB}"/>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6867" name="Rectangle 3">
            <a:extLst>
              <a:ext uri="{FF2B5EF4-FFF2-40B4-BE49-F238E27FC236}">
                <a16:creationId xmlns:a16="http://schemas.microsoft.com/office/drawing/2014/main" id="{3968CD87-50E2-43EE-912B-E74E3DA13980}"/>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903456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744B0E-BDFB-4587-AC0D-7034ABFE0044}"/>
              </a:ext>
            </a:extLst>
          </p:cNvPr>
          <p:cNvSpPr>
            <a:spLocks noGrp="1" noChangeArrowheads="1"/>
          </p:cNvSpPr>
          <p:nvPr>
            <p:ph type="sldNum" sz="quarter" idx="5"/>
          </p:nvPr>
        </p:nvSpPr>
        <p:spPr>
          <a:ln/>
        </p:spPr>
        <p:txBody>
          <a:bodyPr/>
          <a:lstStyle/>
          <a:p>
            <a:fld id="{67824E9C-13DE-4A22-B94F-1C052464EA1A}" type="slidenum">
              <a:rPr lang="en-US" altLang="en-US"/>
              <a:pPr/>
              <a:t>20</a:t>
            </a:fld>
            <a:endParaRPr lang="en-US" altLang="en-US"/>
          </a:p>
        </p:txBody>
      </p:sp>
    </p:spTree>
    <p:extLst>
      <p:ext uri="{BB962C8B-B14F-4D97-AF65-F5344CB8AC3E}">
        <p14:creationId xmlns:p14="http://schemas.microsoft.com/office/powerpoint/2010/main" val="326312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CC9979D-CD7E-4461-8380-9A9BD1A1C756}"/>
              </a:ext>
            </a:extLst>
          </p:cNvPr>
          <p:cNvSpPr>
            <a:spLocks noGrp="1" noChangeArrowheads="1"/>
          </p:cNvSpPr>
          <p:nvPr>
            <p:ph type="sldNum" sz="quarter" idx="5"/>
          </p:nvPr>
        </p:nvSpPr>
        <p:spPr>
          <a:ln/>
        </p:spPr>
        <p:txBody>
          <a:bodyPr/>
          <a:lstStyle/>
          <a:p>
            <a:fld id="{CDA2B800-CE39-4787-9AEA-42298BDFEA19}" type="slidenum">
              <a:rPr lang="en-US" altLang="en-US"/>
              <a:pPr/>
              <a:t>21</a:t>
            </a:fld>
            <a:endParaRPr lang="en-US" altLang="en-US"/>
          </a:p>
        </p:txBody>
      </p:sp>
      <p:sp>
        <p:nvSpPr>
          <p:cNvPr id="38914" name="Rectangle 2">
            <a:extLst>
              <a:ext uri="{FF2B5EF4-FFF2-40B4-BE49-F238E27FC236}">
                <a16:creationId xmlns:a16="http://schemas.microsoft.com/office/drawing/2014/main" id="{5145D043-BE4C-4C72-9C93-65A2049A9E6D}"/>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8915" name="Rectangle 3">
            <a:extLst>
              <a:ext uri="{FF2B5EF4-FFF2-40B4-BE49-F238E27FC236}">
                <a16:creationId xmlns:a16="http://schemas.microsoft.com/office/drawing/2014/main" id="{FAB6CFEE-8192-4693-A516-389A745128E4}"/>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813663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1FD8859-0700-4BBA-A34C-F6F1F76B9DCF}"/>
              </a:ext>
            </a:extLst>
          </p:cNvPr>
          <p:cNvSpPr>
            <a:spLocks noGrp="1" noChangeArrowheads="1"/>
          </p:cNvSpPr>
          <p:nvPr>
            <p:ph type="sldNum" sz="quarter" idx="5"/>
          </p:nvPr>
        </p:nvSpPr>
        <p:spPr>
          <a:ln/>
        </p:spPr>
        <p:txBody>
          <a:bodyPr/>
          <a:lstStyle/>
          <a:p>
            <a:fld id="{DE38848E-5801-40F2-92C9-751F86A8A6B7}" type="slidenum">
              <a:rPr lang="en-US" altLang="en-US"/>
              <a:pPr/>
              <a:t>22</a:t>
            </a:fld>
            <a:endParaRPr lang="en-US" altLang="en-US"/>
          </a:p>
        </p:txBody>
      </p:sp>
      <p:sp>
        <p:nvSpPr>
          <p:cNvPr id="43010" name="Rectangle 2">
            <a:extLst>
              <a:ext uri="{FF2B5EF4-FFF2-40B4-BE49-F238E27FC236}">
                <a16:creationId xmlns:a16="http://schemas.microsoft.com/office/drawing/2014/main" id="{A5017405-614D-4A37-9A61-36DB4E810D85}"/>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43011" name="Rectangle 3">
            <a:extLst>
              <a:ext uri="{FF2B5EF4-FFF2-40B4-BE49-F238E27FC236}">
                <a16:creationId xmlns:a16="http://schemas.microsoft.com/office/drawing/2014/main" id="{A7DF5BF8-C51D-4F0F-9C67-04630B38F168}"/>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862685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141228-9E48-45C3-878E-261975765953}"/>
              </a:ext>
            </a:extLst>
          </p:cNvPr>
          <p:cNvSpPr>
            <a:spLocks noGrp="1" noChangeArrowheads="1"/>
          </p:cNvSpPr>
          <p:nvPr>
            <p:ph type="sldNum" sz="quarter" idx="5"/>
          </p:nvPr>
        </p:nvSpPr>
        <p:spPr>
          <a:ln/>
        </p:spPr>
        <p:txBody>
          <a:bodyPr/>
          <a:lstStyle/>
          <a:p>
            <a:fld id="{26F9DCD0-6888-45D8-AD32-F1EBE1D716DF}" type="slidenum">
              <a:rPr lang="en-US" altLang="en-US"/>
              <a:pPr/>
              <a:t>2</a:t>
            </a:fld>
            <a:endParaRPr lang="en-US" altLang="en-US"/>
          </a:p>
        </p:txBody>
      </p:sp>
      <p:sp>
        <p:nvSpPr>
          <p:cNvPr id="6146" name="Rectangle 2">
            <a:extLst>
              <a:ext uri="{FF2B5EF4-FFF2-40B4-BE49-F238E27FC236}">
                <a16:creationId xmlns:a16="http://schemas.microsoft.com/office/drawing/2014/main" id="{6FDC1CB7-F48A-4E38-8D9A-C9D7E66A265C}"/>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6147" name="Rectangle 3">
            <a:extLst>
              <a:ext uri="{FF2B5EF4-FFF2-40B4-BE49-F238E27FC236}">
                <a16:creationId xmlns:a16="http://schemas.microsoft.com/office/drawing/2014/main" id="{CA113FED-DBFF-46C2-BFA5-5DD727A4626D}"/>
              </a:ext>
            </a:extLst>
          </p:cNvPr>
          <p:cNvSpPr>
            <a:spLocks noGrp="1" noChangeArrowheads="1"/>
          </p:cNvSpPr>
          <p:nvPr>
            <p:ph type="body" idx="1"/>
          </p:nvPr>
        </p:nvSpPr>
        <p:spPr>
          <a:noFill/>
          <a:ln/>
        </p:spPr>
        <p:txBody>
          <a:bodyPr lIns="92069" tIns="46036" rIns="92069" bIns="46036"/>
          <a:lstStyle/>
          <a:p>
            <a:r>
              <a:rPr lang="en-US" altLang="en-US" sz="1000">
                <a:latin typeface="Arial Rounded MT Bold" panose="020F0704030504030204" pitchFamily="34" charset="0"/>
              </a:rPr>
              <a:t>During all phases of a study, sufficient effort should be spent to ensure that all key data are of high quality</a:t>
            </a:r>
          </a:p>
          <a:p>
            <a:endParaRPr lang="en-US" altLang="en-US"/>
          </a:p>
        </p:txBody>
      </p:sp>
    </p:spTree>
    <p:extLst>
      <p:ext uri="{BB962C8B-B14F-4D97-AF65-F5344CB8AC3E}">
        <p14:creationId xmlns:p14="http://schemas.microsoft.com/office/powerpoint/2010/main" val="242037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9F19236-AC8B-4D94-A048-5FA19B36F266}"/>
              </a:ext>
            </a:extLst>
          </p:cNvPr>
          <p:cNvSpPr>
            <a:spLocks noGrp="1" noChangeArrowheads="1"/>
          </p:cNvSpPr>
          <p:nvPr>
            <p:ph type="sldNum" sz="quarter" idx="5"/>
          </p:nvPr>
        </p:nvSpPr>
        <p:spPr>
          <a:ln/>
        </p:spPr>
        <p:txBody>
          <a:bodyPr/>
          <a:lstStyle/>
          <a:p>
            <a:fld id="{9DB4DBC1-A282-40EB-8B1C-D876AADA2E51}" type="slidenum">
              <a:rPr lang="en-US" altLang="en-US"/>
              <a:pPr/>
              <a:t>23</a:t>
            </a:fld>
            <a:endParaRPr lang="en-US" altLang="en-US"/>
          </a:p>
        </p:txBody>
      </p:sp>
    </p:spTree>
    <p:extLst>
      <p:ext uri="{BB962C8B-B14F-4D97-AF65-F5344CB8AC3E}">
        <p14:creationId xmlns:p14="http://schemas.microsoft.com/office/powerpoint/2010/main" val="1486105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DAC5C5-A35B-473E-A165-0A6CB1B783BE}"/>
              </a:ext>
            </a:extLst>
          </p:cNvPr>
          <p:cNvSpPr>
            <a:spLocks noGrp="1" noChangeArrowheads="1"/>
          </p:cNvSpPr>
          <p:nvPr>
            <p:ph type="sldNum" sz="quarter" idx="5"/>
          </p:nvPr>
        </p:nvSpPr>
        <p:spPr>
          <a:ln/>
        </p:spPr>
        <p:txBody>
          <a:bodyPr/>
          <a:lstStyle/>
          <a:p>
            <a:fld id="{0E232078-3B69-4E59-8A21-8B0C98DF3ECD}" type="slidenum">
              <a:rPr lang="en-US" altLang="en-US"/>
              <a:pPr/>
              <a:t>24</a:t>
            </a:fld>
            <a:endParaRPr lang="en-US" altLang="en-US"/>
          </a:p>
        </p:txBody>
      </p:sp>
      <p:sp>
        <p:nvSpPr>
          <p:cNvPr id="47106" name="Rectangle 2">
            <a:extLst>
              <a:ext uri="{FF2B5EF4-FFF2-40B4-BE49-F238E27FC236}">
                <a16:creationId xmlns:a16="http://schemas.microsoft.com/office/drawing/2014/main" id="{8E6B0F2F-173E-45A6-B207-8756C3FB915B}"/>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47107" name="Rectangle 3">
            <a:extLst>
              <a:ext uri="{FF2B5EF4-FFF2-40B4-BE49-F238E27FC236}">
                <a16:creationId xmlns:a16="http://schemas.microsoft.com/office/drawing/2014/main" id="{393C6531-01A8-4F69-BFCF-4C0EC5C831E1}"/>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746895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7F45888-3ACD-4B55-82DF-CD5D5266362D}"/>
              </a:ext>
            </a:extLst>
          </p:cNvPr>
          <p:cNvSpPr>
            <a:spLocks noGrp="1" noChangeArrowheads="1"/>
          </p:cNvSpPr>
          <p:nvPr>
            <p:ph type="sldNum" sz="quarter" idx="5"/>
          </p:nvPr>
        </p:nvSpPr>
        <p:spPr>
          <a:ln/>
        </p:spPr>
        <p:txBody>
          <a:bodyPr/>
          <a:lstStyle/>
          <a:p>
            <a:fld id="{E845EAD9-DFD2-4BDC-AB6B-C08E86B7339F}" type="slidenum">
              <a:rPr lang="en-US" altLang="en-US"/>
              <a:pPr/>
              <a:t>25</a:t>
            </a:fld>
            <a:endParaRPr lang="en-US" altLang="en-US"/>
          </a:p>
        </p:txBody>
      </p:sp>
    </p:spTree>
    <p:extLst>
      <p:ext uri="{BB962C8B-B14F-4D97-AF65-F5344CB8AC3E}">
        <p14:creationId xmlns:p14="http://schemas.microsoft.com/office/powerpoint/2010/main" val="18225034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BB0F57-D916-416B-A0E9-DCFD2D284EE9}"/>
              </a:ext>
            </a:extLst>
          </p:cNvPr>
          <p:cNvSpPr>
            <a:spLocks noGrp="1" noChangeArrowheads="1"/>
          </p:cNvSpPr>
          <p:nvPr>
            <p:ph type="sldNum" sz="quarter" idx="5"/>
          </p:nvPr>
        </p:nvSpPr>
        <p:spPr>
          <a:ln/>
        </p:spPr>
        <p:txBody>
          <a:bodyPr/>
          <a:lstStyle/>
          <a:p>
            <a:fld id="{AD9546D3-B89A-4CD6-B03C-A04A3817AED8}" type="slidenum">
              <a:rPr lang="en-US" altLang="en-US"/>
              <a:pPr/>
              <a:t>26</a:t>
            </a:fld>
            <a:endParaRPr lang="en-US" altLang="en-US"/>
          </a:p>
        </p:txBody>
      </p:sp>
    </p:spTree>
    <p:extLst>
      <p:ext uri="{BB962C8B-B14F-4D97-AF65-F5344CB8AC3E}">
        <p14:creationId xmlns:p14="http://schemas.microsoft.com/office/powerpoint/2010/main" val="1256260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9C22E6-C9CF-4BB9-8F37-F2B2115835E6}"/>
              </a:ext>
            </a:extLst>
          </p:cNvPr>
          <p:cNvSpPr>
            <a:spLocks noGrp="1" noChangeArrowheads="1"/>
          </p:cNvSpPr>
          <p:nvPr>
            <p:ph type="sldNum" sz="quarter" idx="5"/>
          </p:nvPr>
        </p:nvSpPr>
        <p:spPr>
          <a:ln/>
        </p:spPr>
        <p:txBody>
          <a:bodyPr/>
          <a:lstStyle/>
          <a:p>
            <a:fld id="{3F919DBF-0035-43AD-B484-B96380D79D77}" type="slidenum">
              <a:rPr lang="en-US" altLang="en-US"/>
              <a:pPr/>
              <a:t>27</a:t>
            </a:fld>
            <a:endParaRPr lang="en-US" altLang="en-US"/>
          </a:p>
        </p:txBody>
      </p:sp>
    </p:spTree>
    <p:extLst>
      <p:ext uri="{BB962C8B-B14F-4D97-AF65-F5344CB8AC3E}">
        <p14:creationId xmlns:p14="http://schemas.microsoft.com/office/powerpoint/2010/main" val="2060220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B94037-6380-49CC-B8F4-4946E2B4042C}"/>
              </a:ext>
            </a:extLst>
          </p:cNvPr>
          <p:cNvSpPr>
            <a:spLocks noGrp="1" noChangeArrowheads="1"/>
          </p:cNvSpPr>
          <p:nvPr>
            <p:ph type="sldNum" sz="quarter" idx="5"/>
          </p:nvPr>
        </p:nvSpPr>
        <p:spPr>
          <a:ln/>
        </p:spPr>
        <p:txBody>
          <a:bodyPr/>
          <a:lstStyle/>
          <a:p>
            <a:fld id="{233E5A70-C973-4DA3-95D4-92711E0CD703}" type="slidenum">
              <a:rPr lang="en-US" altLang="en-US"/>
              <a:pPr/>
              <a:t>28</a:t>
            </a:fld>
            <a:endParaRPr lang="en-US" altLang="en-US"/>
          </a:p>
        </p:txBody>
      </p:sp>
    </p:spTree>
    <p:extLst>
      <p:ext uri="{BB962C8B-B14F-4D97-AF65-F5344CB8AC3E}">
        <p14:creationId xmlns:p14="http://schemas.microsoft.com/office/powerpoint/2010/main" val="1074177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F03A29-F0C7-40A3-BD55-5A24D3E3F6CF}"/>
              </a:ext>
            </a:extLst>
          </p:cNvPr>
          <p:cNvSpPr>
            <a:spLocks noGrp="1" noChangeArrowheads="1"/>
          </p:cNvSpPr>
          <p:nvPr>
            <p:ph type="sldNum" sz="quarter" idx="5"/>
          </p:nvPr>
        </p:nvSpPr>
        <p:spPr>
          <a:ln/>
        </p:spPr>
        <p:txBody>
          <a:bodyPr/>
          <a:lstStyle/>
          <a:p>
            <a:fld id="{973E53FC-B075-4698-ACF6-7FDBDACEB275}" type="slidenum">
              <a:rPr lang="en-US" altLang="en-US"/>
              <a:pPr/>
              <a:t>29</a:t>
            </a:fld>
            <a:endParaRPr lang="en-US" altLang="en-US"/>
          </a:p>
        </p:txBody>
      </p:sp>
    </p:spTree>
    <p:extLst>
      <p:ext uri="{BB962C8B-B14F-4D97-AF65-F5344CB8AC3E}">
        <p14:creationId xmlns:p14="http://schemas.microsoft.com/office/powerpoint/2010/main" val="1483356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28060-C3E7-4702-8589-ADD1DF8C5574}"/>
              </a:ext>
            </a:extLst>
          </p:cNvPr>
          <p:cNvSpPr>
            <a:spLocks noGrp="1" noChangeArrowheads="1"/>
          </p:cNvSpPr>
          <p:nvPr>
            <p:ph type="sldNum" sz="quarter" idx="5"/>
          </p:nvPr>
        </p:nvSpPr>
        <p:spPr>
          <a:ln/>
        </p:spPr>
        <p:txBody>
          <a:bodyPr/>
          <a:lstStyle/>
          <a:p>
            <a:fld id="{C3E1597C-FE63-4CEE-BD9E-7DD8931D35A9}" type="slidenum">
              <a:rPr lang="en-US" altLang="en-US"/>
              <a:pPr/>
              <a:t>30</a:t>
            </a:fld>
            <a:endParaRPr lang="en-US" altLang="en-US"/>
          </a:p>
        </p:txBody>
      </p:sp>
    </p:spTree>
    <p:extLst>
      <p:ext uri="{BB962C8B-B14F-4D97-AF65-F5344CB8AC3E}">
        <p14:creationId xmlns:p14="http://schemas.microsoft.com/office/powerpoint/2010/main" val="6360458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82E397-79B5-49B2-B2D8-6C677E3331A0}"/>
              </a:ext>
            </a:extLst>
          </p:cNvPr>
          <p:cNvSpPr>
            <a:spLocks noGrp="1" noChangeArrowheads="1"/>
          </p:cNvSpPr>
          <p:nvPr>
            <p:ph type="sldNum" sz="quarter" idx="5"/>
          </p:nvPr>
        </p:nvSpPr>
        <p:spPr>
          <a:ln/>
        </p:spPr>
        <p:txBody>
          <a:bodyPr/>
          <a:lstStyle/>
          <a:p>
            <a:fld id="{84EA2214-62A9-416B-919B-EDE90A66E8C2}" type="slidenum">
              <a:rPr lang="en-US" altLang="en-US"/>
              <a:pPr/>
              <a:t>31</a:t>
            </a:fld>
            <a:endParaRPr lang="en-US" altLang="en-US"/>
          </a:p>
        </p:txBody>
      </p:sp>
      <p:sp>
        <p:nvSpPr>
          <p:cNvPr id="63490" name="Rectangle 2">
            <a:extLst>
              <a:ext uri="{FF2B5EF4-FFF2-40B4-BE49-F238E27FC236}">
                <a16:creationId xmlns:a16="http://schemas.microsoft.com/office/drawing/2014/main" id="{42AB33B4-68D6-492E-AFD1-9D02696D34DC}"/>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63491" name="Rectangle 3">
            <a:extLst>
              <a:ext uri="{FF2B5EF4-FFF2-40B4-BE49-F238E27FC236}">
                <a16:creationId xmlns:a16="http://schemas.microsoft.com/office/drawing/2014/main" id="{0658BEB7-08CB-4DA0-BAE8-6A52006D05D4}"/>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997279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DA2404E-05A5-43B4-A4AE-0F85B4AF1533}"/>
              </a:ext>
            </a:extLst>
          </p:cNvPr>
          <p:cNvSpPr>
            <a:spLocks noGrp="1" noChangeArrowheads="1"/>
          </p:cNvSpPr>
          <p:nvPr>
            <p:ph type="sldNum" sz="quarter" idx="5"/>
          </p:nvPr>
        </p:nvSpPr>
        <p:spPr>
          <a:ln/>
        </p:spPr>
        <p:txBody>
          <a:bodyPr/>
          <a:lstStyle/>
          <a:p>
            <a:fld id="{D04A1A5A-58A2-4040-8BAF-6D401890FE40}" type="slidenum">
              <a:rPr lang="en-US" altLang="en-US"/>
              <a:pPr/>
              <a:t>32</a:t>
            </a:fld>
            <a:endParaRPr lang="en-US" altLang="en-US"/>
          </a:p>
        </p:txBody>
      </p:sp>
      <p:sp>
        <p:nvSpPr>
          <p:cNvPr id="65538" name="Rectangle 2">
            <a:extLst>
              <a:ext uri="{FF2B5EF4-FFF2-40B4-BE49-F238E27FC236}">
                <a16:creationId xmlns:a16="http://schemas.microsoft.com/office/drawing/2014/main" id="{DF5791F1-9964-4F54-8C88-8AF81A247620}"/>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65539" name="Rectangle 3">
            <a:extLst>
              <a:ext uri="{FF2B5EF4-FFF2-40B4-BE49-F238E27FC236}">
                <a16:creationId xmlns:a16="http://schemas.microsoft.com/office/drawing/2014/main" id="{A6538D33-0D9E-4E80-82B7-2BC827F3F636}"/>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964040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87E99E-A1B2-46E0-BFCE-923D30685463}"/>
              </a:ext>
            </a:extLst>
          </p:cNvPr>
          <p:cNvSpPr>
            <a:spLocks noGrp="1" noChangeArrowheads="1"/>
          </p:cNvSpPr>
          <p:nvPr>
            <p:ph type="sldNum" sz="quarter" idx="5"/>
          </p:nvPr>
        </p:nvSpPr>
        <p:spPr>
          <a:ln/>
        </p:spPr>
        <p:txBody>
          <a:bodyPr/>
          <a:lstStyle/>
          <a:p>
            <a:fld id="{68957C4F-9B60-461C-AAD9-04494D294242}" type="slidenum">
              <a:rPr lang="en-US" altLang="en-US"/>
              <a:pPr/>
              <a:t>3</a:t>
            </a:fld>
            <a:endParaRPr lang="en-US" altLang="en-US"/>
          </a:p>
        </p:txBody>
      </p:sp>
      <p:sp>
        <p:nvSpPr>
          <p:cNvPr id="8194" name="Rectangle 2">
            <a:extLst>
              <a:ext uri="{FF2B5EF4-FFF2-40B4-BE49-F238E27FC236}">
                <a16:creationId xmlns:a16="http://schemas.microsoft.com/office/drawing/2014/main" id="{421844D7-B3B4-4C04-87B2-5BA355CEB69A}"/>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8195" name="Rectangle 3">
            <a:extLst>
              <a:ext uri="{FF2B5EF4-FFF2-40B4-BE49-F238E27FC236}">
                <a16:creationId xmlns:a16="http://schemas.microsoft.com/office/drawing/2014/main" id="{68C6F258-2FE8-463C-A9D4-7EBECA9EB587}"/>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5982184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8D5CD7-FF63-4BF6-B520-8AEE01CB4327}"/>
              </a:ext>
            </a:extLst>
          </p:cNvPr>
          <p:cNvSpPr>
            <a:spLocks noGrp="1" noChangeArrowheads="1"/>
          </p:cNvSpPr>
          <p:nvPr>
            <p:ph type="sldNum" sz="quarter" idx="5"/>
          </p:nvPr>
        </p:nvSpPr>
        <p:spPr>
          <a:ln/>
        </p:spPr>
        <p:txBody>
          <a:bodyPr/>
          <a:lstStyle/>
          <a:p>
            <a:fld id="{C2CE2A34-925F-443D-B72A-98B1AA995569}" type="slidenum">
              <a:rPr lang="en-US" altLang="en-US"/>
              <a:pPr/>
              <a:t>33</a:t>
            </a:fld>
            <a:endParaRPr lang="en-US" altLang="en-US"/>
          </a:p>
        </p:txBody>
      </p:sp>
      <p:sp>
        <p:nvSpPr>
          <p:cNvPr id="67586" name="Rectangle 2">
            <a:extLst>
              <a:ext uri="{FF2B5EF4-FFF2-40B4-BE49-F238E27FC236}">
                <a16:creationId xmlns:a16="http://schemas.microsoft.com/office/drawing/2014/main" id="{827F0F80-99E9-4640-9822-6869A913903D}"/>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67587" name="Rectangle 3">
            <a:extLst>
              <a:ext uri="{FF2B5EF4-FFF2-40B4-BE49-F238E27FC236}">
                <a16:creationId xmlns:a16="http://schemas.microsoft.com/office/drawing/2014/main" id="{0D2A3365-AF5E-4DA9-A97E-5E56979DF483}"/>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20047058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2DF53E2-A669-4829-8969-13ED3E865012}"/>
              </a:ext>
            </a:extLst>
          </p:cNvPr>
          <p:cNvSpPr>
            <a:spLocks noGrp="1" noChangeArrowheads="1"/>
          </p:cNvSpPr>
          <p:nvPr>
            <p:ph type="sldNum" sz="quarter" idx="5"/>
          </p:nvPr>
        </p:nvSpPr>
        <p:spPr>
          <a:ln/>
        </p:spPr>
        <p:txBody>
          <a:bodyPr/>
          <a:lstStyle/>
          <a:p>
            <a:fld id="{1BF7D55B-F855-4140-BBF1-11BD04106ED0}" type="slidenum">
              <a:rPr lang="en-US" altLang="en-US"/>
              <a:pPr/>
              <a:t>34</a:t>
            </a:fld>
            <a:endParaRPr lang="en-US" altLang="en-US"/>
          </a:p>
        </p:txBody>
      </p:sp>
      <p:sp>
        <p:nvSpPr>
          <p:cNvPr id="69634" name="Rectangle 2">
            <a:extLst>
              <a:ext uri="{FF2B5EF4-FFF2-40B4-BE49-F238E27FC236}">
                <a16:creationId xmlns:a16="http://schemas.microsoft.com/office/drawing/2014/main" id="{4DE93CCD-AA78-425C-8FF1-777ED205D920}"/>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69635" name="Rectangle 3">
            <a:extLst>
              <a:ext uri="{FF2B5EF4-FFF2-40B4-BE49-F238E27FC236}">
                <a16:creationId xmlns:a16="http://schemas.microsoft.com/office/drawing/2014/main" id="{768F3BF1-87AB-46F0-870E-795270D4BF51}"/>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220669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7C52199-A096-4E10-9DDD-565323A9AD69}"/>
              </a:ext>
            </a:extLst>
          </p:cNvPr>
          <p:cNvSpPr>
            <a:spLocks noGrp="1" noChangeArrowheads="1"/>
          </p:cNvSpPr>
          <p:nvPr>
            <p:ph type="sldNum" sz="quarter" idx="5"/>
          </p:nvPr>
        </p:nvSpPr>
        <p:spPr>
          <a:ln/>
        </p:spPr>
        <p:txBody>
          <a:bodyPr/>
          <a:lstStyle/>
          <a:p>
            <a:fld id="{425B222D-57A3-4A76-8892-074CAA0545E9}" type="slidenum">
              <a:rPr lang="en-US" altLang="en-US"/>
              <a:pPr/>
              <a:t>35</a:t>
            </a:fld>
            <a:endParaRPr lang="en-US" altLang="en-US"/>
          </a:p>
        </p:txBody>
      </p:sp>
      <p:sp>
        <p:nvSpPr>
          <p:cNvPr id="71682" name="Rectangle 2">
            <a:extLst>
              <a:ext uri="{FF2B5EF4-FFF2-40B4-BE49-F238E27FC236}">
                <a16:creationId xmlns:a16="http://schemas.microsoft.com/office/drawing/2014/main" id="{2B5BDC44-7524-44A9-B87A-47718ECD18F4}"/>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71683" name="Rectangle 3">
            <a:extLst>
              <a:ext uri="{FF2B5EF4-FFF2-40B4-BE49-F238E27FC236}">
                <a16:creationId xmlns:a16="http://schemas.microsoft.com/office/drawing/2014/main" id="{F30A50DC-1342-4228-8263-E3228FA2E16B}"/>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8848387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83BFB4B-F27C-48BD-B5B7-8C7006F07997}"/>
              </a:ext>
            </a:extLst>
          </p:cNvPr>
          <p:cNvSpPr>
            <a:spLocks noGrp="1" noChangeArrowheads="1"/>
          </p:cNvSpPr>
          <p:nvPr>
            <p:ph type="sldNum" sz="quarter" idx="5"/>
          </p:nvPr>
        </p:nvSpPr>
        <p:spPr>
          <a:ln/>
        </p:spPr>
        <p:txBody>
          <a:bodyPr/>
          <a:lstStyle/>
          <a:p>
            <a:fld id="{DB050D47-166D-4FF8-ACCA-52E19E6A9A4E}" type="slidenum">
              <a:rPr lang="en-US" altLang="en-US"/>
              <a:pPr/>
              <a:t>36</a:t>
            </a:fld>
            <a:endParaRPr lang="en-US" altLang="en-US"/>
          </a:p>
        </p:txBody>
      </p:sp>
      <p:sp>
        <p:nvSpPr>
          <p:cNvPr id="73730" name="Rectangle 2">
            <a:extLst>
              <a:ext uri="{FF2B5EF4-FFF2-40B4-BE49-F238E27FC236}">
                <a16:creationId xmlns:a16="http://schemas.microsoft.com/office/drawing/2014/main" id="{1F70F7C8-D227-4E93-A7E9-A44BC45E4AC5}"/>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73731" name="Rectangle 3">
            <a:extLst>
              <a:ext uri="{FF2B5EF4-FFF2-40B4-BE49-F238E27FC236}">
                <a16:creationId xmlns:a16="http://schemas.microsoft.com/office/drawing/2014/main" id="{A2185535-454B-453E-8F10-FFBD73E0B9B9}"/>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598594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946ADEF-7821-48B7-B0CA-2DD9BCAF8A63}"/>
              </a:ext>
            </a:extLst>
          </p:cNvPr>
          <p:cNvSpPr>
            <a:spLocks noGrp="1" noChangeArrowheads="1"/>
          </p:cNvSpPr>
          <p:nvPr>
            <p:ph type="sldNum" sz="quarter" idx="5"/>
          </p:nvPr>
        </p:nvSpPr>
        <p:spPr>
          <a:ln/>
        </p:spPr>
        <p:txBody>
          <a:bodyPr/>
          <a:lstStyle/>
          <a:p>
            <a:fld id="{EC1C0741-19E4-49CD-987E-96F33E875377}" type="slidenum">
              <a:rPr lang="en-US" altLang="en-US"/>
              <a:pPr/>
              <a:t>37</a:t>
            </a:fld>
            <a:endParaRPr lang="en-US" altLang="en-US"/>
          </a:p>
        </p:txBody>
      </p:sp>
      <p:sp>
        <p:nvSpPr>
          <p:cNvPr id="75778" name="Rectangle 2">
            <a:extLst>
              <a:ext uri="{FF2B5EF4-FFF2-40B4-BE49-F238E27FC236}">
                <a16:creationId xmlns:a16="http://schemas.microsoft.com/office/drawing/2014/main" id="{44255918-A09A-4D71-989F-9B9A672DE1C3}"/>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75779" name="Rectangle 3">
            <a:extLst>
              <a:ext uri="{FF2B5EF4-FFF2-40B4-BE49-F238E27FC236}">
                <a16:creationId xmlns:a16="http://schemas.microsoft.com/office/drawing/2014/main" id="{CC5E9E0B-D47A-4E7A-AC60-25CD3F173D9E}"/>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2559018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6559BB-3235-4764-8620-10A0447F3285}"/>
              </a:ext>
            </a:extLst>
          </p:cNvPr>
          <p:cNvSpPr>
            <a:spLocks noGrp="1" noChangeArrowheads="1"/>
          </p:cNvSpPr>
          <p:nvPr>
            <p:ph type="sldNum" sz="quarter" idx="5"/>
          </p:nvPr>
        </p:nvSpPr>
        <p:spPr>
          <a:ln/>
        </p:spPr>
        <p:txBody>
          <a:bodyPr/>
          <a:lstStyle/>
          <a:p>
            <a:fld id="{B9FD2141-4B13-4AE8-B5D7-381CE6CBD777}" type="slidenum">
              <a:rPr lang="en-US" altLang="en-US"/>
              <a:pPr/>
              <a:t>38</a:t>
            </a:fld>
            <a:endParaRPr lang="en-US" altLang="en-US"/>
          </a:p>
        </p:txBody>
      </p:sp>
      <p:sp>
        <p:nvSpPr>
          <p:cNvPr id="77826" name="Rectangle 2">
            <a:extLst>
              <a:ext uri="{FF2B5EF4-FFF2-40B4-BE49-F238E27FC236}">
                <a16:creationId xmlns:a16="http://schemas.microsoft.com/office/drawing/2014/main" id="{DE62A934-80D0-437D-AF38-AF9B6761BE61}"/>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77827" name="Rectangle 3">
            <a:extLst>
              <a:ext uri="{FF2B5EF4-FFF2-40B4-BE49-F238E27FC236}">
                <a16:creationId xmlns:a16="http://schemas.microsoft.com/office/drawing/2014/main" id="{FD49D3A6-FB5D-46DB-A59B-1F7B52A9B0B0}"/>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67967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601E44-A7CC-4B89-9C5B-588064CDAC82}"/>
              </a:ext>
            </a:extLst>
          </p:cNvPr>
          <p:cNvSpPr>
            <a:spLocks noGrp="1" noChangeArrowheads="1"/>
          </p:cNvSpPr>
          <p:nvPr>
            <p:ph type="sldNum" sz="quarter" idx="5"/>
          </p:nvPr>
        </p:nvSpPr>
        <p:spPr>
          <a:ln/>
        </p:spPr>
        <p:txBody>
          <a:bodyPr/>
          <a:lstStyle/>
          <a:p>
            <a:fld id="{4A4D1B59-A6FA-4E19-BF5F-279CC250D032}" type="slidenum">
              <a:rPr lang="en-US" altLang="en-US"/>
              <a:pPr/>
              <a:t>4</a:t>
            </a:fld>
            <a:endParaRPr lang="en-US" altLang="en-US"/>
          </a:p>
        </p:txBody>
      </p:sp>
      <p:sp>
        <p:nvSpPr>
          <p:cNvPr id="10242" name="Rectangle 2">
            <a:extLst>
              <a:ext uri="{FF2B5EF4-FFF2-40B4-BE49-F238E27FC236}">
                <a16:creationId xmlns:a16="http://schemas.microsoft.com/office/drawing/2014/main" id="{D8FE4B6E-C0CD-4A9E-94F8-AF738481B7A1}"/>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0243" name="Rectangle 3">
            <a:extLst>
              <a:ext uri="{FF2B5EF4-FFF2-40B4-BE49-F238E27FC236}">
                <a16:creationId xmlns:a16="http://schemas.microsoft.com/office/drawing/2014/main" id="{55650BE9-D91F-4B44-B263-54E84A58A381}"/>
              </a:ext>
            </a:extLst>
          </p:cNvPr>
          <p:cNvSpPr>
            <a:spLocks noGrp="1" noChangeArrowheads="1"/>
          </p:cNvSpPr>
          <p:nvPr>
            <p:ph type="body" idx="1"/>
          </p:nvPr>
        </p:nvSpPr>
        <p:spPr>
          <a:noFill/>
          <a:ln/>
        </p:spPr>
        <p:txBody>
          <a:bodyPr lIns="92069" tIns="46036" rIns="92069" bIns="46036"/>
          <a:lstStyle/>
          <a:p>
            <a:pPr>
              <a:buFontTx/>
              <a:buChar char="•"/>
            </a:pPr>
            <a:r>
              <a:rPr lang="en-US" altLang="en-US" sz="1000">
                <a:latin typeface="Arial Rounded MT Bold" panose="020F0704030504030204" pitchFamily="34" charset="0"/>
              </a:rPr>
              <a:t>The CRF is the only patient information entered into the database related to the response of the patient to the administration of the investigation drug or device</a:t>
            </a:r>
          </a:p>
          <a:p>
            <a:endParaRPr lang="en-US" altLang="en-US"/>
          </a:p>
        </p:txBody>
      </p:sp>
    </p:spTree>
    <p:extLst>
      <p:ext uri="{BB962C8B-B14F-4D97-AF65-F5344CB8AC3E}">
        <p14:creationId xmlns:p14="http://schemas.microsoft.com/office/powerpoint/2010/main" val="188581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16A0AA-493B-4463-A98C-C73F7BB52247}"/>
              </a:ext>
            </a:extLst>
          </p:cNvPr>
          <p:cNvSpPr>
            <a:spLocks noGrp="1" noChangeArrowheads="1"/>
          </p:cNvSpPr>
          <p:nvPr>
            <p:ph type="sldNum" sz="quarter" idx="5"/>
          </p:nvPr>
        </p:nvSpPr>
        <p:spPr>
          <a:ln/>
        </p:spPr>
        <p:txBody>
          <a:bodyPr/>
          <a:lstStyle/>
          <a:p>
            <a:fld id="{1DF4EB62-825A-41B8-918A-186B7A629348}" type="slidenum">
              <a:rPr lang="en-US" altLang="en-US"/>
              <a:pPr/>
              <a:t>5</a:t>
            </a:fld>
            <a:endParaRPr lang="en-US" altLang="en-US"/>
          </a:p>
        </p:txBody>
      </p:sp>
    </p:spTree>
    <p:extLst>
      <p:ext uri="{BB962C8B-B14F-4D97-AF65-F5344CB8AC3E}">
        <p14:creationId xmlns:p14="http://schemas.microsoft.com/office/powerpoint/2010/main" val="178903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7D61D2-AB90-4F1B-B373-EB2F200A1E79}"/>
              </a:ext>
            </a:extLst>
          </p:cNvPr>
          <p:cNvSpPr>
            <a:spLocks noGrp="1" noChangeArrowheads="1"/>
          </p:cNvSpPr>
          <p:nvPr>
            <p:ph type="sldNum" sz="quarter" idx="5"/>
          </p:nvPr>
        </p:nvSpPr>
        <p:spPr>
          <a:ln/>
        </p:spPr>
        <p:txBody>
          <a:bodyPr/>
          <a:lstStyle/>
          <a:p>
            <a:fld id="{B2D395DB-6290-4195-8E4C-4A8FF588DEB3}" type="slidenum">
              <a:rPr lang="en-US" altLang="en-US"/>
              <a:pPr/>
              <a:t>7</a:t>
            </a:fld>
            <a:endParaRPr lang="en-US" altLang="en-US"/>
          </a:p>
        </p:txBody>
      </p:sp>
      <p:sp>
        <p:nvSpPr>
          <p:cNvPr id="15362" name="Rectangle 2">
            <a:extLst>
              <a:ext uri="{FF2B5EF4-FFF2-40B4-BE49-F238E27FC236}">
                <a16:creationId xmlns:a16="http://schemas.microsoft.com/office/drawing/2014/main" id="{B3620089-ABA3-4387-AB66-3CC03C3ADBE4}"/>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5363" name="Rectangle 3">
            <a:extLst>
              <a:ext uri="{FF2B5EF4-FFF2-40B4-BE49-F238E27FC236}">
                <a16:creationId xmlns:a16="http://schemas.microsoft.com/office/drawing/2014/main" id="{C6ADEEA7-FBAB-456A-BD16-A8AF13D46E2F}"/>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35269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CAFB33-216C-46F3-BE44-DFA8AE2676A0}"/>
              </a:ext>
            </a:extLst>
          </p:cNvPr>
          <p:cNvSpPr>
            <a:spLocks noGrp="1" noChangeArrowheads="1"/>
          </p:cNvSpPr>
          <p:nvPr>
            <p:ph type="sldNum" sz="quarter" idx="5"/>
          </p:nvPr>
        </p:nvSpPr>
        <p:spPr>
          <a:ln/>
        </p:spPr>
        <p:txBody>
          <a:bodyPr/>
          <a:lstStyle/>
          <a:p>
            <a:fld id="{F7F93BDF-33ED-41D6-B242-3C61516A2796}" type="slidenum">
              <a:rPr lang="en-US" altLang="en-US"/>
              <a:pPr/>
              <a:t>8</a:t>
            </a:fld>
            <a:endParaRPr lang="en-US" altLang="en-US"/>
          </a:p>
        </p:txBody>
      </p:sp>
      <p:sp>
        <p:nvSpPr>
          <p:cNvPr id="17410" name="Rectangle 2">
            <a:extLst>
              <a:ext uri="{FF2B5EF4-FFF2-40B4-BE49-F238E27FC236}">
                <a16:creationId xmlns:a16="http://schemas.microsoft.com/office/drawing/2014/main" id="{1E2EE014-FF2B-46A9-AFD6-D31C40E5BEF0}"/>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7411" name="Rectangle 3">
            <a:extLst>
              <a:ext uri="{FF2B5EF4-FFF2-40B4-BE49-F238E27FC236}">
                <a16:creationId xmlns:a16="http://schemas.microsoft.com/office/drawing/2014/main" id="{6F871972-83E7-460B-9D4C-E3611ABE2417}"/>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42804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E8A8C96-F3D2-48AD-9BF3-56C96A42C527}"/>
              </a:ext>
            </a:extLst>
          </p:cNvPr>
          <p:cNvSpPr>
            <a:spLocks noGrp="1" noChangeArrowheads="1"/>
          </p:cNvSpPr>
          <p:nvPr>
            <p:ph type="sldNum" sz="quarter" idx="5"/>
          </p:nvPr>
        </p:nvSpPr>
        <p:spPr>
          <a:ln/>
        </p:spPr>
        <p:txBody>
          <a:bodyPr/>
          <a:lstStyle/>
          <a:p>
            <a:fld id="{42AAEED7-4876-4AC4-9FC2-444FC28F2DDA}" type="slidenum">
              <a:rPr lang="en-US" altLang="en-US"/>
              <a:pPr/>
              <a:t>9</a:t>
            </a:fld>
            <a:endParaRPr lang="en-US" altLang="en-US"/>
          </a:p>
        </p:txBody>
      </p:sp>
      <p:sp>
        <p:nvSpPr>
          <p:cNvPr id="19458" name="Rectangle 2">
            <a:extLst>
              <a:ext uri="{FF2B5EF4-FFF2-40B4-BE49-F238E27FC236}">
                <a16:creationId xmlns:a16="http://schemas.microsoft.com/office/drawing/2014/main" id="{688E368A-9C97-4D81-BE85-C37D3E704DA6}"/>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9459" name="Rectangle 3">
            <a:extLst>
              <a:ext uri="{FF2B5EF4-FFF2-40B4-BE49-F238E27FC236}">
                <a16:creationId xmlns:a16="http://schemas.microsoft.com/office/drawing/2014/main" id="{C568FD15-4327-4069-BBBB-854B03234159}"/>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1381275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6E9CFD5-459C-4004-B42A-0518D10B9C9B}"/>
              </a:ext>
            </a:extLst>
          </p:cNvPr>
          <p:cNvSpPr>
            <a:spLocks noGrp="1" noChangeArrowheads="1"/>
          </p:cNvSpPr>
          <p:nvPr>
            <p:ph type="sldNum" sz="quarter" idx="5"/>
          </p:nvPr>
        </p:nvSpPr>
        <p:spPr>
          <a:ln/>
        </p:spPr>
        <p:txBody>
          <a:bodyPr/>
          <a:lstStyle/>
          <a:p>
            <a:fld id="{B2D805E5-CE72-49AB-81F7-5C19924F40E0}" type="slidenum">
              <a:rPr lang="en-US" altLang="en-US"/>
              <a:pPr/>
              <a:t>11</a:t>
            </a:fld>
            <a:endParaRPr lang="en-US" altLang="en-US"/>
          </a:p>
        </p:txBody>
      </p:sp>
      <p:sp>
        <p:nvSpPr>
          <p:cNvPr id="22530" name="Rectangle 2">
            <a:extLst>
              <a:ext uri="{FF2B5EF4-FFF2-40B4-BE49-F238E27FC236}">
                <a16:creationId xmlns:a16="http://schemas.microsoft.com/office/drawing/2014/main" id="{CDA873EE-3147-4FA8-95D3-3DB4A3E6A9E4}"/>
              </a:ext>
            </a:extLst>
          </p:cNvPr>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2531" name="Rectangle 3">
            <a:extLst>
              <a:ext uri="{FF2B5EF4-FFF2-40B4-BE49-F238E27FC236}">
                <a16:creationId xmlns:a16="http://schemas.microsoft.com/office/drawing/2014/main" id="{A6A0C747-0A7A-4217-AEA9-13698A98E72C}"/>
              </a:ext>
            </a:extLst>
          </p:cNvPr>
          <p:cNvSpPr>
            <a:spLocks noGrp="1" noChangeArrowheads="1"/>
          </p:cNvSpPr>
          <p:nvPr>
            <p:ph type="body" idx="1"/>
          </p:nvPr>
        </p:nvSpPr>
        <p:spPr>
          <a:ln/>
        </p:spPr>
        <p:txBody>
          <a:bodyPr lIns="92069" tIns="46036" rIns="92069" bIns="46036"/>
          <a:lstStyle/>
          <a:p>
            <a:endParaRPr lang="en-US" altLang="en-US"/>
          </a:p>
        </p:txBody>
      </p:sp>
    </p:spTree>
    <p:extLst>
      <p:ext uri="{BB962C8B-B14F-4D97-AF65-F5344CB8AC3E}">
        <p14:creationId xmlns:p14="http://schemas.microsoft.com/office/powerpoint/2010/main" val="79404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2"/>
          <p:cNvSpPr>
            <a:spLocks noGrp="1" noChangeArrowheads="1"/>
          </p:cNvSpPr>
          <p:nvPr>
            <p:ph type="ctrTitle" hasCustomPrompt="1"/>
          </p:nvPr>
        </p:nvSpPr>
        <p:spPr>
          <a:xfrm>
            <a:off x="0" y="1752600"/>
            <a:ext cx="9144000" cy="708024"/>
          </a:xfrm>
          <a:effectLst/>
        </p:spPr>
        <p:txBody>
          <a:bodyPr/>
          <a:lstStyle>
            <a:lvl1pPr marL="0" marR="0" indent="0" defTabSz="914400" rtl="0" eaLnBrk="1" fontAlgn="base" latinLnBrk="0" hangingPunct="1">
              <a:lnSpc>
                <a:spcPct val="100000"/>
              </a:lnSpc>
              <a:spcBef>
                <a:spcPct val="0"/>
              </a:spcBef>
              <a:spcAft>
                <a:spcPct val="0"/>
              </a:spcAft>
              <a:tabLst/>
              <a:defRPr sz="4400" b="1">
                <a:solidFill>
                  <a:schemeClr val="tx1"/>
                </a:solidFill>
                <a:latin typeface="+mj-lt"/>
                <a:cs typeface="Arial" pitchFamily="34" charset="0"/>
              </a:defRPr>
            </a:lvl1pPr>
          </a:lstStyle>
          <a:p>
            <a:pPr marL="0" marR="0" lvl="0" indent="0" defTabSz="914400" rtl="0" eaLnBrk="1" fontAlgn="base" latinLnBrk="0" hangingPunct="1">
              <a:lnSpc>
                <a:spcPct val="100000"/>
              </a:lnSpc>
              <a:spcBef>
                <a:spcPct val="0"/>
              </a:spcBef>
              <a:spcAft>
                <a:spcPct val="0"/>
              </a:spcAft>
              <a:tabLst/>
              <a:defRPr/>
            </a:pPr>
            <a:r>
              <a:rPr kumimoji="0" lang="en-US" sz="40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a:ea typeface="+mn-ea"/>
                <a:cs typeface="Arial" charset="0"/>
              </a:rPr>
              <a:t>Title of Talk</a:t>
            </a:r>
          </a:p>
        </p:txBody>
      </p:sp>
    </p:spTree>
    <p:extLst>
      <p:ext uri="{BB962C8B-B14F-4D97-AF65-F5344CB8AC3E}">
        <p14:creationId xmlns:p14="http://schemas.microsoft.com/office/powerpoint/2010/main" val="427665897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04801" y="1473200"/>
            <a:ext cx="8534400" cy="4394200"/>
          </a:xfrm>
        </p:spPr>
        <p:txBody>
          <a:bodyPr/>
          <a:lstStyle>
            <a:lvl1pPr>
              <a:spcBef>
                <a:spcPts val="2400"/>
              </a:spcBef>
              <a:spcAft>
                <a:spcPts val="0"/>
              </a:spcAft>
              <a:defRPr sz="2800"/>
            </a:lvl1pPr>
            <a:lvl2pPr>
              <a:spcBef>
                <a:spcPts val="2400"/>
              </a:spcBef>
              <a:spcAft>
                <a:spcPts val="0"/>
              </a:spcAft>
              <a:defRPr sz="2400"/>
            </a:lvl2pPr>
            <a:lvl3pPr>
              <a:spcBef>
                <a:spcPts val="2400"/>
              </a:spcBef>
              <a:spcAft>
                <a:spcPts val="0"/>
              </a:spcAft>
              <a:defRPr sz="2000"/>
            </a:lvl3pPr>
            <a:lvl4pPr>
              <a:spcBef>
                <a:spcPts val="2400"/>
              </a:spcBef>
              <a:spcAft>
                <a:spcPts val="0"/>
              </a:spcAft>
              <a:defRPr sz="2000"/>
            </a:lvl4pPr>
            <a:lvl5pPr>
              <a:spcBef>
                <a:spcPts val="2400"/>
              </a:spcBef>
              <a:spcAft>
                <a:spcPts val="0"/>
              </a:spcAft>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8" descr="Harvard c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736240"/>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524000"/>
            <a:ext cx="4111625"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86301" y="1524000"/>
            <a:ext cx="4152899" cy="41148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8" descr="Harvard c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6307138"/>
            <a:ext cx="3968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3825" y="6348413"/>
            <a:ext cx="7905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3907627"/>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905B1-3726-4751-9A8F-F74C59805F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2CB404-9078-4A01-8AB7-AB8479B75A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19D09-3ADC-469E-8FDC-3A6B2C4FCE3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24FC588-F7B8-40C3-BA81-E0A051C4700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AB4A38-12E9-4F5D-9C88-395CE07F0F7C}"/>
              </a:ext>
            </a:extLst>
          </p:cNvPr>
          <p:cNvSpPr>
            <a:spLocks noGrp="1"/>
          </p:cNvSpPr>
          <p:nvPr>
            <p:ph type="sldNum" sz="quarter" idx="12"/>
          </p:nvPr>
        </p:nvSpPr>
        <p:spPr/>
        <p:txBody>
          <a:bodyPr/>
          <a:lstStyle>
            <a:lvl1pPr>
              <a:defRPr/>
            </a:lvl1pPr>
          </a:lstStyle>
          <a:p>
            <a:fld id="{5FAF676A-07B7-4DD8-8FE6-0AD4E9671F71}" type="slidenum">
              <a:rPr lang="en-US" altLang="en-US"/>
              <a:pPr/>
              <a:t>‹#›</a:t>
            </a:fld>
            <a:endParaRPr lang="en-US" altLang="en-US"/>
          </a:p>
        </p:txBody>
      </p:sp>
    </p:spTree>
    <p:extLst>
      <p:ext uri="{BB962C8B-B14F-4D97-AF65-F5344CB8AC3E}">
        <p14:creationId xmlns:p14="http://schemas.microsoft.com/office/powerpoint/2010/main" val="2561354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000">
              <a:schemeClr val="bg2"/>
            </a:gs>
            <a:gs pos="55000">
              <a:srgbClr val="002060"/>
            </a:gs>
            <a:gs pos="75000">
              <a:schemeClr val="bg2"/>
            </a:gs>
          </a:gsLst>
          <a:lin ang="18900000" scaled="1"/>
          <a:tileRect/>
        </a:gradFill>
        <a:effectLst/>
      </p:bgPr>
    </p:bg>
    <p:spTree>
      <p:nvGrpSpPr>
        <p:cNvPr id="1" name=""/>
        <p:cNvGrpSpPr/>
        <p:nvPr/>
      </p:nvGrpSpPr>
      <p:grpSpPr>
        <a:xfrm>
          <a:off x="0" y="0"/>
          <a:ext cx="0" cy="0"/>
          <a:chOff x="0" y="0"/>
          <a:chExt cx="0" cy="0"/>
        </a:xfrm>
      </p:grpSpPr>
      <p:sp>
        <p:nvSpPr>
          <p:cNvPr id="8" name="Rectangle 7"/>
          <p:cNvSpPr/>
          <p:nvPr/>
        </p:nvSpPr>
        <p:spPr bwMode="auto">
          <a:xfrm>
            <a:off x="0" y="0"/>
            <a:ext cx="9144000" cy="997527"/>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anchor="ctr">
            <a:spAutoFit/>
          </a:bodyPr>
          <a:lstStyle/>
          <a:p>
            <a:pPr eaLnBrk="0" hangingPunct="0">
              <a:spcBef>
                <a:spcPct val="30000"/>
              </a:spcBef>
              <a:defRPr/>
            </a:pPr>
            <a:endParaRPr lang="en-US" sz="1800" b="1">
              <a:solidFill>
                <a:prstClr val="white"/>
              </a:solidFill>
            </a:endParaRPr>
          </a:p>
        </p:txBody>
      </p:sp>
      <p:sp>
        <p:nvSpPr>
          <p:cNvPr id="1026" name="Rectangle 2"/>
          <p:cNvSpPr>
            <a:spLocks noGrp="1" noChangeArrowheads="1"/>
          </p:cNvSpPr>
          <p:nvPr>
            <p:ph type="title"/>
          </p:nvPr>
        </p:nvSpPr>
        <p:spPr bwMode="auto">
          <a:xfrm>
            <a:off x="0" y="0"/>
            <a:ext cx="9143999" cy="997527"/>
          </a:xfrm>
          <a:prstGeom prst="rect">
            <a:avLst/>
          </a:prstGeom>
          <a:noFill/>
          <a:ln>
            <a:noFill/>
          </a:ln>
          <a:effectLst>
            <a:outerShdw dist="28398" dir="3806097"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543747" name="Rectangle 3"/>
          <p:cNvSpPr>
            <a:spLocks noGrp="1" noChangeArrowheads="1"/>
          </p:cNvSpPr>
          <p:nvPr>
            <p:ph type="body" idx="1"/>
          </p:nvPr>
        </p:nvSpPr>
        <p:spPr bwMode="auto">
          <a:xfrm>
            <a:off x="304800" y="1473200"/>
            <a:ext cx="8609013" cy="439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 </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31" name="Line 4"/>
          <p:cNvSpPr>
            <a:spLocks noChangeShapeType="1"/>
          </p:cNvSpPr>
          <p:nvPr/>
        </p:nvSpPr>
        <p:spPr bwMode="auto">
          <a:xfrm>
            <a:off x="0" y="1003300"/>
            <a:ext cx="9144000"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wrap="none">
            <a:spAutoFit/>
          </a:bodyPr>
          <a:lstStyle/>
          <a:p>
            <a:endParaRPr lang="en-US"/>
          </a:p>
        </p:txBody>
      </p:sp>
    </p:spTree>
    <p:extLst>
      <p:ext uri="{BB962C8B-B14F-4D97-AF65-F5344CB8AC3E}">
        <p14:creationId xmlns:p14="http://schemas.microsoft.com/office/powerpoint/2010/main" val="358978033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advClick="0"/>
  <p:txStyles>
    <p:titleStyle>
      <a:lvl1pPr algn="ctr" rtl="0" eaLnBrk="1" fontAlgn="base" hangingPunct="1">
        <a:lnSpc>
          <a:spcPct val="85000"/>
        </a:lnSpc>
        <a:spcBef>
          <a:spcPct val="0"/>
        </a:spcBef>
        <a:spcAft>
          <a:spcPct val="0"/>
        </a:spcAft>
        <a:defRPr sz="3200" b="1">
          <a:solidFill>
            <a:srgbClr val="FF9933"/>
          </a:solidFill>
          <a:effectLst>
            <a:outerShdw blurRad="38100" dist="38100" dir="2700000" algn="tl">
              <a:srgbClr val="000000">
                <a:alpha val="43137"/>
              </a:srgbClr>
            </a:outerShdw>
          </a:effectLst>
          <a:latin typeface="+mj-lt"/>
          <a:ea typeface="+mj-ea"/>
          <a:cs typeface="+mj-cs"/>
        </a:defRPr>
      </a:lvl1pPr>
      <a:lvl2pPr algn="ctr" rtl="0" eaLnBrk="1" fontAlgn="base" hangingPunct="1">
        <a:lnSpc>
          <a:spcPct val="85000"/>
        </a:lnSpc>
        <a:spcBef>
          <a:spcPct val="0"/>
        </a:spcBef>
        <a:spcAft>
          <a:spcPct val="0"/>
        </a:spcAft>
        <a:defRPr sz="2400" b="1">
          <a:solidFill>
            <a:srgbClr val="FF9933"/>
          </a:solidFill>
          <a:latin typeface="Arial" charset="0"/>
        </a:defRPr>
      </a:lvl2pPr>
      <a:lvl3pPr algn="ctr" rtl="0" eaLnBrk="1" fontAlgn="base" hangingPunct="1">
        <a:lnSpc>
          <a:spcPct val="85000"/>
        </a:lnSpc>
        <a:spcBef>
          <a:spcPct val="0"/>
        </a:spcBef>
        <a:spcAft>
          <a:spcPct val="0"/>
        </a:spcAft>
        <a:defRPr sz="2400" b="1">
          <a:solidFill>
            <a:srgbClr val="FF9933"/>
          </a:solidFill>
          <a:latin typeface="Arial" charset="0"/>
        </a:defRPr>
      </a:lvl3pPr>
      <a:lvl4pPr algn="ctr" rtl="0" eaLnBrk="1" fontAlgn="base" hangingPunct="1">
        <a:lnSpc>
          <a:spcPct val="85000"/>
        </a:lnSpc>
        <a:spcBef>
          <a:spcPct val="0"/>
        </a:spcBef>
        <a:spcAft>
          <a:spcPct val="0"/>
        </a:spcAft>
        <a:defRPr sz="2400" b="1">
          <a:solidFill>
            <a:srgbClr val="FF9933"/>
          </a:solidFill>
          <a:latin typeface="Arial" charset="0"/>
        </a:defRPr>
      </a:lvl4pPr>
      <a:lvl5pPr algn="ctr" rtl="0" eaLnBrk="1" fontAlgn="base" hangingPunct="1">
        <a:lnSpc>
          <a:spcPct val="85000"/>
        </a:lnSpc>
        <a:spcBef>
          <a:spcPct val="0"/>
        </a:spcBef>
        <a:spcAft>
          <a:spcPct val="0"/>
        </a:spcAft>
        <a:defRPr sz="2400" b="1">
          <a:solidFill>
            <a:srgbClr val="FF9933"/>
          </a:solidFill>
          <a:latin typeface="Arial" charset="0"/>
        </a:defRPr>
      </a:lvl5pPr>
      <a:lvl6pPr marL="457200" algn="ctr" rtl="0" eaLnBrk="1" fontAlgn="base" hangingPunct="1">
        <a:lnSpc>
          <a:spcPct val="85000"/>
        </a:lnSpc>
        <a:spcBef>
          <a:spcPct val="0"/>
        </a:spcBef>
        <a:spcAft>
          <a:spcPct val="0"/>
        </a:spcAft>
        <a:defRPr sz="2400" b="1">
          <a:solidFill>
            <a:srgbClr val="FF9933"/>
          </a:solidFill>
          <a:latin typeface="Arial" charset="0"/>
        </a:defRPr>
      </a:lvl6pPr>
      <a:lvl7pPr marL="914400" algn="ctr" rtl="0" eaLnBrk="1" fontAlgn="base" hangingPunct="1">
        <a:lnSpc>
          <a:spcPct val="85000"/>
        </a:lnSpc>
        <a:spcBef>
          <a:spcPct val="0"/>
        </a:spcBef>
        <a:spcAft>
          <a:spcPct val="0"/>
        </a:spcAft>
        <a:defRPr sz="2400" b="1">
          <a:solidFill>
            <a:srgbClr val="FF9933"/>
          </a:solidFill>
          <a:latin typeface="Arial" charset="0"/>
        </a:defRPr>
      </a:lvl7pPr>
      <a:lvl8pPr marL="1371600" algn="ctr" rtl="0" eaLnBrk="1" fontAlgn="base" hangingPunct="1">
        <a:lnSpc>
          <a:spcPct val="85000"/>
        </a:lnSpc>
        <a:spcBef>
          <a:spcPct val="0"/>
        </a:spcBef>
        <a:spcAft>
          <a:spcPct val="0"/>
        </a:spcAft>
        <a:defRPr sz="2400" b="1">
          <a:solidFill>
            <a:srgbClr val="FF9933"/>
          </a:solidFill>
          <a:latin typeface="Arial" charset="0"/>
        </a:defRPr>
      </a:lvl8pPr>
      <a:lvl9pPr marL="1828800" algn="ctr" rtl="0" eaLnBrk="1" fontAlgn="base" hangingPunct="1">
        <a:lnSpc>
          <a:spcPct val="85000"/>
        </a:lnSpc>
        <a:spcBef>
          <a:spcPct val="0"/>
        </a:spcBef>
        <a:spcAft>
          <a:spcPct val="0"/>
        </a:spcAft>
        <a:defRPr sz="2400" b="1">
          <a:solidFill>
            <a:srgbClr val="FF9933"/>
          </a:solidFill>
          <a:latin typeface="Arial" charset="0"/>
        </a:defRPr>
      </a:lvl9pPr>
    </p:titleStyle>
    <p:bodyStyle>
      <a:lvl1pPr marL="233363" indent="-233363" algn="l" rtl="0" eaLnBrk="1" fontAlgn="base" hangingPunct="1">
        <a:lnSpc>
          <a:spcPct val="80000"/>
        </a:lnSpc>
        <a:spcBef>
          <a:spcPts val="2400"/>
        </a:spcBef>
        <a:spcAft>
          <a:spcPts val="0"/>
        </a:spcAft>
        <a:buClr>
          <a:srgbClr val="FF9900"/>
        </a:buClr>
        <a:buChar char="•"/>
        <a:tabLst/>
        <a:defRPr sz="2400">
          <a:solidFill>
            <a:schemeClr val="tx1"/>
          </a:solidFill>
          <a:effectLst>
            <a:outerShdw blurRad="38100" dist="38100" dir="2700000" algn="tl">
              <a:srgbClr val="000000"/>
            </a:outerShdw>
          </a:effectLst>
          <a:latin typeface="+mn-lt"/>
          <a:ea typeface="+mn-ea"/>
          <a:cs typeface="+mn-cs"/>
        </a:defRPr>
      </a:lvl1pPr>
      <a:lvl2pPr marL="798513" indent="-341313" algn="l" rtl="0" eaLnBrk="1" fontAlgn="base" hangingPunct="1">
        <a:lnSpc>
          <a:spcPct val="80000"/>
        </a:lnSpc>
        <a:spcBef>
          <a:spcPts val="2400"/>
        </a:spcBef>
        <a:spcAft>
          <a:spcPts val="0"/>
        </a:spcAft>
        <a:buClr>
          <a:srgbClr val="FF9900"/>
        </a:buClr>
        <a:buChar char="–"/>
        <a:tabLst>
          <a:tab pos="176213" algn="l"/>
        </a:tabLst>
        <a:defRPr sz="2000">
          <a:solidFill>
            <a:schemeClr val="tx1"/>
          </a:solidFill>
          <a:effectLst>
            <a:outerShdw blurRad="38100" dist="38100" dir="2700000" algn="tl">
              <a:srgbClr val="000000"/>
            </a:outerShdw>
          </a:effectLst>
          <a:latin typeface="+mn-lt"/>
        </a:defRPr>
      </a:lvl2pPr>
      <a:lvl3pPr marL="1030288" indent="-23336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3pPr>
      <a:lvl4pPr marL="1371600" indent="-280988"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4pPr>
      <a:lvl5pPr marL="1712913" indent="-341313" algn="l" rtl="0" eaLnBrk="1" fontAlgn="base" hangingPunct="1">
        <a:lnSpc>
          <a:spcPct val="80000"/>
        </a:lnSpc>
        <a:spcBef>
          <a:spcPts val="2400"/>
        </a:spcBef>
        <a:spcAft>
          <a:spcPts val="0"/>
        </a:spcAft>
        <a:buClr>
          <a:srgbClr val="FF9900"/>
        </a:buClr>
        <a:buChar char="»"/>
        <a:tabLst>
          <a:tab pos="176213" algn="l"/>
        </a:tabLst>
        <a:defRPr sz="1800">
          <a:solidFill>
            <a:schemeClr val="tx1"/>
          </a:solidFill>
          <a:effectLst>
            <a:outerShdw blurRad="38100" dist="38100" dir="2700000" algn="tl">
              <a:srgbClr val="000000"/>
            </a:outerShdw>
          </a:effectLst>
          <a:latin typeface="+mn-lt"/>
        </a:defRPr>
      </a:lvl5pPr>
      <a:lvl6pPr marL="46291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6pPr>
      <a:lvl7pPr marL="50863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7pPr>
      <a:lvl8pPr marL="55435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8pPr>
      <a:lvl9pPr marL="6000750" indent="-228600" algn="l" rtl="0" eaLnBrk="1" fontAlgn="base" hangingPunct="1">
        <a:lnSpc>
          <a:spcPct val="80000"/>
        </a:lnSpc>
        <a:spcBef>
          <a:spcPct val="20000"/>
        </a:spcBef>
        <a:spcAft>
          <a:spcPct val="5000"/>
        </a:spcAft>
        <a:buClr>
          <a:srgbClr val="FF9900"/>
        </a:buClr>
        <a:buChar char="»"/>
        <a:tabLst>
          <a:tab pos="176213" algn="l"/>
        </a:tabLst>
        <a:defRPr>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AF97FAD-2F3C-4F91-BB65-E2560C507048}"/>
              </a:ext>
            </a:extLst>
          </p:cNvPr>
          <p:cNvSpPr>
            <a:spLocks noGrp="1" noChangeArrowheads="1"/>
          </p:cNvSpPr>
          <p:nvPr>
            <p:ph type="ctrTitle"/>
          </p:nvPr>
        </p:nvSpPr>
        <p:spPr>
          <a:noFill/>
          <a:ln/>
        </p:spPr>
        <p:txBody>
          <a:bodyPr lIns="92075" tIns="46038" rIns="92075" bIns="46038"/>
          <a:lstStyle/>
          <a:p>
            <a:r>
              <a:rPr lang="en-US" altLang="en-US" dirty="0"/>
              <a:t/>
            </a:r>
            <a:br>
              <a:rPr lang="en-US" altLang="en-US" dirty="0"/>
            </a:br>
            <a:r>
              <a:rPr lang="en-US" altLang="en-US" dirty="0"/>
              <a:t>Data Collection at Clinical Sites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5495BD1-50FA-4D7B-94F1-CD38DC5531F6}"/>
              </a:ext>
            </a:extLst>
          </p:cNvPr>
          <p:cNvSpPr>
            <a:spLocks noGrp="1" noChangeArrowheads="1"/>
          </p:cNvSpPr>
          <p:nvPr>
            <p:ph type="title"/>
          </p:nvPr>
        </p:nvSpPr>
        <p:spPr/>
        <p:txBody>
          <a:bodyPr/>
          <a:lstStyle/>
          <a:p>
            <a:r>
              <a:rPr lang="en-US" altLang="en-US"/>
              <a:t>The Golden Rule of Source Documentation</a:t>
            </a:r>
            <a:endParaRPr lang="en-US" altLang="en-US" b="0"/>
          </a:p>
        </p:txBody>
      </p:sp>
      <p:sp>
        <p:nvSpPr>
          <p:cNvPr id="20483" name="Rectangle 3">
            <a:extLst>
              <a:ext uri="{FF2B5EF4-FFF2-40B4-BE49-F238E27FC236}">
                <a16:creationId xmlns:a16="http://schemas.microsoft.com/office/drawing/2014/main" id="{1A2B045C-C7E9-4490-898A-2CC064F0C478}"/>
              </a:ext>
            </a:extLst>
          </p:cNvPr>
          <p:cNvSpPr>
            <a:spLocks noGrp="1" noChangeArrowheads="1"/>
          </p:cNvSpPr>
          <p:nvPr>
            <p:ph idx="1"/>
          </p:nvPr>
        </p:nvSpPr>
        <p:spPr/>
        <p:txBody>
          <a:bodyPr/>
          <a:lstStyle/>
          <a:p>
            <a:endParaRPr lang="en-US" altLang="en-US" sz="2400" dirty="0"/>
          </a:p>
          <a:p>
            <a:r>
              <a:rPr lang="en-US" altLang="en-US" b="0" dirty="0"/>
              <a:t>Clinical sites will be audited by trial monitors</a:t>
            </a:r>
          </a:p>
          <a:p>
            <a:pPr algn="ctr">
              <a:buFontTx/>
              <a:buNone/>
            </a:pPr>
            <a:r>
              <a:rPr lang="en-US" altLang="en-US" sz="3200" dirty="0"/>
              <a:t>“If it’s not recorded, it didn’t happen”</a:t>
            </a:r>
          </a:p>
          <a:p>
            <a:endParaRPr lang="en-US" altLang="en-US" dirty="0"/>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95DB637-45F7-4827-B851-61208063115F}"/>
              </a:ext>
            </a:extLst>
          </p:cNvPr>
          <p:cNvSpPr>
            <a:spLocks noGrp="1" noChangeArrowheads="1"/>
          </p:cNvSpPr>
          <p:nvPr>
            <p:ph type="title"/>
          </p:nvPr>
        </p:nvSpPr>
        <p:spPr>
          <a:noFill/>
          <a:ln/>
        </p:spPr>
        <p:txBody>
          <a:bodyPr lIns="92075" tIns="46038" rIns="92075" bIns="46038"/>
          <a:lstStyle/>
          <a:p>
            <a:r>
              <a:rPr lang="en-US" altLang="en-US"/>
              <a:t>Case Report Form Completion Requirements</a:t>
            </a:r>
          </a:p>
        </p:txBody>
      </p:sp>
      <p:sp>
        <p:nvSpPr>
          <p:cNvPr id="21507" name="Rectangle 3">
            <a:extLst>
              <a:ext uri="{FF2B5EF4-FFF2-40B4-BE49-F238E27FC236}">
                <a16:creationId xmlns:a16="http://schemas.microsoft.com/office/drawing/2014/main" id="{7200A321-9E36-418B-9EC7-C207D7AC8B6E}"/>
              </a:ext>
            </a:extLst>
          </p:cNvPr>
          <p:cNvSpPr>
            <a:spLocks noGrp="1" noChangeArrowheads="1"/>
          </p:cNvSpPr>
          <p:nvPr>
            <p:ph idx="1"/>
          </p:nvPr>
        </p:nvSpPr>
        <p:spPr>
          <a:noFill/>
          <a:ln/>
        </p:spPr>
        <p:txBody>
          <a:bodyPr lIns="92075" tIns="46038" rIns="92075" bIns="46038"/>
          <a:lstStyle/>
          <a:p>
            <a:r>
              <a:rPr lang="en-US" altLang="en-US" b="0" dirty="0"/>
              <a:t>Prior to the start of the study, review the protocol with CRF to determine what information is required:</a:t>
            </a:r>
          </a:p>
          <a:p>
            <a:pPr lvl="1"/>
            <a:r>
              <a:rPr lang="en-US" altLang="en-US" b="0" dirty="0"/>
              <a:t>Consider designing a study flow sheet at your site to assist in collecting the required information</a:t>
            </a:r>
          </a:p>
          <a:p>
            <a:pPr lvl="1"/>
            <a:r>
              <a:rPr lang="en-US" altLang="en-US" b="0" dirty="0"/>
              <a:t>Consider designing doctor order sheets to assure that all the required testing is ordered at the appropriate times</a:t>
            </a:r>
          </a:p>
          <a:p>
            <a:pPr lvl="1"/>
            <a:endParaRPr lang="en-US" altLang="en-US" sz="2000"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42C6D37-2132-4995-B523-1B963F931FB3}"/>
              </a:ext>
            </a:extLst>
          </p:cNvPr>
          <p:cNvSpPr>
            <a:spLocks noGrp="1" noChangeArrowheads="1"/>
          </p:cNvSpPr>
          <p:nvPr>
            <p:ph type="title"/>
          </p:nvPr>
        </p:nvSpPr>
        <p:spPr>
          <a:noFill/>
          <a:ln/>
        </p:spPr>
        <p:txBody>
          <a:bodyPr lIns="92075" tIns="46038" rIns="92075" bIns="46038"/>
          <a:lstStyle/>
          <a:p>
            <a:r>
              <a:rPr lang="en-US" altLang="en-US"/>
              <a:t>Case Report Form Completion Requirements</a:t>
            </a:r>
          </a:p>
        </p:txBody>
      </p:sp>
      <p:sp>
        <p:nvSpPr>
          <p:cNvPr id="23555" name="Rectangle 3">
            <a:extLst>
              <a:ext uri="{FF2B5EF4-FFF2-40B4-BE49-F238E27FC236}">
                <a16:creationId xmlns:a16="http://schemas.microsoft.com/office/drawing/2014/main" id="{9A8958F3-5604-4730-AD2F-007E01CF3C2F}"/>
              </a:ext>
            </a:extLst>
          </p:cNvPr>
          <p:cNvSpPr>
            <a:spLocks noGrp="1" noChangeArrowheads="1"/>
          </p:cNvSpPr>
          <p:nvPr>
            <p:ph idx="1"/>
          </p:nvPr>
        </p:nvSpPr>
        <p:spPr>
          <a:noFill/>
          <a:ln/>
        </p:spPr>
        <p:txBody>
          <a:bodyPr lIns="92075" tIns="46038" rIns="92075" bIns="46038"/>
          <a:lstStyle/>
          <a:p>
            <a:r>
              <a:rPr lang="en-US" altLang="en-US" b="0" dirty="0"/>
              <a:t>Assure source documentation is available for all reported data</a:t>
            </a:r>
          </a:p>
          <a:p>
            <a:r>
              <a:rPr lang="en-US" altLang="en-US" b="0" dirty="0"/>
              <a:t>Answer each question, do not skip questions</a:t>
            </a:r>
          </a:p>
          <a:p>
            <a:r>
              <a:rPr lang="en-US" altLang="en-US" b="0" dirty="0"/>
              <a:t>Be careful to answer all subsections (AKA </a:t>
            </a:r>
            <a:r>
              <a:rPr lang="en-US" altLang="en-US" b="0" dirty="0" err="1"/>
              <a:t>subquestions</a:t>
            </a:r>
            <a:r>
              <a:rPr lang="en-US" altLang="en-US" b="0" dirty="0"/>
              <a:t> or orphans) of a given question</a:t>
            </a:r>
          </a:p>
          <a:p>
            <a:r>
              <a:rPr lang="en-US" altLang="en-US" b="0" dirty="0"/>
              <a:t>Provide event/procedure forms that accompany a question when required including narrative descriptions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7115E19-8673-4C43-9B52-E96E761AB075}"/>
              </a:ext>
            </a:extLst>
          </p:cNvPr>
          <p:cNvSpPr>
            <a:spLocks noGrp="1" noChangeArrowheads="1"/>
          </p:cNvSpPr>
          <p:nvPr>
            <p:ph type="title"/>
          </p:nvPr>
        </p:nvSpPr>
        <p:spPr>
          <a:noFill/>
          <a:ln/>
        </p:spPr>
        <p:txBody>
          <a:bodyPr lIns="92075" tIns="46038" rIns="92075" bIns="46038"/>
          <a:lstStyle/>
          <a:p>
            <a:r>
              <a:rPr lang="en-US" altLang="en-US"/>
              <a:t>Case Report Form Completion Requirements</a:t>
            </a:r>
            <a:endParaRPr lang="en-US" altLang="en-US" b="0"/>
          </a:p>
        </p:txBody>
      </p:sp>
      <p:sp>
        <p:nvSpPr>
          <p:cNvPr id="25603" name="Rectangle 3">
            <a:extLst>
              <a:ext uri="{FF2B5EF4-FFF2-40B4-BE49-F238E27FC236}">
                <a16:creationId xmlns:a16="http://schemas.microsoft.com/office/drawing/2014/main" id="{A3D75D16-D3C9-49D9-95F5-7ECCC77EBF99}"/>
              </a:ext>
            </a:extLst>
          </p:cNvPr>
          <p:cNvSpPr>
            <a:spLocks noGrp="1" noChangeArrowheads="1"/>
          </p:cNvSpPr>
          <p:nvPr>
            <p:ph idx="1"/>
          </p:nvPr>
        </p:nvSpPr>
        <p:spPr>
          <a:noFill/>
          <a:ln/>
        </p:spPr>
        <p:txBody>
          <a:bodyPr lIns="92075" tIns="46038" rIns="92075" bIns="46038"/>
          <a:lstStyle/>
          <a:p>
            <a:r>
              <a:rPr lang="en-US" altLang="en-US" b="0" dirty="0"/>
              <a:t>Make corrections using the method provided in the CRF instructions, conventionally this includes:</a:t>
            </a:r>
          </a:p>
          <a:p>
            <a:pPr lvl="1"/>
            <a:r>
              <a:rPr lang="en-US" altLang="en-US" b="0" i="1" dirty="0"/>
              <a:t>Single</a:t>
            </a:r>
            <a:r>
              <a:rPr lang="en-US" altLang="en-US" b="0" dirty="0"/>
              <a:t> line through incorrect answer (do not obscure the original data that was recorded)</a:t>
            </a:r>
          </a:p>
          <a:p>
            <a:pPr lvl="1"/>
            <a:r>
              <a:rPr lang="en-US" altLang="en-US" b="0" dirty="0"/>
              <a:t>Record correct data </a:t>
            </a:r>
            <a:r>
              <a:rPr lang="en-US" altLang="en-US" b="0" i="1" dirty="0"/>
              <a:t>above</a:t>
            </a:r>
            <a:r>
              <a:rPr lang="en-US" altLang="en-US" b="0" dirty="0"/>
              <a:t> the previous entry</a:t>
            </a:r>
          </a:p>
          <a:p>
            <a:pPr lvl="1"/>
            <a:r>
              <a:rPr lang="en-US" altLang="en-US" b="0" dirty="0"/>
              <a:t>Circle the correct answer</a:t>
            </a:r>
          </a:p>
          <a:p>
            <a:pPr lvl="1"/>
            <a:r>
              <a:rPr lang="en-US" altLang="en-US" b="0" dirty="0"/>
              <a:t>Sign and date all changes</a:t>
            </a:r>
          </a:p>
          <a:p>
            <a:pPr lvl="1"/>
            <a:r>
              <a:rPr lang="en-US" altLang="en-US" b="0" dirty="0"/>
              <a:t>Never use whiteout !!!!</a:t>
            </a:r>
            <a:endParaRPr lang="en-US" altLang="en-US"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BF985CD-42C8-4D2D-99A6-DE76EFF7D418}"/>
              </a:ext>
            </a:extLst>
          </p:cNvPr>
          <p:cNvSpPr>
            <a:spLocks noGrp="1" noChangeArrowheads="1"/>
          </p:cNvSpPr>
          <p:nvPr>
            <p:ph type="title"/>
          </p:nvPr>
        </p:nvSpPr>
        <p:spPr>
          <a:noFill/>
          <a:ln/>
        </p:spPr>
        <p:txBody>
          <a:bodyPr lIns="92075" tIns="46038" rIns="92075" bIns="46038"/>
          <a:lstStyle/>
          <a:p>
            <a:r>
              <a:rPr lang="en-US" altLang="en-US"/>
              <a:t>Common Errors in CRF Completion</a:t>
            </a:r>
            <a:endParaRPr lang="en-US" altLang="en-US" b="0"/>
          </a:p>
        </p:txBody>
      </p:sp>
      <p:sp>
        <p:nvSpPr>
          <p:cNvPr id="27651" name="Rectangle 3">
            <a:extLst>
              <a:ext uri="{FF2B5EF4-FFF2-40B4-BE49-F238E27FC236}">
                <a16:creationId xmlns:a16="http://schemas.microsoft.com/office/drawing/2014/main" id="{0626A739-1536-4159-84AC-2069B24A15B5}"/>
              </a:ext>
            </a:extLst>
          </p:cNvPr>
          <p:cNvSpPr>
            <a:spLocks noGrp="1" noChangeArrowheads="1"/>
          </p:cNvSpPr>
          <p:nvPr>
            <p:ph idx="1"/>
          </p:nvPr>
        </p:nvSpPr>
        <p:spPr>
          <a:noFill/>
          <a:ln/>
        </p:spPr>
        <p:txBody>
          <a:bodyPr lIns="92075" tIns="46038" rIns="92075" bIns="46038"/>
          <a:lstStyle/>
          <a:p>
            <a:r>
              <a:rPr lang="en-US" altLang="en-US" b="0" dirty="0"/>
              <a:t>Skipped questions or CRF pages</a:t>
            </a:r>
          </a:p>
          <a:p>
            <a:r>
              <a:rPr lang="en-US" altLang="en-US" b="0" dirty="0"/>
              <a:t>Header information (redundant identification data at the top of the page) blank or incorrect</a:t>
            </a:r>
          </a:p>
          <a:p>
            <a:pPr lvl="1"/>
            <a:r>
              <a:rPr lang="en-US" altLang="en-US" sz="2000" b="0" dirty="0"/>
              <a:t>	</a:t>
            </a:r>
            <a:r>
              <a:rPr lang="en-US" altLang="en-US" b="0" dirty="0"/>
              <a:t>Name code </a:t>
            </a:r>
          </a:p>
          <a:p>
            <a:pPr lvl="1"/>
            <a:r>
              <a:rPr lang="en-US" altLang="en-US" b="0" dirty="0"/>
              <a:t>	Site number</a:t>
            </a:r>
          </a:p>
          <a:p>
            <a:pPr lvl="1"/>
            <a:r>
              <a:rPr lang="en-US" altLang="en-US" b="0" dirty="0"/>
              <a:t>	Patient ID number</a:t>
            </a:r>
            <a:endParaRPr lang="en-US" altLang="en-US" sz="2400" dirty="0"/>
          </a:p>
          <a:p>
            <a:endParaRPr lang="en-US" alt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B9B804A-44C3-4723-A94F-F696AFAC7FEA}"/>
              </a:ext>
            </a:extLst>
          </p:cNvPr>
          <p:cNvSpPr>
            <a:spLocks noGrp="1" noChangeArrowheads="1"/>
          </p:cNvSpPr>
          <p:nvPr>
            <p:ph type="title"/>
          </p:nvPr>
        </p:nvSpPr>
        <p:spPr>
          <a:noFill/>
          <a:ln/>
        </p:spPr>
        <p:txBody>
          <a:bodyPr lIns="92075" tIns="46038" rIns="92075" bIns="46038"/>
          <a:lstStyle/>
          <a:p>
            <a:r>
              <a:rPr lang="en-US" altLang="en-US"/>
              <a:t>Common Errors in CRF Completion</a:t>
            </a:r>
            <a:endParaRPr lang="en-US" altLang="en-US" b="0"/>
          </a:p>
        </p:txBody>
      </p:sp>
      <p:sp>
        <p:nvSpPr>
          <p:cNvPr id="29699" name="Rectangle 3">
            <a:extLst>
              <a:ext uri="{FF2B5EF4-FFF2-40B4-BE49-F238E27FC236}">
                <a16:creationId xmlns:a16="http://schemas.microsoft.com/office/drawing/2014/main" id="{6DE8C597-A1D6-46DC-A392-32B404F8C6FB}"/>
              </a:ext>
            </a:extLst>
          </p:cNvPr>
          <p:cNvSpPr>
            <a:spLocks noGrp="1" noChangeArrowheads="1"/>
          </p:cNvSpPr>
          <p:nvPr>
            <p:ph idx="1"/>
          </p:nvPr>
        </p:nvSpPr>
        <p:spPr>
          <a:noFill/>
          <a:ln/>
        </p:spPr>
        <p:txBody>
          <a:bodyPr lIns="92075" tIns="46038" rIns="92075" bIns="46038"/>
          <a:lstStyle/>
          <a:p>
            <a:r>
              <a:rPr lang="en-US" altLang="en-US" b="0" dirty="0"/>
              <a:t>Not providing answers to “orphan” or </a:t>
            </a:r>
            <a:r>
              <a:rPr lang="en-US" altLang="en-US" b="0" dirty="0" err="1"/>
              <a:t>subquestions</a:t>
            </a:r>
            <a:endParaRPr lang="en-US" altLang="en-US" b="0" dirty="0"/>
          </a:p>
          <a:p>
            <a:r>
              <a:rPr lang="en-US" altLang="en-US" b="0" dirty="0"/>
              <a:t>On the other hand, answers can be provided when no answer is required for orphan questions</a:t>
            </a:r>
          </a:p>
          <a:p>
            <a:pPr lvl="1">
              <a:buFontTx/>
              <a:buNone/>
            </a:pPr>
            <a:r>
              <a:rPr lang="en-US" altLang="en-US" sz="2000" b="0" dirty="0"/>
              <a:t>For example:</a:t>
            </a:r>
          </a:p>
          <a:p>
            <a:pPr>
              <a:buFontTx/>
              <a:buNone/>
            </a:pPr>
            <a:r>
              <a:rPr lang="en-US" altLang="en-US" sz="2000" b="0" dirty="0"/>
              <a:t>1.0	Prior myocardial infarction?	</a:t>
            </a:r>
            <a:r>
              <a:rPr lang="en-US" altLang="en-US" sz="2000" b="0" dirty="0">
                <a:sym typeface="Wingdings" panose="05000000000000000000" pitchFamily="2" charset="2"/>
              </a:rPr>
              <a:t></a:t>
            </a:r>
            <a:r>
              <a:rPr lang="en-US" altLang="en-US" sz="2000" b="0" dirty="0"/>
              <a:t>Yes	 </a:t>
            </a:r>
            <a:r>
              <a:rPr lang="en-US" altLang="en-US" sz="2000" b="0" dirty="0">
                <a:sym typeface="Wingdings" panose="05000000000000000000" pitchFamily="2" charset="2"/>
              </a:rPr>
              <a:t></a:t>
            </a:r>
            <a:r>
              <a:rPr lang="en-US" altLang="en-US" sz="2000" b="0" dirty="0"/>
              <a:t> No</a:t>
            </a:r>
          </a:p>
          <a:p>
            <a:pPr>
              <a:buFontTx/>
              <a:buNone/>
            </a:pPr>
            <a:r>
              <a:rPr lang="en-US" altLang="en-US" sz="2000" b="0" dirty="0"/>
              <a:t>						</a:t>
            </a:r>
            <a:r>
              <a:rPr lang="en-US" altLang="en-US" sz="2000" b="0" dirty="0">
                <a:sym typeface="Wingdings" panose="05000000000000000000" pitchFamily="2" charset="2"/>
              </a:rPr>
              <a:t></a:t>
            </a:r>
          </a:p>
          <a:p>
            <a:pPr>
              <a:buFontTx/>
              <a:buNone/>
            </a:pPr>
            <a:r>
              <a:rPr lang="en-US" altLang="en-US" sz="2000" b="0" dirty="0">
                <a:sym typeface="Wingdings" panose="05000000000000000000" pitchFamily="2" charset="2"/>
              </a:rPr>
              <a:t>1.1	Date of most recent 		</a:t>
            </a:r>
            <a:r>
              <a:rPr lang="en-US" altLang="en-US" sz="2000" b="0" u="sng" dirty="0">
                <a:sym typeface="Wingdings" panose="05000000000000000000" pitchFamily="2" charset="2"/>
              </a:rPr>
              <a:t>12/ 08/ 94</a:t>
            </a:r>
            <a:endParaRPr lang="en-US" altLang="en-US" sz="2000" b="0" dirty="0">
              <a:sym typeface="Wingdings" panose="05000000000000000000" pitchFamily="2" charset="2"/>
            </a:endParaRPr>
          </a:p>
          <a:p>
            <a:pPr>
              <a:buFontTx/>
              <a:buNone/>
            </a:pPr>
            <a:r>
              <a:rPr lang="en-US" altLang="en-US" sz="2000" b="0" dirty="0">
                <a:sym typeface="Wingdings" panose="05000000000000000000" pitchFamily="2" charset="2"/>
              </a:rPr>
              <a:t>						 </a:t>
            </a:r>
            <a:r>
              <a:rPr lang="en-US" altLang="en-US" sz="1400" b="0" baseline="30000" dirty="0">
                <a:sym typeface="Wingdings" panose="05000000000000000000" pitchFamily="2" charset="2"/>
              </a:rPr>
              <a:t>mon      day        </a:t>
            </a:r>
            <a:r>
              <a:rPr lang="en-US" altLang="en-US" sz="1400" b="0" baseline="30000" dirty="0" err="1">
                <a:sym typeface="Wingdings" panose="05000000000000000000" pitchFamily="2" charset="2"/>
              </a:rPr>
              <a:t>yr</a:t>
            </a:r>
            <a:endParaRPr lang="en-US" altLang="en-US" sz="1400" b="0" baseline="30000" dirty="0">
              <a:sym typeface="Wingdings" panose="05000000000000000000" pitchFamily="2" charset="2"/>
            </a:endParaRPr>
          </a:p>
        </p:txBody>
      </p:sp>
      <p:sp>
        <p:nvSpPr>
          <p:cNvPr id="29700" name="Text Box 4">
            <a:extLst>
              <a:ext uri="{FF2B5EF4-FFF2-40B4-BE49-F238E27FC236}">
                <a16:creationId xmlns:a16="http://schemas.microsoft.com/office/drawing/2014/main" id="{4B902D18-83E2-4220-893A-6F26826EA2FF}"/>
              </a:ext>
            </a:extLst>
          </p:cNvPr>
          <p:cNvSpPr txBox="1">
            <a:spLocks noChangeArrowheads="1"/>
          </p:cNvSpPr>
          <p:nvPr/>
        </p:nvSpPr>
        <p:spPr bwMode="auto">
          <a:xfrm>
            <a:off x="6019800" y="3581400"/>
            <a:ext cx="384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solidFill>
                  <a:schemeClr val="bg1"/>
                </a:solidFill>
                <a:latin typeface="Arial Rounded MT Bold" panose="020F0704030504030204" pitchFamily="34" charset="0"/>
                <a:sym typeface="Wingdings" panose="05000000000000000000" pitchFamily="2" charset="2"/>
              </a:rPr>
              <a:t></a:t>
            </a:r>
            <a:endParaRPr lang="en-US" altLang="en-US" sz="2800">
              <a:latin typeface="Arial Rounded MT Bold" panose="020F0704030504030204" pitchFamily="34" charset="0"/>
              <a:sym typeface="Wingdings" panose="05000000000000000000" pitchFamily="2" charset="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8918001-D09D-4E4B-A0F5-4BBC4D2B1A65}"/>
              </a:ext>
            </a:extLst>
          </p:cNvPr>
          <p:cNvSpPr>
            <a:spLocks noGrp="1" noChangeArrowheads="1"/>
          </p:cNvSpPr>
          <p:nvPr>
            <p:ph type="title"/>
          </p:nvPr>
        </p:nvSpPr>
        <p:spPr>
          <a:noFill/>
          <a:ln/>
        </p:spPr>
        <p:txBody>
          <a:bodyPr lIns="92075" tIns="46038" rIns="92075" bIns="46038"/>
          <a:lstStyle/>
          <a:p>
            <a:r>
              <a:rPr lang="en-US" altLang="en-US"/>
              <a:t>Common Errors in CRF Completion</a:t>
            </a:r>
            <a:endParaRPr lang="en-US" altLang="en-US" b="0"/>
          </a:p>
        </p:txBody>
      </p:sp>
      <p:sp>
        <p:nvSpPr>
          <p:cNvPr id="31747" name="Rectangle 3">
            <a:extLst>
              <a:ext uri="{FF2B5EF4-FFF2-40B4-BE49-F238E27FC236}">
                <a16:creationId xmlns:a16="http://schemas.microsoft.com/office/drawing/2014/main" id="{2D6AFFA0-9D91-48C8-B2F0-EE89E248E49A}"/>
              </a:ext>
            </a:extLst>
          </p:cNvPr>
          <p:cNvSpPr>
            <a:spLocks noGrp="1" noChangeArrowheads="1"/>
          </p:cNvSpPr>
          <p:nvPr>
            <p:ph idx="1"/>
          </p:nvPr>
        </p:nvSpPr>
        <p:spPr>
          <a:noFill/>
          <a:ln/>
        </p:spPr>
        <p:txBody>
          <a:bodyPr lIns="92075" tIns="46038" rIns="92075" bIns="46038"/>
          <a:lstStyle/>
          <a:p>
            <a:r>
              <a:rPr lang="en-US" altLang="en-US" b="0" dirty="0"/>
              <a:t>A required event/procedure form not submitted</a:t>
            </a:r>
          </a:p>
          <a:p>
            <a:pPr lvl="1"/>
            <a:r>
              <a:rPr lang="en-US" altLang="en-US" b="0" dirty="0"/>
              <a:t>Standard form indicates patient had an event but the associated event form is not completed</a:t>
            </a:r>
            <a:r>
              <a:rPr lang="en-US" altLang="en-US" sz="2800" b="0" dirty="0"/>
              <a:t> </a:t>
            </a:r>
            <a:endParaRPr lang="en-US" altLang="en-US" b="0" dirty="0"/>
          </a:p>
          <a:p>
            <a:r>
              <a:rPr lang="en-US" altLang="en-US" b="0" dirty="0"/>
              <a:t>Dates incorrect</a:t>
            </a:r>
          </a:p>
          <a:p>
            <a:pPr lvl="1"/>
            <a:r>
              <a:rPr lang="en-US" altLang="en-US" b="0" dirty="0"/>
              <a:t>All dates must be in chronologic order (e.g. event cannot precede drug/device administration)</a:t>
            </a:r>
          </a:p>
          <a:p>
            <a:pPr lvl="1"/>
            <a:r>
              <a:rPr lang="en-US" altLang="en-US" b="0" dirty="0"/>
              <a:t>International dates (day/month/year), or other conventions (month/day/year) should be specified and used consistently throughout</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5547B81A-9F0D-4D5E-82C3-CD753E66210A}"/>
              </a:ext>
            </a:extLst>
          </p:cNvPr>
          <p:cNvSpPr>
            <a:spLocks noGrp="1" noChangeArrowheads="1"/>
          </p:cNvSpPr>
          <p:nvPr>
            <p:ph type="title"/>
          </p:nvPr>
        </p:nvSpPr>
        <p:spPr/>
        <p:txBody>
          <a:bodyPr/>
          <a:lstStyle/>
          <a:p>
            <a:r>
              <a:rPr lang="en-US" altLang="en-US"/>
              <a:t>Data Queries/Edits</a:t>
            </a:r>
          </a:p>
        </p:txBody>
      </p:sp>
      <p:sp>
        <p:nvSpPr>
          <p:cNvPr id="80899" name="Rectangle 3">
            <a:extLst>
              <a:ext uri="{FF2B5EF4-FFF2-40B4-BE49-F238E27FC236}">
                <a16:creationId xmlns:a16="http://schemas.microsoft.com/office/drawing/2014/main" id="{D503804A-1D3B-482E-A4F9-37424D2EA936}"/>
              </a:ext>
            </a:extLst>
          </p:cNvPr>
          <p:cNvSpPr>
            <a:spLocks noGrp="1" noChangeArrowheads="1"/>
          </p:cNvSpPr>
          <p:nvPr>
            <p:ph idx="1"/>
          </p:nvPr>
        </p:nvSpPr>
        <p:spPr/>
        <p:txBody>
          <a:bodyPr/>
          <a:lstStyle/>
          <a:p>
            <a:r>
              <a:rPr lang="en-US" altLang="en-US" sz="2400" dirty="0"/>
              <a:t>Generated by CRO in response to data that is:</a:t>
            </a:r>
            <a:endParaRPr lang="en-US" altLang="en-US" dirty="0"/>
          </a:p>
          <a:p>
            <a:pPr lvl="1"/>
            <a:r>
              <a:rPr lang="en-US" altLang="en-US" dirty="0"/>
              <a:t>Out of range for a specified variable</a:t>
            </a:r>
          </a:p>
          <a:p>
            <a:pPr lvl="2"/>
            <a:r>
              <a:rPr lang="en-US" altLang="en-US" dirty="0"/>
              <a:t>Lab value excessively high/low compared with site </a:t>
            </a:r>
            <a:r>
              <a:rPr lang="en-US" altLang="en-US" dirty="0" err="1"/>
              <a:t>normals</a:t>
            </a:r>
            <a:endParaRPr lang="en-US" altLang="en-US" dirty="0"/>
          </a:p>
          <a:p>
            <a:pPr lvl="1"/>
            <a:r>
              <a:rPr lang="en-US" altLang="en-US" dirty="0"/>
              <a:t>Dates that do not follow logical sequence</a:t>
            </a:r>
          </a:p>
          <a:p>
            <a:pPr lvl="2"/>
            <a:r>
              <a:rPr lang="en-US" altLang="en-US" dirty="0"/>
              <a:t>Reported event precedes randomization</a:t>
            </a:r>
          </a:p>
          <a:p>
            <a:pPr lvl="1"/>
            <a:r>
              <a:rPr lang="en-US" altLang="en-US" dirty="0"/>
              <a:t>Unanswered questions/incomplete form</a:t>
            </a:r>
          </a:p>
          <a:p>
            <a:pPr lvl="1"/>
            <a:r>
              <a:rPr lang="en-US" altLang="en-US" dirty="0"/>
              <a:t>Missing forms</a:t>
            </a:r>
          </a:p>
          <a:p>
            <a:pPr lvl="1"/>
            <a:r>
              <a:rPr lang="en-US" altLang="en-US" dirty="0"/>
              <a:t>Protocol violations</a:t>
            </a:r>
          </a:p>
          <a:p>
            <a:pPr lvl="2"/>
            <a:r>
              <a:rPr lang="en-US" altLang="en-US" dirty="0"/>
              <a:t>Data indicates that patient did not meet entry criteria</a:t>
            </a:r>
          </a:p>
          <a:p>
            <a:endParaRPr lang="en-US" altLang="en-US" dirty="0"/>
          </a:p>
        </p:txBody>
      </p: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3EC7696-6F43-4473-85ED-EF8A0D2148C7}"/>
              </a:ext>
            </a:extLst>
          </p:cNvPr>
          <p:cNvSpPr>
            <a:spLocks noGrp="1" noChangeArrowheads="1"/>
          </p:cNvSpPr>
          <p:nvPr>
            <p:ph type="title"/>
          </p:nvPr>
        </p:nvSpPr>
        <p:spPr>
          <a:noFill/>
          <a:ln/>
        </p:spPr>
        <p:txBody>
          <a:bodyPr lIns="92075" tIns="46038" rIns="92075" bIns="46038"/>
          <a:lstStyle/>
          <a:p>
            <a:r>
              <a:rPr lang="en-US" altLang="en-US" sz="3200"/>
              <a:t>CRF Completion: Tips to Decrease Queries</a:t>
            </a:r>
          </a:p>
        </p:txBody>
      </p:sp>
      <p:sp>
        <p:nvSpPr>
          <p:cNvPr id="33795" name="Rectangle 3">
            <a:extLst>
              <a:ext uri="{FF2B5EF4-FFF2-40B4-BE49-F238E27FC236}">
                <a16:creationId xmlns:a16="http://schemas.microsoft.com/office/drawing/2014/main" id="{CAAACB14-EEF9-4F21-879E-C99FAC820D4A}"/>
              </a:ext>
            </a:extLst>
          </p:cNvPr>
          <p:cNvSpPr>
            <a:spLocks noGrp="1" noChangeArrowheads="1"/>
          </p:cNvSpPr>
          <p:nvPr>
            <p:ph idx="1"/>
          </p:nvPr>
        </p:nvSpPr>
        <p:spPr>
          <a:noFill/>
          <a:ln/>
        </p:spPr>
        <p:txBody>
          <a:bodyPr lIns="92075" tIns="46038" rIns="92075" bIns="46038"/>
          <a:lstStyle/>
          <a:p>
            <a:r>
              <a:rPr lang="en-US" altLang="en-US" b="0" dirty="0"/>
              <a:t>Review the forms before sending them to the Data Coordinating Center</a:t>
            </a:r>
            <a:endParaRPr lang="en-US" altLang="en-US" sz="2400" dirty="0"/>
          </a:p>
          <a:p>
            <a:pPr lvl="1"/>
            <a:r>
              <a:rPr lang="en-US" altLang="en-US" b="0" dirty="0"/>
              <a:t>No inadvertent omissions</a:t>
            </a:r>
          </a:p>
          <a:p>
            <a:pPr lvl="1"/>
            <a:r>
              <a:rPr lang="en-US" altLang="en-US" b="0" dirty="0"/>
              <a:t>All pages included</a:t>
            </a:r>
          </a:p>
          <a:p>
            <a:pPr lvl="1"/>
            <a:r>
              <a:rPr lang="en-US" altLang="en-US" b="0" dirty="0"/>
              <a:t>Header information is complete</a:t>
            </a:r>
            <a:endParaRPr lang="en-US" altLang="en-US" sz="1800" dirty="0"/>
          </a:p>
          <a:p>
            <a:r>
              <a:rPr lang="en-US" altLang="en-US" b="0" dirty="0"/>
              <a:t>Carefully follow CRF completion instructions</a:t>
            </a:r>
          </a:p>
          <a:p>
            <a:r>
              <a:rPr lang="en-US" altLang="en-US" b="0" dirty="0"/>
              <a:t>Ask monitor questions before the forms are completed and sent to DCC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B6F8AC2-1EAA-4839-9FB3-38CBF55ADC08}"/>
              </a:ext>
            </a:extLst>
          </p:cNvPr>
          <p:cNvSpPr>
            <a:spLocks noGrp="1" noChangeArrowheads="1"/>
          </p:cNvSpPr>
          <p:nvPr>
            <p:ph type="title"/>
          </p:nvPr>
        </p:nvSpPr>
        <p:spPr>
          <a:noFill/>
          <a:ln/>
        </p:spPr>
        <p:txBody>
          <a:bodyPr lIns="92075" tIns="46038" rIns="92075" bIns="46038"/>
          <a:lstStyle/>
          <a:p>
            <a:r>
              <a:rPr lang="en-US" altLang="en-US"/>
              <a:t>Data Acquisition Problems</a:t>
            </a:r>
            <a:endParaRPr lang="en-US" altLang="en-US" b="0"/>
          </a:p>
        </p:txBody>
      </p:sp>
      <p:sp>
        <p:nvSpPr>
          <p:cNvPr id="35843" name="Rectangle 3">
            <a:extLst>
              <a:ext uri="{FF2B5EF4-FFF2-40B4-BE49-F238E27FC236}">
                <a16:creationId xmlns:a16="http://schemas.microsoft.com/office/drawing/2014/main" id="{8B16FC3F-AF5E-4302-8EA2-7CF30E62134B}"/>
              </a:ext>
            </a:extLst>
          </p:cNvPr>
          <p:cNvSpPr>
            <a:spLocks noGrp="1" noChangeArrowheads="1"/>
          </p:cNvSpPr>
          <p:nvPr>
            <p:ph idx="1"/>
          </p:nvPr>
        </p:nvSpPr>
        <p:spPr>
          <a:noFill/>
          <a:ln/>
        </p:spPr>
        <p:txBody>
          <a:bodyPr lIns="92075" tIns="46038" rIns="92075" bIns="46038"/>
          <a:lstStyle/>
          <a:p>
            <a:r>
              <a:rPr lang="en-US" altLang="en-US" b="0" dirty="0"/>
              <a:t>Incomplete and irretrievable data</a:t>
            </a:r>
          </a:p>
          <a:p>
            <a:pPr lvl="1"/>
            <a:r>
              <a:rPr lang="en-US" altLang="en-US" b="0" dirty="0"/>
              <a:t>Inability of subject to provide complete data</a:t>
            </a:r>
          </a:p>
          <a:p>
            <a:pPr lvl="1"/>
            <a:r>
              <a:rPr lang="en-US" altLang="en-US" b="0" dirty="0"/>
              <a:t>Inadequate exams (required data left out of H &amp; P)</a:t>
            </a:r>
          </a:p>
          <a:p>
            <a:pPr lvl="1"/>
            <a:r>
              <a:rPr lang="en-US" altLang="en-US" b="0" dirty="0"/>
              <a:t>Omitted required lab testing</a:t>
            </a:r>
          </a:p>
          <a:p>
            <a:pPr lvl="1"/>
            <a:r>
              <a:rPr lang="en-US" altLang="en-US" b="0" dirty="0"/>
              <a:t>Missed required follow-up</a:t>
            </a:r>
            <a:endParaRPr lang="en-US" altLang="en-US" sz="2000" dirty="0"/>
          </a:p>
          <a:p>
            <a:pPr lvl="1" algn="ctr">
              <a:buFontTx/>
              <a:buNone/>
            </a:pPr>
            <a:r>
              <a:rPr lang="en-US" altLang="en-US" sz="2800" dirty="0"/>
              <a:t>The percent of missing data in a study is one measure of quality of the data, thus the quality of the trial</a:t>
            </a:r>
          </a:p>
          <a:p>
            <a:pPr lvl="1" algn="ctr"/>
            <a:endParaRPr lang="en-US" altLang="en-US" sz="20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2078-2A3C-4662-A58C-363643DAA742}"/>
              </a:ext>
            </a:extLst>
          </p:cNvPr>
          <p:cNvSpPr>
            <a:spLocks noGrp="1"/>
          </p:cNvSpPr>
          <p:nvPr>
            <p:ph type="title"/>
          </p:nvPr>
        </p:nvSpPr>
        <p:spPr/>
        <p:txBody>
          <a:bodyPr/>
          <a:lstStyle/>
          <a:p>
            <a:r>
              <a:rPr lang="en-US" dirty="0"/>
              <a:t>Data Collection, Recording &amp; Reporting</a:t>
            </a:r>
          </a:p>
        </p:txBody>
      </p:sp>
      <p:sp>
        <p:nvSpPr>
          <p:cNvPr id="5122" name="Rectangle 2">
            <a:extLst>
              <a:ext uri="{FF2B5EF4-FFF2-40B4-BE49-F238E27FC236}">
                <a16:creationId xmlns:a16="http://schemas.microsoft.com/office/drawing/2014/main" id="{F279E20D-00D7-4BE3-BA49-3E9A166F39FA}"/>
              </a:ext>
            </a:extLst>
          </p:cNvPr>
          <p:cNvSpPr>
            <a:spLocks noGrp="1" noChangeArrowheads="1"/>
          </p:cNvSpPr>
          <p:nvPr>
            <p:ph idx="1"/>
          </p:nvPr>
        </p:nvSpPr>
        <p:spPr>
          <a:noFill/>
          <a:ln/>
        </p:spPr>
        <p:txBody>
          <a:bodyPr lIns="92075" tIns="46038" rIns="92075" bIns="46038"/>
          <a:lstStyle/>
          <a:p>
            <a:endParaRPr lang="en-US" altLang="en-US" sz="2400" dirty="0">
              <a:latin typeface="Arial Rounded MT Bold" panose="020F0704030504030204" pitchFamily="34" charset="0"/>
            </a:endParaRPr>
          </a:p>
          <a:p>
            <a:pPr algn="ctr">
              <a:buFontTx/>
              <a:buNone/>
            </a:pPr>
            <a:r>
              <a:rPr lang="en-US" altLang="en-US" sz="3200" dirty="0"/>
              <a:t>“</a:t>
            </a:r>
            <a:r>
              <a:rPr lang="en-US" altLang="en-US" sz="3200" i="1" dirty="0"/>
              <a:t>No</a:t>
            </a:r>
            <a:r>
              <a:rPr lang="en-US" altLang="en-US" sz="3200" dirty="0"/>
              <a:t> study is better than the </a:t>
            </a:r>
            <a:r>
              <a:rPr lang="en-US" altLang="en-US" sz="3200" i="1" dirty="0"/>
              <a:t>quality</a:t>
            </a:r>
            <a:r>
              <a:rPr lang="en-US" altLang="en-US" sz="3200" dirty="0"/>
              <a:t> of its </a:t>
            </a:r>
            <a:r>
              <a:rPr lang="en-US" altLang="en-US" sz="3200" i="1" dirty="0"/>
              <a:t>data</a:t>
            </a:r>
            <a:r>
              <a:rPr lang="en-US" altLang="en-US" sz="3200" dirty="0"/>
              <a: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D507376-B139-496C-8DCF-EE95C6E9B855}"/>
              </a:ext>
            </a:extLst>
          </p:cNvPr>
          <p:cNvSpPr>
            <a:spLocks noGrp="1" noChangeArrowheads="1"/>
          </p:cNvSpPr>
          <p:nvPr>
            <p:ph type="title"/>
          </p:nvPr>
        </p:nvSpPr>
        <p:spPr>
          <a:noFill/>
          <a:ln/>
        </p:spPr>
        <p:txBody>
          <a:bodyPr lIns="92075" tIns="46038" rIns="92075" bIns="46038"/>
          <a:lstStyle/>
          <a:p>
            <a:r>
              <a:rPr lang="en-US" altLang="en-US" sz="3200"/>
              <a:t>The Subjective Nature of Data Acquisition</a:t>
            </a:r>
          </a:p>
        </p:txBody>
      </p:sp>
      <p:sp>
        <p:nvSpPr>
          <p:cNvPr id="39939" name="Rectangle 3">
            <a:extLst>
              <a:ext uri="{FF2B5EF4-FFF2-40B4-BE49-F238E27FC236}">
                <a16:creationId xmlns:a16="http://schemas.microsoft.com/office/drawing/2014/main" id="{809FD0A9-6F7F-48E2-894E-970D883279E3}"/>
              </a:ext>
            </a:extLst>
          </p:cNvPr>
          <p:cNvSpPr>
            <a:spLocks noGrp="1" noChangeArrowheads="1"/>
          </p:cNvSpPr>
          <p:nvPr>
            <p:ph idx="1"/>
          </p:nvPr>
        </p:nvSpPr>
        <p:spPr>
          <a:noFill/>
          <a:ln/>
        </p:spPr>
        <p:txBody>
          <a:bodyPr lIns="92075" tIns="46038" rIns="92075" bIns="46038"/>
          <a:lstStyle/>
          <a:p>
            <a:r>
              <a:rPr lang="en-US" altLang="en-US" sz="2200" b="0" dirty="0"/>
              <a:t>Subjective observations are subject to inter- and intra-observer variability</a:t>
            </a:r>
          </a:p>
          <a:p>
            <a:pPr lvl="1"/>
            <a:r>
              <a:rPr lang="en-US" altLang="en-US" sz="2200" b="0" dirty="0"/>
              <a:t>In one study, the investigators found kappa values ranging from 0.83 for the diagnosis of diabetes to 0.09 for the diagnosis of unstable angina when they compared the clinical record with the discharge diagnosis created by the coder in the medical record department</a:t>
            </a:r>
          </a:p>
          <a:p>
            <a:pPr lvl="1"/>
            <a:r>
              <a:rPr lang="en-US" altLang="en-US" sz="2200" b="0" dirty="0"/>
              <a:t>In the GUSTO 1 Trial, pairs of neurologists and cardiologists disagreed over approximately 5% of the cases of possible strokes even when the CT scans were available</a:t>
            </a:r>
          </a:p>
          <a:p>
            <a:pPr lvl="1">
              <a:buFontTx/>
              <a:buNone/>
            </a:pPr>
            <a:r>
              <a:rPr lang="en-US" altLang="en-US" sz="2200" b="0" i="1" dirty="0"/>
              <a:t>We therefore need strict definitions</a:t>
            </a:r>
          </a:p>
          <a:p>
            <a:pPr lvl="1">
              <a:buFontTx/>
              <a:buNone/>
            </a:pPr>
            <a:r>
              <a:rPr lang="en-US" altLang="en-US" sz="1600" b="0" dirty="0" err="1"/>
              <a:t>Knatterud</a:t>
            </a:r>
            <a:r>
              <a:rPr lang="en-US" altLang="en-US" sz="1600" b="0" dirty="0"/>
              <a:t>, GL, et al. Guidelines for Quality Assurance in Multicenter Trials: A Position Paper. </a:t>
            </a:r>
            <a:r>
              <a:rPr lang="en-US" altLang="en-US" sz="1600" b="0" i="1" dirty="0"/>
              <a:t>Controlled Clinical Trials</a:t>
            </a:r>
            <a:r>
              <a:rPr lang="en-US" altLang="en-US" sz="1600" b="0" dirty="0"/>
              <a:t> 1998;19:486</a:t>
            </a:r>
            <a:endParaRPr lang="en-US" altLang="en-US" sz="2000" b="0" dirty="0"/>
          </a:p>
          <a:p>
            <a:pPr lvl="1"/>
            <a:endParaRPr lang="en-US" altLang="en-US" sz="2000" b="0"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53F2F66-4DE9-4E34-9EDC-7EB3E7631935}"/>
              </a:ext>
            </a:extLst>
          </p:cNvPr>
          <p:cNvSpPr>
            <a:spLocks noGrp="1" noChangeArrowheads="1"/>
          </p:cNvSpPr>
          <p:nvPr>
            <p:ph type="title"/>
          </p:nvPr>
        </p:nvSpPr>
        <p:spPr>
          <a:noFill/>
          <a:ln/>
        </p:spPr>
        <p:txBody>
          <a:bodyPr lIns="92075" tIns="46038" rIns="92075" bIns="46038"/>
          <a:lstStyle/>
          <a:p>
            <a:r>
              <a:rPr lang="en-US" altLang="en-US"/>
              <a:t>Data Acquisition Problems</a:t>
            </a:r>
            <a:endParaRPr lang="en-US" altLang="en-US" b="0"/>
          </a:p>
        </p:txBody>
      </p:sp>
      <p:sp>
        <p:nvSpPr>
          <p:cNvPr id="37891" name="Rectangle 3">
            <a:extLst>
              <a:ext uri="{FF2B5EF4-FFF2-40B4-BE49-F238E27FC236}">
                <a16:creationId xmlns:a16="http://schemas.microsoft.com/office/drawing/2014/main" id="{D844D183-3895-41FD-B4F1-0C9A94261980}"/>
              </a:ext>
            </a:extLst>
          </p:cNvPr>
          <p:cNvSpPr>
            <a:spLocks noGrp="1" noChangeArrowheads="1"/>
          </p:cNvSpPr>
          <p:nvPr>
            <p:ph idx="1"/>
          </p:nvPr>
        </p:nvSpPr>
        <p:spPr>
          <a:noFill/>
          <a:ln/>
        </p:spPr>
        <p:txBody>
          <a:bodyPr lIns="92075" tIns="46038" rIns="92075" bIns="46038"/>
          <a:lstStyle/>
          <a:p>
            <a:r>
              <a:rPr lang="en-US" altLang="en-US" b="0" dirty="0"/>
              <a:t>Erroneous data</a:t>
            </a:r>
          </a:p>
          <a:p>
            <a:pPr lvl="1"/>
            <a:r>
              <a:rPr lang="en-US" altLang="en-US" b="0" dirty="0"/>
              <a:t>Definition used in the study differs from the usual definition used at the site</a:t>
            </a:r>
          </a:p>
          <a:p>
            <a:pPr lvl="2"/>
            <a:r>
              <a:rPr lang="en-US" altLang="en-US" sz="1800" dirty="0"/>
              <a:t>Example:  A myocardial infarction may be defined by the protocol as angina at least 20 minutes, ST segment elevation on the ECG, AND CK-MB 2x normal.  A myocardial infarction at the clinical site may be defined as angina with ST segment elevation and CK-MB elevated above the upper limit of normal.</a:t>
            </a:r>
            <a:endParaRPr lang="en-US" altLang="en-US" sz="1800" b="1" dirty="0"/>
          </a:p>
          <a:p>
            <a:pPr lvl="1"/>
            <a:r>
              <a:rPr lang="en-US" altLang="en-US" b="0" dirty="0"/>
              <a:t>Mislabeled specimen (e.g. wrong pts. blood sent)</a:t>
            </a:r>
          </a:p>
          <a:p>
            <a:pPr lvl="1"/>
            <a:r>
              <a:rPr lang="en-US" altLang="en-US" b="0" dirty="0"/>
              <a:t>Equipment not accurately calibrated (reason why clinical labs must submit certifications)</a:t>
            </a:r>
          </a:p>
          <a:p>
            <a:pPr lvl="1"/>
            <a:r>
              <a:rPr lang="en-US" altLang="en-US" b="0" dirty="0"/>
              <a:t>Data simply </a:t>
            </a:r>
            <a:r>
              <a:rPr lang="en-US" altLang="en-US" b="0" dirty="0" err="1"/>
              <a:t>misrecorded</a:t>
            </a:r>
            <a:endParaRPr lang="en-US" altLang="en-US" b="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EC062FA-21C8-4F97-A724-85CED77EB00A}"/>
              </a:ext>
            </a:extLst>
          </p:cNvPr>
          <p:cNvSpPr>
            <a:spLocks noGrp="1" noChangeArrowheads="1"/>
          </p:cNvSpPr>
          <p:nvPr>
            <p:ph type="title"/>
          </p:nvPr>
        </p:nvSpPr>
        <p:spPr>
          <a:noFill/>
          <a:ln/>
        </p:spPr>
        <p:txBody>
          <a:bodyPr lIns="92075" tIns="46038" rIns="92075" bIns="46038"/>
          <a:lstStyle/>
          <a:p>
            <a:r>
              <a:rPr lang="en-US" altLang="en-US"/>
              <a:t>Data Reporting Guidelines</a:t>
            </a:r>
          </a:p>
        </p:txBody>
      </p:sp>
      <p:sp>
        <p:nvSpPr>
          <p:cNvPr id="41987" name="Rectangle 3">
            <a:extLst>
              <a:ext uri="{FF2B5EF4-FFF2-40B4-BE49-F238E27FC236}">
                <a16:creationId xmlns:a16="http://schemas.microsoft.com/office/drawing/2014/main" id="{30D5BCBF-726A-410C-BA8D-B7DF480C7C78}"/>
              </a:ext>
            </a:extLst>
          </p:cNvPr>
          <p:cNvSpPr>
            <a:spLocks noGrp="1" noChangeArrowheads="1"/>
          </p:cNvSpPr>
          <p:nvPr>
            <p:ph idx="1"/>
          </p:nvPr>
        </p:nvSpPr>
        <p:spPr>
          <a:noFill/>
          <a:ln/>
        </p:spPr>
        <p:txBody>
          <a:bodyPr lIns="92075" tIns="46038" rIns="92075" bIns="46038"/>
          <a:lstStyle/>
          <a:p>
            <a:r>
              <a:rPr lang="en-US" altLang="en-US" b="0" dirty="0"/>
              <a:t>Submit data in a </a:t>
            </a:r>
            <a:r>
              <a:rPr lang="en-US" altLang="en-US" b="0" i="1" dirty="0"/>
              <a:t>timely</a:t>
            </a:r>
            <a:r>
              <a:rPr lang="en-US" altLang="en-US" b="0" dirty="0"/>
              <a:t> manner in accordance with the protocol guidelines</a:t>
            </a:r>
            <a:endParaRPr lang="en-US" altLang="en-US" sz="2400" dirty="0"/>
          </a:p>
          <a:p>
            <a:pPr lvl="1"/>
            <a:r>
              <a:rPr lang="en-US" altLang="en-US" b="0" i="1" dirty="0"/>
              <a:t>Expedited</a:t>
            </a:r>
            <a:r>
              <a:rPr lang="en-US" altLang="en-US" b="0" dirty="0"/>
              <a:t> reporting for all Serious Adverse Events</a:t>
            </a:r>
          </a:p>
          <a:p>
            <a:pPr lvl="1"/>
            <a:r>
              <a:rPr lang="en-US" altLang="en-US" b="0" dirty="0"/>
              <a:t>Send all required core materials on an </a:t>
            </a:r>
            <a:r>
              <a:rPr lang="en-US" altLang="en-US" b="0" i="1" dirty="0"/>
              <a:t>ongoing</a:t>
            </a:r>
            <a:r>
              <a:rPr lang="en-US" altLang="en-US" b="0" dirty="0"/>
              <a:t> basis (avoid temptation to send in batches) </a:t>
            </a:r>
          </a:p>
          <a:p>
            <a:pPr lvl="1"/>
            <a:r>
              <a:rPr lang="en-US" altLang="en-US" b="0" dirty="0"/>
              <a:t>Send CRF’s </a:t>
            </a:r>
            <a:r>
              <a:rPr lang="en-US" altLang="en-US" b="0" i="1" dirty="0"/>
              <a:t>as soon as possible</a:t>
            </a:r>
            <a:r>
              <a:rPr lang="en-US" altLang="en-US" b="0" dirty="0"/>
              <a:t> after the patient completes each phase (</a:t>
            </a:r>
            <a:r>
              <a:rPr lang="en-US" altLang="en-US" b="0" dirty="0" err="1"/>
              <a:t>inpt</a:t>
            </a:r>
            <a:r>
              <a:rPr lang="en-US" altLang="en-US" b="0" dirty="0"/>
              <a:t>. /</a:t>
            </a:r>
            <a:r>
              <a:rPr lang="en-US" altLang="en-US" b="0" dirty="0" err="1"/>
              <a:t>outpt</a:t>
            </a:r>
            <a:r>
              <a:rPr lang="en-US" altLang="en-US" b="0" dirty="0"/>
              <a:t>.) of the study</a:t>
            </a:r>
          </a:p>
          <a:p>
            <a:pPr lvl="1"/>
            <a:r>
              <a:rPr lang="en-US" altLang="en-US" b="0" dirty="0"/>
              <a:t>Data is needed at times on an </a:t>
            </a:r>
            <a:r>
              <a:rPr lang="en-US" altLang="en-US" b="0" i="1" dirty="0"/>
              <a:t>expedited</a:t>
            </a:r>
            <a:r>
              <a:rPr lang="en-US" altLang="en-US" b="0" dirty="0"/>
              <a:t> basis for the DSMB, interim and final reports to regulatory agencies</a:t>
            </a:r>
            <a:endParaRPr lang="en-US" altLang="en-US" sz="24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6D1B9BAA-6EF0-44C0-AC24-D8A55DB7AE6A}"/>
              </a:ext>
            </a:extLst>
          </p:cNvPr>
          <p:cNvSpPr>
            <a:spLocks noGrp="1" noChangeArrowheads="1"/>
          </p:cNvSpPr>
          <p:nvPr>
            <p:ph type="title"/>
          </p:nvPr>
        </p:nvSpPr>
        <p:spPr>
          <a:noFill/>
          <a:ln/>
        </p:spPr>
        <p:txBody>
          <a:bodyPr lIns="92075" tIns="46038" rIns="92075" bIns="46038"/>
          <a:lstStyle/>
          <a:p>
            <a:r>
              <a:rPr lang="en-US" altLang="en-US"/>
              <a:t>Data Reporting Guidelines</a:t>
            </a:r>
            <a:endParaRPr lang="en-US" altLang="en-US" b="0"/>
          </a:p>
        </p:txBody>
      </p:sp>
      <p:sp>
        <p:nvSpPr>
          <p:cNvPr id="44035" name="Rectangle 3">
            <a:extLst>
              <a:ext uri="{FF2B5EF4-FFF2-40B4-BE49-F238E27FC236}">
                <a16:creationId xmlns:a16="http://schemas.microsoft.com/office/drawing/2014/main" id="{055CF7BD-6774-4866-B59E-CB612848EE8B}"/>
              </a:ext>
            </a:extLst>
          </p:cNvPr>
          <p:cNvSpPr>
            <a:spLocks noGrp="1" noChangeArrowheads="1"/>
          </p:cNvSpPr>
          <p:nvPr>
            <p:ph idx="1"/>
          </p:nvPr>
        </p:nvSpPr>
        <p:spPr>
          <a:noFill/>
          <a:ln/>
        </p:spPr>
        <p:txBody>
          <a:bodyPr lIns="92075" tIns="46038" rIns="92075" bIns="46038"/>
          <a:lstStyle/>
          <a:p>
            <a:r>
              <a:rPr lang="en-US" altLang="en-US" b="0" dirty="0"/>
              <a:t>Submit high quality data</a:t>
            </a:r>
          </a:p>
          <a:p>
            <a:pPr lvl="1"/>
            <a:r>
              <a:rPr lang="en-US" altLang="en-US" b="0" dirty="0"/>
              <a:t>Data should be accurate and complete</a:t>
            </a:r>
          </a:p>
          <a:p>
            <a:pPr lvl="1"/>
            <a:r>
              <a:rPr lang="en-US" altLang="en-US" b="0" dirty="0"/>
              <a:t>Pay careful attention to the study definitions and testing requirements and compliance with testing schedules </a:t>
            </a:r>
          </a:p>
          <a:p>
            <a:pPr lvl="1"/>
            <a:r>
              <a:rPr lang="en-US" altLang="en-US" b="0" dirty="0"/>
              <a:t>Each patient should remain evaluable and should not be lost to follow-up (collection of early data is necessary but not sufficient, be sure to meet all mandatory follow-up requirements)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F1A1E19-65F0-4DC4-809C-9D1851D7B321}"/>
              </a:ext>
            </a:extLst>
          </p:cNvPr>
          <p:cNvSpPr>
            <a:spLocks noGrp="1" noChangeArrowheads="1"/>
          </p:cNvSpPr>
          <p:nvPr>
            <p:ph type="title"/>
          </p:nvPr>
        </p:nvSpPr>
        <p:spPr>
          <a:noFill/>
          <a:ln/>
        </p:spPr>
        <p:txBody>
          <a:bodyPr lIns="92075" tIns="46038" rIns="92075" bIns="46038"/>
          <a:lstStyle/>
          <a:p>
            <a:r>
              <a:rPr lang="en-US" altLang="en-US"/>
              <a:t>Data Collection, Recording, Reporting: Your Obligation</a:t>
            </a:r>
            <a:endParaRPr lang="en-US" altLang="en-US" b="0"/>
          </a:p>
        </p:txBody>
      </p:sp>
      <p:sp>
        <p:nvSpPr>
          <p:cNvPr id="46083" name="Rectangle 3">
            <a:extLst>
              <a:ext uri="{FF2B5EF4-FFF2-40B4-BE49-F238E27FC236}">
                <a16:creationId xmlns:a16="http://schemas.microsoft.com/office/drawing/2014/main" id="{60961B76-D5BC-4BFE-9236-53EAFD0880E1}"/>
              </a:ext>
            </a:extLst>
          </p:cNvPr>
          <p:cNvSpPr>
            <a:spLocks noGrp="1" noChangeArrowheads="1"/>
          </p:cNvSpPr>
          <p:nvPr>
            <p:ph idx="1"/>
          </p:nvPr>
        </p:nvSpPr>
        <p:spPr>
          <a:noFill/>
          <a:ln/>
        </p:spPr>
        <p:txBody>
          <a:bodyPr lIns="92075" tIns="46038" rIns="92075" bIns="46038"/>
          <a:lstStyle/>
          <a:p>
            <a:r>
              <a:rPr lang="en-US" altLang="en-US" b="0" dirty="0"/>
              <a:t>It is the obligation of the clinical site to report data in an accurate, timely, and complete manner</a:t>
            </a:r>
          </a:p>
          <a:p>
            <a:r>
              <a:rPr lang="en-US" altLang="en-US" b="0" dirty="0"/>
              <a:t>If the site does not uphold this obligation, they   may not be asked to participate in future trials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2F08CC0-2324-4B01-B2B9-EA6F6C7E6F0F}"/>
              </a:ext>
            </a:extLst>
          </p:cNvPr>
          <p:cNvSpPr>
            <a:spLocks noGrp="1" noChangeArrowheads="1"/>
          </p:cNvSpPr>
          <p:nvPr>
            <p:ph type="title"/>
          </p:nvPr>
        </p:nvSpPr>
        <p:spPr>
          <a:noFill/>
          <a:ln/>
        </p:spPr>
        <p:txBody>
          <a:bodyPr lIns="92075" tIns="46038" rIns="92075" bIns="46038"/>
          <a:lstStyle/>
          <a:p>
            <a:r>
              <a:rPr lang="en-US" altLang="en-US" dirty="0"/>
              <a:t>Reducing CRF Errors: Role of the CRO</a:t>
            </a:r>
          </a:p>
        </p:txBody>
      </p:sp>
      <p:sp>
        <p:nvSpPr>
          <p:cNvPr id="50179" name="Rectangle 3">
            <a:extLst>
              <a:ext uri="{FF2B5EF4-FFF2-40B4-BE49-F238E27FC236}">
                <a16:creationId xmlns:a16="http://schemas.microsoft.com/office/drawing/2014/main" id="{6D1AC4D3-6DA5-40D1-BA93-0288FE89E182}"/>
              </a:ext>
            </a:extLst>
          </p:cNvPr>
          <p:cNvSpPr>
            <a:spLocks noGrp="1" noChangeArrowheads="1"/>
          </p:cNvSpPr>
          <p:nvPr>
            <p:ph idx="1"/>
          </p:nvPr>
        </p:nvSpPr>
        <p:spPr>
          <a:noFill/>
          <a:ln/>
        </p:spPr>
        <p:txBody>
          <a:bodyPr lIns="92075" tIns="46038" rIns="92075" bIns="46038"/>
          <a:lstStyle/>
          <a:p>
            <a:r>
              <a:rPr lang="en-US" altLang="en-US" sz="2400" dirty="0"/>
              <a:t>Feedback sheet sent to each site following the submission of the first 2 or 3 sets of CRFs</a:t>
            </a:r>
          </a:p>
          <a:p>
            <a:pPr lvl="1"/>
            <a:r>
              <a:rPr lang="en-US" altLang="en-US" sz="2000" dirty="0"/>
              <a:t>Decrease the repetitive errors</a:t>
            </a:r>
          </a:p>
          <a:p>
            <a:pPr lvl="1"/>
            <a:r>
              <a:rPr lang="en-US" altLang="en-US" sz="2000" dirty="0"/>
              <a:t>Site will correct the noted errors</a:t>
            </a:r>
          </a:p>
          <a:p>
            <a:pPr lvl="1"/>
            <a:r>
              <a:rPr lang="en-US" altLang="en-US" sz="2000" dirty="0"/>
              <a:t>Study definitions will be clarified</a:t>
            </a:r>
          </a:p>
          <a:p>
            <a:pPr lvl="1"/>
            <a:r>
              <a:rPr lang="en-US" altLang="en-US" sz="2000" dirty="0"/>
              <a:t>Potential for decreasing the amount of future queries</a:t>
            </a:r>
            <a:endParaRPr lang="en-US" altLang="en-US" sz="2400" dirty="0"/>
          </a:p>
          <a:p>
            <a:r>
              <a:rPr lang="en-US" altLang="en-US" sz="2400" dirty="0"/>
              <a:t>Well designed forms</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5C3D46B-DF23-4135-A6A2-050579B3CEFF}"/>
              </a:ext>
            </a:extLst>
          </p:cNvPr>
          <p:cNvSpPr>
            <a:spLocks noGrp="1" noChangeArrowheads="1"/>
          </p:cNvSpPr>
          <p:nvPr>
            <p:ph type="title"/>
          </p:nvPr>
        </p:nvSpPr>
        <p:spPr>
          <a:noFill/>
          <a:ln/>
        </p:spPr>
        <p:txBody>
          <a:bodyPr lIns="92075" tIns="46038" rIns="92075" bIns="46038"/>
          <a:lstStyle/>
          <a:p>
            <a:r>
              <a:rPr lang="en-US" altLang="en-US" sz="3600" dirty="0"/>
              <a:t>Tips to reduce CRF errors: CRO</a:t>
            </a:r>
          </a:p>
        </p:txBody>
      </p:sp>
      <p:sp>
        <p:nvSpPr>
          <p:cNvPr id="52227" name="Rectangle 3">
            <a:extLst>
              <a:ext uri="{FF2B5EF4-FFF2-40B4-BE49-F238E27FC236}">
                <a16:creationId xmlns:a16="http://schemas.microsoft.com/office/drawing/2014/main" id="{0B8766C9-416E-4DBC-8ADF-696E55AE281F}"/>
              </a:ext>
            </a:extLst>
          </p:cNvPr>
          <p:cNvSpPr>
            <a:spLocks noGrp="1" noChangeArrowheads="1"/>
          </p:cNvSpPr>
          <p:nvPr>
            <p:ph idx="1"/>
          </p:nvPr>
        </p:nvSpPr>
        <p:spPr>
          <a:noFill/>
          <a:ln/>
        </p:spPr>
        <p:txBody>
          <a:bodyPr lIns="92075" tIns="46038" rIns="92075" bIns="46038"/>
          <a:lstStyle/>
          <a:p>
            <a:r>
              <a:rPr lang="en-US" altLang="en-US" sz="2400" dirty="0"/>
              <a:t>Current monitoring</a:t>
            </a:r>
          </a:p>
          <a:p>
            <a:pPr lvl="1"/>
            <a:r>
              <a:rPr lang="en-US" altLang="en-US" sz="2000" dirty="0"/>
              <a:t>perform current monitoring throughout the study</a:t>
            </a:r>
          </a:p>
          <a:p>
            <a:pPr lvl="1"/>
            <a:r>
              <a:rPr lang="en-US" altLang="en-US" sz="2000" dirty="0"/>
              <a:t>frequent monitoring of fewer patients each visit</a:t>
            </a:r>
          </a:p>
          <a:p>
            <a:pPr lvl="1"/>
            <a:r>
              <a:rPr lang="en-US" altLang="en-US" sz="2000" dirty="0"/>
              <a:t>utilize clinical field monitors with high level of expertise</a:t>
            </a:r>
          </a:p>
          <a:p>
            <a:pPr lvl="1"/>
            <a:r>
              <a:rPr lang="en-US" altLang="en-US" sz="2000" dirty="0"/>
              <a:t>provide comprehensive study training to the clinical field monitors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58D68690-91B3-4F64-BC30-EF5BFCE8AD57}"/>
              </a:ext>
            </a:extLst>
          </p:cNvPr>
          <p:cNvSpPr>
            <a:spLocks noGrp="1" noChangeArrowheads="1"/>
          </p:cNvSpPr>
          <p:nvPr>
            <p:ph type="title"/>
          </p:nvPr>
        </p:nvSpPr>
        <p:spPr>
          <a:noFill/>
          <a:ln/>
        </p:spPr>
        <p:txBody>
          <a:bodyPr lIns="92075" tIns="46038" rIns="92075" bIns="46038"/>
          <a:lstStyle/>
          <a:p>
            <a:r>
              <a:rPr lang="en-US" altLang="en-US" dirty="0"/>
              <a:t>Data Acquisition Problems Potential Solutions</a:t>
            </a:r>
          </a:p>
        </p:txBody>
      </p:sp>
      <p:sp>
        <p:nvSpPr>
          <p:cNvPr id="54275" name="Rectangle 3">
            <a:extLst>
              <a:ext uri="{FF2B5EF4-FFF2-40B4-BE49-F238E27FC236}">
                <a16:creationId xmlns:a16="http://schemas.microsoft.com/office/drawing/2014/main" id="{549968FA-B515-4AE8-9933-BB64624687E1}"/>
              </a:ext>
            </a:extLst>
          </p:cNvPr>
          <p:cNvSpPr>
            <a:spLocks noGrp="1" noChangeArrowheads="1"/>
          </p:cNvSpPr>
          <p:nvPr>
            <p:ph idx="1"/>
          </p:nvPr>
        </p:nvSpPr>
        <p:spPr>
          <a:noFill/>
          <a:ln/>
        </p:spPr>
        <p:txBody>
          <a:bodyPr lIns="92075" tIns="46038" rIns="92075" bIns="46038"/>
          <a:lstStyle/>
          <a:p>
            <a:r>
              <a:rPr lang="en-US" altLang="en-US" sz="2400" dirty="0"/>
              <a:t>Clear definitions</a:t>
            </a:r>
          </a:p>
          <a:p>
            <a:r>
              <a:rPr lang="en-US" altLang="en-US" sz="2400" dirty="0"/>
              <a:t>Adequate methodology</a:t>
            </a:r>
          </a:p>
          <a:p>
            <a:r>
              <a:rPr lang="en-US" altLang="en-US" sz="2400" dirty="0"/>
              <a:t>Comprehensive training of personnel</a:t>
            </a:r>
          </a:p>
          <a:p>
            <a:r>
              <a:rPr lang="en-US" altLang="en-US" sz="2400" dirty="0"/>
              <a:t>Attention to procedure</a:t>
            </a:r>
          </a:p>
          <a:p>
            <a:r>
              <a:rPr lang="en-US" altLang="en-US" sz="2400" dirty="0"/>
              <a:t>Decision support available to clinical sites from the study managers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50B5F403-A202-4FC9-9D37-68D1E5331BA6}"/>
              </a:ext>
            </a:extLst>
          </p:cNvPr>
          <p:cNvSpPr>
            <a:spLocks noGrp="1" noChangeArrowheads="1"/>
          </p:cNvSpPr>
          <p:nvPr>
            <p:ph type="title"/>
          </p:nvPr>
        </p:nvSpPr>
        <p:spPr>
          <a:noFill/>
          <a:ln/>
        </p:spPr>
        <p:txBody>
          <a:bodyPr lIns="92075" tIns="46038" rIns="92075" bIns="46038"/>
          <a:lstStyle/>
          <a:p>
            <a:r>
              <a:rPr lang="en-US" altLang="en-US" dirty="0"/>
              <a:t>Approaches to Minimize Data Collection Problems</a:t>
            </a:r>
          </a:p>
        </p:txBody>
      </p:sp>
      <p:sp>
        <p:nvSpPr>
          <p:cNvPr id="56323" name="Rectangle 3">
            <a:extLst>
              <a:ext uri="{FF2B5EF4-FFF2-40B4-BE49-F238E27FC236}">
                <a16:creationId xmlns:a16="http://schemas.microsoft.com/office/drawing/2014/main" id="{4F7F16F2-FDC8-440E-A3B8-EECC8A77A78A}"/>
              </a:ext>
            </a:extLst>
          </p:cNvPr>
          <p:cNvSpPr>
            <a:spLocks noGrp="1" noChangeArrowheads="1"/>
          </p:cNvSpPr>
          <p:nvPr>
            <p:ph idx="1"/>
          </p:nvPr>
        </p:nvSpPr>
        <p:spPr>
          <a:noFill/>
          <a:ln/>
        </p:spPr>
        <p:txBody>
          <a:bodyPr lIns="92075" tIns="46038" rIns="92075" bIns="46038"/>
          <a:lstStyle/>
          <a:p>
            <a:r>
              <a:rPr lang="en-US" altLang="en-US" sz="2400" dirty="0"/>
              <a:t>Provide clear definitions of entry and diagnostic criteria</a:t>
            </a:r>
          </a:p>
          <a:p>
            <a:pPr lvl="1"/>
            <a:r>
              <a:rPr lang="en-US" altLang="en-US" sz="2000" dirty="0"/>
              <a:t>review at mandatory training session</a:t>
            </a:r>
          </a:p>
          <a:p>
            <a:pPr lvl="1"/>
            <a:r>
              <a:rPr lang="en-US" altLang="en-US" sz="2000" dirty="0"/>
              <a:t>written definitions provided to study personnel</a:t>
            </a:r>
          </a:p>
          <a:p>
            <a:pPr lvl="1"/>
            <a:r>
              <a:rPr lang="en-US" altLang="en-US" sz="2000" dirty="0"/>
              <a:t>definitions included on CRF</a:t>
            </a:r>
          </a:p>
          <a:p>
            <a:pPr lvl="1"/>
            <a:r>
              <a:rPr lang="en-US" altLang="en-US" sz="2000" dirty="0"/>
              <a:t>provide comprehensive Manual of Operations to each investigator</a:t>
            </a:r>
          </a:p>
          <a:p>
            <a:pPr lvl="1"/>
            <a:r>
              <a:rPr lang="en-US" altLang="en-US" sz="2000" dirty="0"/>
              <a:t>provide a 24 hour “hotline” to answer clinical site questions</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C5B1580-2BD8-4807-9493-6B37FC498740}"/>
              </a:ext>
            </a:extLst>
          </p:cNvPr>
          <p:cNvSpPr>
            <a:spLocks noGrp="1" noChangeArrowheads="1"/>
          </p:cNvSpPr>
          <p:nvPr>
            <p:ph type="title"/>
          </p:nvPr>
        </p:nvSpPr>
        <p:spPr>
          <a:noFill/>
          <a:ln/>
        </p:spPr>
        <p:txBody>
          <a:bodyPr lIns="92075" tIns="46038" rIns="92075" bIns="46038"/>
          <a:lstStyle/>
          <a:p>
            <a:r>
              <a:rPr lang="en-US" altLang="en-US" dirty="0"/>
              <a:t>Approaches to Minimize Data Collection Problems</a:t>
            </a:r>
          </a:p>
        </p:txBody>
      </p:sp>
      <p:sp>
        <p:nvSpPr>
          <p:cNvPr id="58371" name="Rectangle 3">
            <a:extLst>
              <a:ext uri="{FF2B5EF4-FFF2-40B4-BE49-F238E27FC236}">
                <a16:creationId xmlns:a16="http://schemas.microsoft.com/office/drawing/2014/main" id="{B47DE19C-1A1A-4F00-A5C8-91933C7442C0}"/>
              </a:ext>
            </a:extLst>
          </p:cNvPr>
          <p:cNvSpPr>
            <a:spLocks noGrp="1" noChangeArrowheads="1"/>
          </p:cNvSpPr>
          <p:nvPr>
            <p:ph idx="1"/>
          </p:nvPr>
        </p:nvSpPr>
        <p:spPr>
          <a:noFill/>
          <a:ln/>
        </p:spPr>
        <p:txBody>
          <a:bodyPr lIns="92075" tIns="46038" rIns="92075" bIns="46038"/>
          <a:lstStyle/>
          <a:p>
            <a:r>
              <a:rPr lang="en-US" altLang="en-US" sz="2400" dirty="0"/>
              <a:t>Newsletter</a:t>
            </a:r>
          </a:p>
          <a:p>
            <a:r>
              <a:rPr lang="en-US" altLang="en-US" sz="2400" dirty="0"/>
              <a:t>Numbered memos</a:t>
            </a:r>
          </a:p>
          <a:p>
            <a:r>
              <a:rPr lang="en-US" altLang="en-US" sz="2400" dirty="0"/>
              <a:t>Conference calls</a:t>
            </a:r>
          </a:p>
          <a:p>
            <a:r>
              <a:rPr lang="en-US" altLang="en-US" sz="2400" dirty="0"/>
              <a:t>Questions and answers distributed to all clinical site personnel as a numbered memo</a:t>
            </a:r>
          </a:p>
          <a:p>
            <a:r>
              <a:rPr lang="en-US" altLang="en-US" sz="2400" dirty="0"/>
              <a:t>Steering Committee meetings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A13CD83-FD99-439B-8097-D6EAB05A973B}"/>
              </a:ext>
            </a:extLst>
          </p:cNvPr>
          <p:cNvSpPr>
            <a:spLocks noGrp="1" noChangeArrowheads="1"/>
          </p:cNvSpPr>
          <p:nvPr>
            <p:ph type="title"/>
          </p:nvPr>
        </p:nvSpPr>
        <p:spPr>
          <a:noFill/>
          <a:ln/>
        </p:spPr>
        <p:txBody>
          <a:bodyPr lIns="92075" tIns="46038" rIns="92075" bIns="46038"/>
          <a:lstStyle/>
          <a:p>
            <a:r>
              <a:rPr lang="en-US" altLang="en-US" sz="3200"/>
              <a:t>Data Collection, Recording &amp; Reporting</a:t>
            </a:r>
          </a:p>
        </p:txBody>
      </p:sp>
      <p:sp>
        <p:nvSpPr>
          <p:cNvPr id="7171" name="Rectangle 3">
            <a:extLst>
              <a:ext uri="{FF2B5EF4-FFF2-40B4-BE49-F238E27FC236}">
                <a16:creationId xmlns:a16="http://schemas.microsoft.com/office/drawing/2014/main" id="{BC02E740-D302-4381-9EB9-1FE41208B967}"/>
              </a:ext>
            </a:extLst>
          </p:cNvPr>
          <p:cNvSpPr>
            <a:spLocks noGrp="1" noChangeArrowheads="1"/>
          </p:cNvSpPr>
          <p:nvPr>
            <p:ph idx="1"/>
          </p:nvPr>
        </p:nvSpPr>
        <p:spPr>
          <a:noFill/>
          <a:ln/>
        </p:spPr>
        <p:txBody>
          <a:bodyPr lIns="92075" tIns="46038" rIns="92075" bIns="46038"/>
          <a:lstStyle/>
          <a:p>
            <a:r>
              <a:rPr lang="en-US" altLang="en-US" b="0" dirty="0"/>
              <a:t>Clinical sites are responsible for providing timely, accurate, high quality data</a:t>
            </a:r>
          </a:p>
          <a:p>
            <a:endParaRPr lang="en-US" altLang="en-US" b="0" dirty="0"/>
          </a:p>
          <a:p>
            <a:r>
              <a:rPr lang="en-US" altLang="en-US" b="0" dirty="0"/>
              <a:t>During all phases of a study, sufficient effort should be spent to ensure that all key data are of high quality</a:t>
            </a:r>
          </a:p>
          <a:p>
            <a:endParaRPr lang="en-US" altLang="en-US" b="0" dirty="0"/>
          </a:p>
          <a:p>
            <a:r>
              <a:rPr lang="en-US" altLang="en-US" b="0" dirty="0"/>
              <a:t>Data reported via the CRF will determine the outcome of the trial</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2EEE71E-8E08-4BB2-89F0-59D38C5B9C7D}"/>
              </a:ext>
            </a:extLst>
          </p:cNvPr>
          <p:cNvSpPr>
            <a:spLocks noGrp="1" noChangeArrowheads="1"/>
          </p:cNvSpPr>
          <p:nvPr>
            <p:ph type="title"/>
          </p:nvPr>
        </p:nvSpPr>
        <p:spPr>
          <a:noFill/>
          <a:ln/>
        </p:spPr>
        <p:txBody>
          <a:bodyPr lIns="92075" tIns="46038" rIns="92075" bIns="46038"/>
          <a:lstStyle/>
          <a:p>
            <a:r>
              <a:rPr lang="en-US" altLang="en-US" dirty="0"/>
              <a:t>Approaches to Minimize Data Collection Problems</a:t>
            </a:r>
          </a:p>
        </p:txBody>
      </p:sp>
      <p:sp>
        <p:nvSpPr>
          <p:cNvPr id="60419" name="Rectangle 3">
            <a:extLst>
              <a:ext uri="{FF2B5EF4-FFF2-40B4-BE49-F238E27FC236}">
                <a16:creationId xmlns:a16="http://schemas.microsoft.com/office/drawing/2014/main" id="{EB29D16C-34C5-4A08-ADEA-C786D077A508}"/>
              </a:ext>
            </a:extLst>
          </p:cNvPr>
          <p:cNvSpPr>
            <a:spLocks noGrp="1" noChangeArrowheads="1"/>
          </p:cNvSpPr>
          <p:nvPr>
            <p:ph idx="1"/>
          </p:nvPr>
        </p:nvSpPr>
        <p:spPr>
          <a:noFill/>
          <a:ln/>
        </p:spPr>
        <p:txBody>
          <a:bodyPr lIns="92075" tIns="46038" rIns="92075" bIns="46038"/>
          <a:lstStyle/>
          <a:p>
            <a:r>
              <a:rPr lang="en-US" altLang="en-US" sz="2400" dirty="0"/>
              <a:t>Utilize well designed case report forms</a:t>
            </a:r>
          </a:p>
          <a:p>
            <a:pPr lvl="1"/>
            <a:r>
              <a:rPr lang="en-US" altLang="en-US" sz="2000" dirty="0"/>
              <a:t>short and well organized</a:t>
            </a:r>
          </a:p>
          <a:p>
            <a:pPr lvl="1"/>
            <a:r>
              <a:rPr lang="en-US" altLang="en-US" sz="2000" dirty="0"/>
              <a:t>clear questions</a:t>
            </a:r>
          </a:p>
          <a:p>
            <a:pPr lvl="1"/>
            <a:r>
              <a:rPr lang="en-US" altLang="en-US" sz="2000" dirty="0"/>
              <a:t>pretest forms with a focus group and revise based on input from the group</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9190462-C793-4F6A-A58D-62374774548F}"/>
              </a:ext>
            </a:extLst>
          </p:cNvPr>
          <p:cNvSpPr>
            <a:spLocks noGrp="1" noChangeArrowheads="1"/>
          </p:cNvSpPr>
          <p:nvPr>
            <p:ph type="title"/>
          </p:nvPr>
        </p:nvSpPr>
        <p:spPr>
          <a:noFill/>
          <a:ln/>
        </p:spPr>
        <p:txBody>
          <a:bodyPr lIns="92075" tIns="46038" rIns="92075" bIns="46038"/>
          <a:lstStyle/>
          <a:p>
            <a:r>
              <a:rPr lang="en-US" altLang="en-US" dirty="0"/>
              <a:t>Case Report Form</a:t>
            </a:r>
            <a:br>
              <a:rPr lang="en-US" altLang="en-US" dirty="0"/>
            </a:br>
            <a:r>
              <a:rPr lang="en-US" altLang="en-US" dirty="0"/>
              <a:t>Goals</a:t>
            </a:r>
          </a:p>
        </p:txBody>
      </p:sp>
      <p:sp>
        <p:nvSpPr>
          <p:cNvPr id="62467" name="Rectangle 3">
            <a:extLst>
              <a:ext uri="{FF2B5EF4-FFF2-40B4-BE49-F238E27FC236}">
                <a16:creationId xmlns:a16="http://schemas.microsoft.com/office/drawing/2014/main" id="{E744BC0A-E27D-4824-8E72-DE22755FD818}"/>
              </a:ext>
            </a:extLst>
          </p:cNvPr>
          <p:cNvSpPr>
            <a:spLocks noGrp="1" noChangeArrowheads="1"/>
          </p:cNvSpPr>
          <p:nvPr>
            <p:ph idx="1"/>
          </p:nvPr>
        </p:nvSpPr>
        <p:spPr>
          <a:noFill/>
          <a:ln/>
        </p:spPr>
        <p:txBody>
          <a:bodyPr lIns="92075" tIns="46038" rIns="92075" bIns="46038"/>
          <a:lstStyle/>
          <a:p>
            <a:r>
              <a:rPr lang="en-US" altLang="en-US" dirty="0"/>
              <a:t>Case report forms should be designed to balance the need for parsimony and ease of data acquisition at the clinical site, with the scientific goal of obtaining a comprehensive and exhaustive data set</a:t>
            </a:r>
            <a:r>
              <a:rPr lang="en-US" altLang="en-US" sz="2400" dirty="0"/>
              <a:t> </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4821BF4-5549-474A-91E3-B207935EF339}"/>
              </a:ext>
            </a:extLst>
          </p:cNvPr>
          <p:cNvSpPr>
            <a:spLocks noGrp="1" noChangeArrowheads="1"/>
          </p:cNvSpPr>
          <p:nvPr>
            <p:ph type="title"/>
          </p:nvPr>
        </p:nvSpPr>
        <p:spPr>
          <a:noFill/>
          <a:ln/>
        </p:spPr>
        <p:txBody>
          <a:bodyPr lIns="92075" tIns="46038" rIns="92075" bIns="46038"/>
          <a:lstStyle/>
          <a:p>
            <a:r>
              <a:rPr lang="en-US" altLang="en-US" dirty="0"/>
              <a:t>Case Report Form Design Requirements</a:t>
            </a:r>
          </a:p>
        </p:txBody>
      </p:sp>
      <p:sp>
        <p:nvSpPr>
          <p:cNvPr id="64515" name="Rectangle 3">
            <a:extLst>
              <a:ext uri="{FF2B5EF4-FFF2-40B4-BE49-F238E27FC236}">
                <a16:creationId xmlns:a16="http://schemas.microsoft.com/office/drawing/2014/main" id="{A1A42BBE-348C-404A-901D-B95036909FD6}"/>
              </a:ext>
            </a:extLst>
          </p:cNvPr>
          <p:cNvSpPr>
            <a:spLocks noGrp="1" noChangeArrowheads="1"/>
          </p:cNvSpPr>
          <p:nvPr>
            <p:ph idx="1"/>
          </p:nvPr>
        </p:nvSpPr>
        <p:spPr>
          <a:noFill/>
          <a:ln/>
        </p:spPr>
        <p:txBody>
          <a:bodyPr lIns="92075" tIns="46038" rIns="92075" bIns="46038"/>
          <a:lstStyle/>
          <a:p>
            <a:r>
              <a:rPr lang="en-US" altLang="en-US" sz="2400" dirty="0"/>
              <a:t>Capture the pre-specified endpoints of the trial as well as the expected and unexpected events</a:t>
            </a:r>
          </a:p>
          <a:p>
            <a:r>
              <a:rPr lang="en-US" altLang="en-US" sz="2400" dirty="0"/>
              <a:t>Limit data collection to those items essentials to the study’s goals and that are practical to gather</a:t>
            </a:r>
          </a:p>
          <a:p>
            <a:r>
              <a:rPr lang="en-US" altLang="en-US" sz="2400" dirty="0"/>
              <a:t>Capture the specific nuances associated with specific medications or devices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4378BE7-68D7-4179-8D56-A7B366A4161B}"/>
              </a:ext>
            </a:extLst>
          </p:cNvPr>
          <p:cNvSpPr>
            <a:spLocks noGrp="1" noChangeArrowheads="1"/>
          </p:cNvSpPr>
          <p:nvPr>
            <p:ph type="title"/>
          </p:nvPr>
        </p:nvSpPr>
        <p:spPr>
          <a:noFill/>
          <a:ln/>
        </p:spPr>
        <p:txBody>
          <a:bodyPr lIns="92075" tIns="46038" rIns="92075" bIns="46038"/>
          <a:lstStyle/>
          <a:p>
            <a:r>
              <a:rPr lang="en-US" altLang="en-US" dirty="0"/>
              <a:t>Case Report Form Design Requirements</a:t>
            </a:r>
          </a:p>
        </p:txBody>
      </p:sp>
      <p:sp>
        <p:nvSpPr>
          <p:cNvPr id="66563" name="Rectangle 3">
            <a:extLst>
              <a:ext uri="{FF2B5EF4-FFF2-40B4-BE49-F238E27FC236}">
                <a16:creationId xmlns:a16="http://schemas.microsoft.com/office/drawing/2014/main" id="{27308AE6-F94C-4C68-8E0E-D15D883CEB81}"/>
              </a:ext>
            </a:extLst>
          </p:cNvPr>
          <p:cNvSpPr>
            <a:spLocks noGrp="1" noChangeArrowheads="1"/>
          </p:cNvSpPr>
          <p:nvPr>
            <p:ph idx="1"/>
          </p:nvPr>
        </p:nvSpPr>
        <p:spPr>
          <a:noFill/>
          <a:ln/>
        </p:spPr>
        <p:txBody>
          <a:bodyPr lIns="92075" tIns="46038" rIns="92075" bIns="46038"/>
          <a:lstStyle/>
          <a:p>
            <a:r>
              <a:rPr lang="en-US" altLang="en-US" sz="2400" dirty="0"/>
              <a:t>Involve the programming and statistics personnel to assure the needs of each group is met</a:t>
            </a:r>
          </a:p>
          <a:p>
            <a:r>
              <a:rPr lang="en-US" altLang="en-US" sz="2400" dirty="0"/>
              <a:t>Questions must be clear to the user</a:t>
            </a:r>
          </a:p>
          <a:p>
            <a:r>
              <a:rPr lang="en-US" altLang="en-US" sz="2400" dirty="0"/>
              <a:t>Reported data must be analyzed </a:t>
            </a:r>
          </a:p>
          <a:p>
            <a:r>
              <a:rPr lang="en-US" altLang="en-US" sz="2400" dirty="0"/>
              <a:t>Streamlined</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3B8B2C7-C4F5-4CDB-A64D-9BBB370B75DA}"/>
              </a:ext>
            </a:extLst>
          </p:cNvPr>
          <p:cNvSpPr>
            <a:spLocks noGrp="1" noChangeArrowheads="1"/>
          </p:cNvSpPr>
          <p:nvPr>
            <p:ph type="title"/>
          </p:nvPr>
        </p:nvSpPr>
        <p:spPr>
          <a:noFill/>
          <a:ln/>
        </p:spPr>
        <p:txBody>
          <a:bodyPr lIns="92075" tIns="46038" rIns="92075" bIns="46038"/>
          <a:lstStyle/>
          <a:p>
            <a:r>
              <a:rPr lang="en-US" altLang="en-US" dirty="0"/>
              <a:t>Case Report Form </a:t>
            </a:r>
            <a:br>
              <a:rPr lang="en-US" altLang="en-US" dirty="0"/>
            </a:br>
            <a:r>
              <a:rPr lang="en-US" altLang="en-US" dirty="0"/>
              <a:t>Content Design Requirements</a:t>
            </a:r>
          </a:p>
        </p:txBody>
      </p:sp>
      <p:sp>
        <p:nvSpPr>
          <p:cNvPr id="68611" name="Rectangle 3">
            <a:extLst>
              <a:ext uri="{FF2B5EF4-FFF2-40B4-BE49-F238E27FC236}">
                <a16:creationId xmlns:a16="http://schemas.microsoft.com/office/drawing/2014/main" id="{3EBA5200-7018-46BE-B8AC-4AE7CDC05847}"/>
              </a:ext>
            </a:extLst>
          </p:cNvPr>
          <p:cNvSpPr>
            <a:spLocks noGrp="1" noChangeArrowheads="1"/>
          </p:cNvSpPr>
          <p:nvPr>
            <p:ph idx="1"/>
          </p:nvPr>
        </p:nvSpPr>
        <p:spPr>
          <a:noFill/>
          <a:ln/>
        </p:spPr>
        <p:txBody>
          <a:bodyPr lIns="92075" tIns="46038" rIns="92075" bIns="46038"/>
          <a:lstStyle/>
          <a:p>
            <a:r>
              <a:rPr lang="en-US" altLang="en-US" sz="2400" dirty="0"/>
              <a:t>Careful attention to the “flow” of forms and questions </a:t>
            </a:r>
          </a:p>
          <a:p>
            <a:pPr lvl="1"/>
            <a:r>
              <a:rPr lang="en-US" altLang="en-US" sz="2000" dirty="0"/>
              <a:t>logical progression</a:t>
            </a:r>
          </a:p>
          <a:p>
            <a:pPr lvl="1"/>
            <a:r>
              <a:rPr lang="en-US" altLang="en-US" sz="2000" dirty="0"/>
              <a:t>concise instructions on each form questions directly relate to the protocol</a:t>
            </a:r>
          </a:p>
          <a:p>
            <a:r>
              <a:rPr lang="en-US" altLang="en-US" sz="2400" dirty="0"/>
              <a:t>Instructions are aimed to assist the user		</a:t>
            </a:r>
          </a:p>
          <a:p>
            <a:r>
              <a:rPr lang="en-US" altLang="en-US" sz="2400" dirty="0"/>
              <a:t>Limit the amount of free test - utilize a narrative summary form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C1CBA020-8F90-42E9-AF50-1AE44F27F120}"/>
              </a:ext>
            </a:extLst>
          </p:cNvPr>
          <p:cNvSpPr>
            <a:spLocks noGrp="1" noChangeArrowheads="1"/>
          </p:cNvSpPr>
          <p:nvPr>
            <p:ph type="title"/>
          </p:nvPr>
        </p:nvSpPr>
        <p:spPr>
          <a:noFill/>
          <a:ln/>
        </p:spPr>
        <p:txBody>
          <a:bodyPr lIns="92075" tIns="46038" rIns="92075" bIns="46038"/>
          <a:lstStyle/>
          <a:p>
            <a:r>
              <a:rPr lang="en-US" altLang="en-US" dirty="0"/>
              <a:t>Case Report Form</a:t>
            </a:r>
            <a:br>
              <a:rPr lang="en-US" altLang="en-US" dirty="0"/>
            </a:br>
            <a:r>
              <a:rPr lang="en-US" altLang="en-US" dirty="0"/>
              <a:t>Layout Design Requirements</a:t>
            </a:r>
          </a:p>
        </p:txBody>
      </p:sp>
      <p:sp>
        <p:nvSpPr>
          <p:cNvPr id="70659" name="Rectangle 3">
            <a:extLst>
              <a:ext uri="{FF2B5EF4-FFF2-40B4-BE49-F238E27FC236}">
                <a16:creationId xmlns:a16="http://schemas.microsoft.com/office/drawing/2014/main" id="{683DE0EC-BE49-45EB-B8BD-BF5C2D24F7EA}"/>
              </a:ext>
            </a:extLst>
          </p:cNvPr>
          <p:cNvSpPr>
            <a:spLocks noGrp="1" noChangeArrowheads="1"/>
          </p:cNvSpPr>
          <p:nvPr>
            <p:ph idx="1"/>
          </p:nvPr>
        </p:nvSpPr>
        <p:spPr>
          <a:noFill/>
          <a:ln/>
        </p:spPr>
        <p:txBody>
          <a:bodyPr lIns="92075" tIns="46038" rIns="92075" bIns="46038"/>
          <a:lstStyle/>
          <a:p>
            <a:r>
              <a:rPr lang="en-US" altLang="en-US" sz="2400" dirty="0"/>
              <a:t>User friendly: Concise and clear</a:t>
            </a:r>
          </a:p>
          <a:p>
            <a:r>
              <a:rPr lang="en-US" altLang="en-US" sz="2400" dirty="0"/>
              <a:t>Maintain consistency throughout CRF</a:t>
            </a:r>
          </a:p>
          <a:p>
            <a:pPr lvl="1"/>
            <a:r>
              <a:rPr lang="en-US" altLang="en-US" sz="2000" dirty="0"/>
              <a:t>“</a:t>
            </a:r>
            <a:r>
              <a:rPr lang="en-US" altLang="en-US" sz="1800" dirty="0"/>
              <a:t>YES”/ “NO</a:t>
            </a:r>
            <a:r>
              <a:rPr lang="en-US" altLang="en-US" sz="2000" dirty="0"/>
              <a:t>” order	</a:t>
            </a:r>
          </a:p>
          <a:p>
            <a:pPr lvl="1"/>
            <a:r>
              <a:rPr lang="en-US" altLang="en-US" sz="2000" dirty="0"/>
              <a:t>answers on left or right of question	</a:t>
            </a:r>
          </a:p>
          <a:p>
            <a:pPr lvl="1"/>
            <a:r>
              <a:rPr lang="en-US" altLang="en-US" sz="2000" dirty="0"/>
              <a:t>use either boxes or circle</a:t>
            </a:r>
          </a:p>
          <a:p>
            <a:pPr lvl="1"/>
            <a:r>
              <a:rPr lang="en-US" altLang="en-US" sz="2000" dirty="0"/>
              <a:t>consistent way to record dates</a:t>
            </a:r>
          </a:p>
          <a:p>
            <a:r>
              <a:rPr lang="en-US" altLang="en-US" sz="2400" dirty="0"/>
              <a:t>Optimal amount of information per page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74F2FCCE-3FFD-41E9-B554-4BCD90774723}"/>
              </a:ext>
            </a:extLst>
          </p:cNvPr>
          <p:cNvSpPr>
            <a:spLocks noGrp="1" noChangeArrowheads="1"/>
          </p:cNvSpPr>
          <p:nvPr>
            <p:ph type="title"/>
          </p:nvPr>
        </p:nvSpPr>
        <p:spPr>
          <a:noFill/>
          <a:ln/>
        </p:spPr>
        <p:txBody>
          <a:bodyPr lIns="92075" tIns="46038" rIns="92075" bIns="46038"/>
          <a:lstStyle/>
          <a:p>
            <a:r>
              <a:rPr lang="en-US" altLang="en-US" dirty="0"/>
              <a:t>Case Report Form</a:t>
            </a:r>
            <a:br>
              <a:rPr lang="en-US" altLang="en-US" dirty="0"/>
            </a:br>
            <a:r>
              <a:rPr lang="en-US" altLang="en-US" dirty="0"/>
              <a:t>Layout Design Requirements</a:t>
            </a:r>
          </a:p>
        </p:txBody>
      </p:sp>
      <p:sp>
        <p:nvSpPr>
          <p:cNvPr id="72707" name="Rectangle 3">
            <a:extLst>
              <a:ext uri="{FF2B5EF4-FFF2-40B4-BE49-F238E27FC236}">
                <a16:creationId xmlns:a16="http://schemas.microsoft.com/office/drawing/2014/main" id="{6F9726BA-6210-41C0-B75D-798292AE1B7A}"/>
              </a:ext>
            </a:extLst>
          </p:cNvPr>
          <p:cNvSpPr>
            <a:spLocks noGrp="1" noChangeArrowheads="1"/>
          </p:cNvSpPr>
          <p:nvPr>
            <p:ph idx="1"/>
          </p:nvPr>
        </p:nvSpPr>
        <p:spPr>
          <a:noFill/>
          <a:ln/>
        </p:spPr>
        <p:txBody>
          <a:bodyPr lIns="92075" tIns="46038" rIns="92075" bIns="46038"/>
          <a:lstStyle/>
          <a:p>
            <a:r>
              <a:rPr lang="en-US" altLang="en-US" sz="2400" dirty="0"/>
              <a:t>Number questions and sub-questions</a:t>
            </a:r>
          </a:p>
          <a:p>
            <a:r>
              <a:rPr lang="en-US" altLang="en-US" sz="2400" dirty="0"/>
              <a:t>Use arrows and short instructions to guide the user through the forms</a:t>
            </a:r>
          </a:p>
          <a:p>
            <a:r>
              <a:rPr lang="en-US" altLang="en-US" sz="2400" dirty="0"/>
              <a:t>Include clear and comprehensive completion instructions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C65ED308-6936-4448-8F3B-C7F027F48293}"/>
              </a:ext>
            </a:extLst>
          </p:cNvPr>
          <p:cNvSpPr>
            <a:spLocks noGrp="1" noChangeArrowheads="1"/>
          </p:cNvSpPr>
          <p:nvPr>
            <p:ph type="title"/>
          </p:nvPr>
        </p:nvSpPr>
        <p:spPr>
          <a:noFill/>
          <a:ln/>
        </p:spPr>
        <p:txBody>
          <a:bodyPr lIns="92075" tIns="46038" rIns="92075" bIns="46038"/>
          <a:lstStyle/>
          <a:p>
            <a:r>
              <a:rPr lang="en-US" altLang="en-US" dirty="0"/>
              <a:t>Clinical Trials Quality Assurance</a:t>
            </a:r>
          </a:p>
        </p:txBody>
      </p:sp>
      <p:sp>
        <p:nvSpPr>
          <p:cNvPr id="74755" name="Rectangle 3">
            <a:extLst>
              <a:ext uri="{FF2B5EF4-FFF2-40B4-BE49-F238E27FC236}">
                <a16:creationId xmlns:a16="http://schemas.microsoft.com/office/drawing/2014/main" id="{8927AD4E-B765-47D4-9195-4E79C6E59EFC}"/>
              </a:ext>
            </a:extLst>
          </p:cNvPr>
          <p:cNvSpPr>
            <a:spLocks noGrp="1" noChangeArrowheads="1"/>
          </p:cNvSpPr>
          <p:nvPr>
            <p:ph idx="1"/>
          </p:nvPr>
        </p:nvSpPr>
        <p:spPr>
          <a:noFill/>
          <a:ln/>
        </p:spPr>
        <p:txBody>
          <a:bodyPr lIns="92075" tIns="46038" rIns="92075" bIns="46038"/>
          <a:lstStyle/>
          <a:p>
            <a:r>
              <a:rPr lang="en-US" altLang="en-US" sz="2400" dirty="0"/>
              <a:t>“Any method or procedure for collecting, processing or analyzing study data that is aimed at maintaining or enhancing their reliability or validity”</a:t>
            </a:r>
          </a:p>
          <a:p>
            <a:r>
              <a:rPr lang="en-US" altLang="en-US" sz="1200" dirty="0" err="1"/>
              <a:t>Meinert</a:t>
            </a:r>
            <a:r>
              <a:rPr lang="en-US" altLang="en-US" sz="1200" dirty="0"/>
              <a:t>, CL.  Quality Assurance.  </a:t>
            </a:r>
            <a:r>
              <a:rPr lang="en-US" altLang="en-US" sz="1200" i="1" dirty="0"/>
              <a:t>Clinical Trials: Design, Conduct and Analysis.</a:t>
            </a:r>
            <a:r>
              <a:rPr lang="en-US" altLang="en-US" sz="1200" dirty="0"/>
              <a:t>  New York: Oxford University Press; 1986:166-176.</a:t>
            </a:r>
          </a:p>
          <a:p>
            <a:r>
              <a:rPr lang="en-US" altLang="en-US" sz="2400" dirty="0"/>
              <a:t>Includes prevention, detection, and action from the beginning of data collection through the publication of the results</a:t>
            </a:r>
            <a:endParaRPr lang="en-US" altLang="en-US" sz="12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C5B8C0EF-C1D3-4096-8CE1-09C2431805C2}"/>
              </a:ext>
            </a:extLst>
          </p:cNvPr>
          <p:cNvSpPr>
            <a:spLocks noGrp="1" noChangeArrowheads="1"/>
          </p:cNvSpPr>
          <p:nvPr>
            <p:ph type="title"/>
          </p:nvPr>
        </p:nvSpPr>
        <p:spPr>
          <a:noFill/>
          <a:ln/>
        </p:spPr>
        <p:txBody>
          <a:bodyPr lIns="92075" tIns="46038" rIns="92075" bIns="46038"/>
          <a:lstStyle/>
          <a:p>
            <a:r>
              <a:rPr lang="en-US" altLang="en-US" dirty="0"/>
              <a:t>Quality Assurance Goals</a:t>
            </a:r>
          </a:p>
        </p:txBody>
      </p:sp>
      <p:sp>
        <p:nvSpPr>
          <p:cNvPr id="76803" name="Rectangle 3">
            <a:extLst>
              <a:ext uri="{FF2B5EF4-FFF2-40B4-BE49-F238E27FC236}">
                <a16:creationId xmlns:a16="http://schemas.microsoft.com/office/drawing/2014/main" id="{0B3FBAEF-A3ED-4EA9-956D-9C40444587CB}"/>
              </a:ext>
            </a:extLst>
          </p:cNvPr>
          <p:cNvSpPr>
            <a:spLocks noGrp="1" noChangeArrowheads="1"/>
          </p:cNvSpPr>
          <p:nvPr>
            <p:ph idx="1"/>
          </p:nvPr>
        </p:nvSpPr>
        <p:spPr>
          <a:noFill/>
          <a:ln/>
        </p:spPr>
        <p:txBody>
          <a:bodyPr lIns="92075" tIns="46038" rIns="92075" bIns="46038"/>
          <a:lstStyle/>
          <a:p>
            <a:r>
              <a:rPr lang="en-US" altLang="en-US" sz="2400" dirty="0"/>
              <a:t>Prevent problems</a:t>
            </a:r>
          </a:p>
          <a:p>
            <a:pPr lvl="1"/>
            <a:r>
              <a:rPr lang="en-US" altLang="en-US" sz="2000" dirty="0"/>
              <a:t>selection of responsible investigators</a:t>
            </a:r>
          </a:p>
          <a:p>
            <a:r>
              <a:rPr lang="en-US" altLang="en-US" sz="2400" dirty="0"/>
              <a:t>Detect problems through routine monitoring</a:t>
            </a:r>
          </a:p>
          <a:p>
            <a:pPr lvl="1"/>
            <a:r>
              <a:rPr lang="en-US" altLang="en-US" sz="2000" dirty="0"/>
              <a:t>identify random and systematic errors</a:t>
            </a:r>
          </a:p>
          <a:p>
            <a:r>
              <a:rPr lang="en-US" altLang="en-US" sz="2400"/>
              <a:t>Take </a:t>
            </a:r>
            <a:r>
              <a:rPr lang="en-US" altLang="en-US" sz="2400" dirty="0"/>
              <a:t>appropriate, prompt, and effective action to correct problems</a:t>
            </a:r>
          </a:p>
          <a:p>
            <a:pPr lvl="1"/>
            <a:r>
              <a:rPr lang="en-US" altLang="en-US" sz="2000" dirty="0"/>
              <a:t>established guidelines for handling suspicious practices or misconduct in data collection</a:t>
            </a:r>
          </a:p>
          <a:p>
            <a:r>
              <a:rPr lang="en-US" altLang="en-US" sz="1000" dirty="0" err="1"/>
              <a:t>Knatterud</a:t>
            </a:r>
            <a:r>
              <a:rPr lang="en-US" altLang="en-US" sz="1000" dirty="0"/>
              <a:t>, GL.  Guidelines for Quality Assurance in multicenter Trials:  A Position Paper.  Controlled </a:t>
            </a:r>
            <a:r>
              <a:rPr lang="en-US" altLang="en-US" sz="1000" dirty="0" err="1"/>
              <a:t>Clin</a:t>
            </a:r>
            <a:r>
              <a:rPr lang="en-US" altLang="en-US" sz="1000" dirty="0"/>
              <a:t> Trials 1998;19:477-493.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A0A3934-7D00-4F6D-8AE7-2180DB642119}"/>
              </a:ext>
            </a:extLst>
          </p:cNvPr>
          <p:cNvSpPr>
            <a:spLocks noGrp="1" noChangeArrowheads="1"/>
          </p:cNvSpPr>
          <p:nvPr>
            <p:ph type="title"/>
          </p:nvPr>
        </p:nvSpPr>
        <p:spPr>
          <a:noFill/>
          <a:ln/>
        </p:spPr>
        <p:txBody>
          <a:bodyPr lIns="92075" tIns="46038" rIns="92075" bIns="46038"/>
          <a:lstStyle/>
          <a:p>
            <a:r>
              <a:rPr lang="en-US" altLang="en-US"/>
              <a:t>Case Report Form (CRF)</a:t>
            </a:r>
          </a:p>
        </p:txBody>
      </p:sp>
      <p:sp>
        <p:nvSpPr>
          <p:cNvPr id="9219" name="Rectangle 3">
            <a:extLst>
              <a:ext uri="{FF2B5EF4-FFF2-40B4-BE49-F238E27FC236}">
                <a16:creationId xmlns:a16="http://schemas.microsoft.com/office/drawing/2014/main" id="{7DD12AF5-99D6-4DEE-B495-251BDA193192}"/>
              </a:ext>
            </a:extLst>
          </p:cNvPr>
          <p:cNvSpPr>
            <a:spLocks noGrp="1" noChangeArrowheads="1"/>
          </p:cNvSpPr>
          <p:nvPr>
            <p:ph idx="1"/>
          </p:nvPr>
        </p:nvSpPr>
        <p:spPr>
          <a:noFill/>
          <a:ln/>
        </p:spPr>
        <p:txBody>
          <a:bodyPr lIns="92075" tIns="46038" rIns="92075" bIns="46038"/>
          <a:lstStyle/>
          <a:p>
            <a:pPr marL="334963" indent="-334963"/>
            <a:r>
              <a:rPr lang="en-US" altLang="en-US" sz="2400" dirty="0"/>
              <a:t>The data collection tool used to extract relevant patient information from the medical record for the trial database</a:t>
            </a:r>
          </a:p>
          <a:p>
            <a:pPr marL="334963" indent="-334963"/>
            <a:r>
              <a:rPr lang="en-US" altLang="en-US" sz="2400" dirty="0"/>
              <a:t>The CRF is the only patient information entered into the database</a:t>
            </a:r>
          </a:p>
          <a:p>
            <a:pPr marL="334963" indent="-334963"/>
            <a:r>
              <a:rPr lang="en-US" altLang="en-US" sz="2400" dirty="0"/>
              <a:t>Usually paper format, movement towards electronic format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3FD2F8C-E2CC-4807-BC7F-40A6671612B1}"/>
              </a:ext>
            </a:extLst>
          </p:cNvPr>
          <p:cNvSpPr>
            <a:spLocks noGrp="1" noChangeArrowheads="1"/>
          </p:cNvSpPr>
          <p:nvPr>
            <p:ph type="title"/>
          </p:nvPr>
        </p:nvSpPr>
        <p:spPr>
          <a:noFill/>
          <a:ln/>
        </p:spPr>
        <p:txBody>
          <a:bodyPr lIns="92075" tIns="46038" rIns="92075" bIns="46038"/>
          <a:lstStyle/>
          <a:p>
            <a:r>
              <a:rPr lang="en-US" altLang="en-US"/>
              <a:t>Source Documentation</a:t>
            </a:r>
          </a:p>
        </p:txBody>
      </p:sp>
      <p:sp>
        <p:nvSpPr>
          <p:cNvPr id="11267" name="Rectangle 3">
            <a:extLst>
              <a:ext uri="{FF2B5EF4-FFF2-40B4-BE49-F238E27FC236}">
                <a16:creationId xmlns:a16="http://schemas.microsoft.com/office/drawing/2014/main" id="{7FF07C0D-0640-4AC1-BF86-B124D09D5577}"/>
              </a:ext>
            </a:extLst>
          </p:cNvPr>
          <p:cNvSpPr>
            <a:spLocks noGrp="1" noChangeArrowheads="1"/>
          </p:cNvSpPr>
          <p:nvPr>
            <p:ph idx="1"/>
          </p:nvPr>
        </p:nvSpPr>
        <p:spPr>
          <a:noFill/>
          <a:ln/>
        </p:spPr>
        <p:txBody>
          <a:bodyPr lIns="92075" tIns="46038" rIns="92075" bIns="46038"/>
          <a:lstStyle/>
          <a:p>
            <a:r>
              <a:rPr lang="en-US" altLang="en-US" b="0" dirty="0"/>
              <a:t>A source document is the original data subsequently recorded on the CRF</a:t>
            </a:r>
          </a:p>
          <a:p>
            <a:r>
              <a:rPr lang="en-US" altLang="en-US" dirty="0"/>
              <a:t>FDA and regulatory guidelines require all reported data to have accompanying source documents</a:t>
            </a:r>
            <a:endParaRPr lang="en-US" altLang="en-US" b="0" dirty="0"/>
          </a:p>
          <a:p>
            <a:r>
              <a:rPr lang="en-US" altLang="en-US" b="0" dirty="0"/>
              <a:t>All data reported on CRF may be validated against the source document by a study monitor</a:t>
            </a:r>
            <a:r>
              <a:rPr lang="en-US" altLang="en-US" sz="2400" dirty="0"/>
              <a:t>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9150535-CA88-4CB6-9F4A-448589D7E2B6}"/>
              </a:ext>
            </a:extLst>
          </p:cNvPr>
          <p:cNvSpPr>
            <a:spLocks noGrp="1" noChangeArrowheads="1"/>
          </p:cNvSpPr>
          <p:nvPr>
            <p:ph type="title"/>
          </p:nvPr>
        </p:nvSpPr>
        <p:spPr/>
        <p:txBody>
          <a:bodyPr/>
          <a:lstStyle/>
          <a:p>
            <a:r>
              <a:rPr lang="en-US" altLang="en-US"/>
              <a:t>Source Document Requirements</a:t>
            </a:r>
            <a:endParaRPr lang="en-US" altLang="en-US" b="0"/>
          </a:p>
        </p:txBody>
      </p:sp>
      <p:sp>
        <p:nvSpPr>
          <p:cNvPr id="13315" name="Rectangle 3">
            <a:extLst>
              <a:ext uri="{FF2B5EF4-FFF2-40B4-BE49-F238E27FC236}">
                <a16:creationId xmlns:a16="http://schemas.microsoft.com/office/drawing/2014/main" id="{86E96672-EB55-4B44-941F-6AB9A250CAD2}"/>
              </a:ext>
            </a:extLst>
          </p:cNvPr>
          <p:cNvSpPr>
            <a:spLocks noGrp="1" noChangeArrowheads="1"/>
          </p:cNvSpPr>
          <p:nvPr>
            <p:ph idx="1"/>
          </p:nvPr>
        </p:nvSpPr>
        <p:spPr/>
        <p:txBody>
          <a:bodyPr/>
          <a:lstStyle/>
          <a:p>
            <a:r>
              <a:rPr lang="en-US" altLang="en-US" b="0" dirty="0"/>
              <a:t>Source documents should be:</a:t>
            </a:r>
          </a:p>
          <a:p>
            <a:pPr lvl="1"/>
            <a:r>
              <a:rPr lang="en-US" altLang="en-US" sz="2800" b="0" dirty="0"/>
              <a:t>Dated</a:t>
            </a:r>
          </a:p>
          <a:p>
            <a:pPr lvl="1"/>
            <a:r>
              <a:rPr lang="en-US" altLang="en-US" sz="2800" b="0" dirty="0"/>
              <a:t>Signed where appropriate</a:t>
            </a:r>
          </a:p>
          <a:p>
            <a:pPr lvl="1"/>
            <a:r>
              <a:rPr lang="en-US" altLang="en-US" sz="2800" b="0" dirty="0"/>
              <a:t>The final (not preliminary) report</a:t>
            </a:r>
            <a:endParaRPr lang="en-US" altLang="en-US" b="0" dirty="0"/>
          </a:p>
          <a:p>
            <a:endParaRPr lang="en-US" altLang="en-US" b="0" dirty="0"/>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87E95F2-70EA-4663-99B1-056E4847FCE2}"/>
              </a:ext>
            </a:extLst>
          </p:cNvPr>
          <p:cNvSpPr>
            <a:spLocks noGrp="1" noChangeArrowheads="1"/>
          </p:cNvSpPr>
          <p:nvPr>
            <p:ph type="title"/>
          </p:nvPr>
        </p:nvSpPr>
        <p:spPr>
          <a:noFill/>
          <a:ln/>
        </p:spPr>
        <p:txBody>
          <a:bodyPr lIns="92075" tIns="46038" rIns="92075" bIns="46038"/>
          <a:lstStyle/>
          <a:p>
            <a:r>
              <a:rPr lang="en-US" altLang="en-US"/>
              <a:t>Conventional Source Documents</a:t>
            </a:r>
          </a:p>
        </p:txBody>
      </p:sp>
      <p:sp>
        <p:nvSpPr>
          <p:cNvPr id="14339" name="Rectangle 3">
            <a:extLst>
              <a:ext uri="{FF2B5EF4-FFF2-40B4-BE49-F238E27FC236}">
                <a16:creationId xmlns:a16="http://schemas.microsoft.com/office/drawing/2014/main" id="{7340F112-A578-4D29-A05E-E974954C3A86}"/>
              </a:ext>
            </a:extLst>
          </p:cNvPr>
          <p:cNvSpPr>
            <a:spLocks noGrp="1" noChangeArrowheads="1"/>
          </p:cNvSpPr>
          <p:nvPr>
            <p:ph idx="1"/>
          </p:nvPr>
        </p:nvSpPr>
        <p:spPr>
          <a:noFill/>
          <a:ln/>
        </p:spPr>
        <p:txBody>
          <a:bodyPr lIns="92075" tIns="46038" rIns="92075" bIns="46038"/>
          <a:lstStyle/>
          <a:p>
            <a:r>
              <a:rPr lang="en-US" altLang="en-US" b="0" dirty="0"/>
              <a:t>Medical Record</a:t>
            </a:r>
            <a:endParaRPr lang="en-US" altLang="en-US" sz="2400" b="0" dirty="0"/>
          </a:p>
          <a:p>
            <a:pPr lvl="1"/>
            <a:r>
              <a:rPr lang="en-US" altLang="en-US" b="0" dirty="0"/>
              <a:t>Includes inpatient, outpatient &amp; clinic visit records from both Primary Care M.D. and Consulting M.D.s</a:t>
            </a:r>
          </a:p>
          <a:p>
            <a:pPr lvl="1"/>
            <a:r>
              <a:rPr lang="en-US" altLang="en-US" b="0" dirty="0"/>
              <a:t>Patient examination</a:t>
            </a:r>
          </a:p>
          <a:p>
            <a:pPr lvl="1"/>
            <a:r>
              <a:rPr lang="en-US" altLang="en-US" b="0" dirty="0"/>
              <a:t>Laboratory results</a:t>
            </a:r>
          </a:p>
          <a:p>
            <a:pPr lvl="1"/>
            <a:r>
              <a:rPr lang="en-US" altLang="en-US" b="0" dirty="0"/>
              <a:t>Diagnostic study reports		</a:t>
            </a:r>
          </a:p>
          <a:p>
            <a:pPr lvl="1"/>
            <a:r>
              <a:rPr lang="en-US" altLang="en-US" b="0" dirty="0"/>
              <a:t>Progress notes</a:t>
            </a:r>
          </a:p>
          <a:p>
            <a:pPr lvl="1"/>
            <a:r>
              <a:rPr lang="en-US" altLang="en-US" b="0" dirty="0"/>
              <a:t>Medication sheets</a:t>
            </a:r>
            <a:endParaRPr lang="en-US"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F3AC467-C950-4F5E-BBD9-AA76D33CDC16}"/>
              </a:ext>
            </a:extLst>
          </p:cNvPr>
          <p:cNvSpPr>
            <a:spLocks noGrp="1" noChangeArrowheads="1"/>
          </p:cNvSpPr>
          <p:nvPr>
            <p:ph type="title"/>
          </p:nvPr>
        </p:nvSpPr>
        <p:spPr>
          <a:noFill/>
          <a:ln/>
        </p:spPr>
        <p:txBody>
          <a:bodyPr lIns="92075" tIns="46038" rIns="92075" bIns="46038"/>
          <a:lstStyle/>
          <a:p>
            <a:r>
              <a:rPr lang="en-US" altLang="en-US" sz="2800"/>
              <a:t>Other Types of Source Documentation</a:t>
            </a:r>
            <a:endParaRPr lang="en-US" altLang="en-US" sz="2800" b="0"/>
          </a:p>
        </p:txBody>
      </p:sp>
      <p:sp>
        <p:nvSpPr>
          <p:cNvPr id="16387" name="Rectangle 3">
            <a:extLst>
              <a:ext uri="{FF2B5EF4-FFF2-40B4-BE49-F238E27FC236}">
                <a16:creationId xmlns:a16="http://schemas.microsoft.com/office/drawing/2014/main" id="{6ACDF7EE-D423-40FE-901A-E3D49B42AFB5}"/>
              </a:ext>
            </a:extLst>
          </p:cNvPr>
          <p:cNvSpPr>
            <a:spLocks noGrp="1" noChangeArrowheads="1"/>
          </p:cNvSpPr>
          <p:nvPr>
            <p:ph idx="1"/>
          </p:nvPr>
        </p:nvSpPr>
        <p:spPr>
          <a:noFill/>
          <a:ln/>
        </p:spPr>
        <p:txBody>
          <a:bodyPr lIns="92075" tIns="46038" rIns="92075" bIns="46038"/>
          <a:lstStyle/>
          <a:p>
            <a:r>
              <a:rPr lang="en-US" altLang="en-US" b="0" dirty="0"/>
              <a:t>Any piece of paper on which data is recorded:</a:t>
            </a:r>
            <a:endParaRPr lang="en-US" altLang="en-US" sz="2400" dirty="0"/>
          </a:p>
          <a:p>
            <a:pPr lvl="1"/>
            <a:r>
              <a:rPr lang="en-US" altLang="en-US" b="0" dirty="0"/>
              <a:t>Documented telephone contacts and/or interviews</a:t>
            </a:r>
          </a:p>
          <a:p>
            <a:pPr lvl="1"/>
            <a:r>
              <a:rPr lang="en-US" altLang="en-US" b="0" dirty="0"/>
              <a:t>Official notes in patient trial binder </a:t>
            </a:r>
          </a:p>
          <a:p>
            <a:pPr lvl="1"/>
            <a:r>
              <a:rPr lang="en-US" altLang="en-US" b="0" dirty="0"/>
              <a:t>Patient diary</a:t>
            </a:r>
          </a:p>
          <a:p>
            <a:pPr lvl="1"/>
            <a:r>
              <a:rPr lang="en-US" altLang="en-US" b="0" dirty="0"/>
              <a:t>Patient questionnaire</a:t>
            </a:r>
          </a:p>
          <a:p>
            <a:pPr lvl="1"/>
            <a:r>
              <a:rPr lang="en-US" altLang="en-US" b="0" dirty="0"/>
              <a:t>Study flow sheet designed by either sponsor or site</a:t>
            </a:r>
          </a:p>
          <a:p>
            <a:pPr lvl="1"/>
            <a:r>
              <a:rPr lang="en-US" altLang="en-US" b="0" dirty="0"/>
              <a:t>Information written even on a napkin for instance (signed and dated)</a:t>
            </a:r>
            <a:endParaRPr lang="en-US" altLang="en-US" sz="2000" dirty="0"/>
          </a:p>
          <a:p>
            <a:endParaRPr lang="en-US" altLang="en-US" sz="2400" dirty="0"/>
          </a:p>
          <a:p>
            <a:endParaRPr lang="en-US" altLang="en-US" sz="24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924FEC3-BD4A-48AA-8126-FA9E3B312141}"/>
              </a:ext>
            </a:extLst>
          </p:cNvPr>
          <p:cNvSpPr>
            <a:spLocks noGrp="1" noChangeArrowheads="1"/>
          </p:cNvSpPr>
          <p:nvPr>
            <p:ph type="title"/>
          </p:nvPr>
        </p:nvSpPr>
        <p:spPr>
          <a:noFill/>
          <a:ln/>
        </p:spPr>
        <p:txBody>
          <a:bodyPr lIns="92075" tIns="46038" rIns="92075" bIns="46038"/>
          <a:lstStyle/>
          <a:p>
            <a:r>
              <a:rPr lang="en-US" altLang="en-US"/>
              <a:t>What is </a:t>
            </a:r>
            <a:r>
              <a:rPr lang="en-US" altLang="en-US" u="sng"/>
              <a:t>NOT</a:t>
            </a:r>
            <a:r>
              <a:rPr lang="en-US" altLang="en-US"/>
              <a:t> a Source Document</a:t>
            </a:r>
            <a:endParaRPr lang="en-US" altLang="en-US" b="0"/>
          </a:p>
        </p:txBody>
      </p:sp>
      <p:sp>
        <p:nvSpPr>
          <p:cNvPr id="18435" name="Rectangle 3">
            <a:extLst>
              <a:ext uri="{FF2B5EF4-FFF2-40B4-BE49-F238E27FC236}">
                <a16:creationId xmlns:a16="http://schemas.microsoft.com/office/drawing/2014/main" id="{C863C08E-7B91-4D6F-B1D1-8B634A5B5E2A}"/>
              </a:ext>
            </a:extLst>
          </p:cNvPr>
          <p:cNvSpPr>
            <a:spLocks noGrp="1" noChangeArrowheads="1"/>
          </p:cNvSpPr>
          <p:nvPr>
            <p:ph idx="1"/>
          </p:nvPr>
        </p:nvSpPr>
        <p:spPr/>
        <p:txBody>
          <a:bodyPr/>
          <a:lstStyle/>
          <a:p>
            <a:r>
              <a:rPr lang="en-US" altLang="en-US" sz="2400" b="0" dirty="0"/>
              <a:t>The case report form itself</a:t>
            </a:r>
            <a:endParaRPr lang="en-US" altLang="en-US" sz="2400" b="1" dirty="0"/>
          </a:p>
          <a:p>
            <a:r>
              <a:rPr lang="en-US" altLang="en-US" sz="2400" b="0" dirty="0"/>
              <a:t>An undocumented (not signed, not dated, not recorded) conversation or examination or observation</a:t>
            </a:r>
          </a:p>
          <a:p>
            <a:r>
              <a:rPr lang="en-US" altLang="en-US" sz="2400" b="0" dirty="0"/>
              <a:t>Information written in the patient study binder that is not dated and signed</a:t>
            </a:r>
          </a:p>
          <a:p>
            <a:r>
              <a:rPr lang="en-US" altLang="en-US" sz="2400" b="0" dirty="0"/>
              <a:t>Test results with no hard copy back-up</a:t>
            </a:r>
          </a:p>
        </p:txBody>
      </p:sp>
    </p:spTree>
  </p:cSld>
  <p:clrMapOvr>
    <a:masterClrMapping/>
  </p:clrMapOvr>
  <p:transition/>
</p:sld>
</file>

<file path=ppt/theme/theme1.xml><?xml version="1.0" encoding="utf-8"?>
<a:theme xmlns:a="http://schemas.openxmlformats.org/drawingml/2006/main" name="Presentation1">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3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txDef>
      <a:spPr>
        <a:noFill/>
      </a:spPr>
      <a:bodyPr wrap="none">
        <a:spAutoFit/>
      </a:bodyPr>
      <a:lstStyle>
        <a:defPPr>
          <a:defRPr sz="4000" dirty="0">
            <a:effectLst>
              <a:outerShdw blurRad="38100" dist="38100" dir="2700000" algn="tl">
                <a:srgbClr val="000000">
                  <a:alpha val="43137"/>
                </a:srgbClr>
              </a:outerShdw>
            </a:effectLst>
            <a:latin typeface="+mj-lt"/>
          </a:defRPr>
        </a:defPPr>
      </a:lstStyle>
    </a:txDef>
  </a:objectDefaults>
  <a:extraClrSchemeLst>
    <a:extraClrScheme>
      <a:clrScheme name="Titles 145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s 145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s 145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s 145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s 145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s 145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s 145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s 1451 8">
        <a:dk1>
          <a:srgbClr val="000000"/>
        </a:dk1>
        <a:lt1>
          <a:srgbClr val="FFFFFF"/>
        </a:lt1>
        <a:dk2>
          <a:srgbClr val="000000"/>
        </a:dk2>
        <a:lt2>
          <a:srgbClr val="000000"/>
        </a:lt2>
        <a:accent1>
          <a:srgbClr val="FF0000"/>
        </a:accent1>
        <a:accent2>
          <a:srgbClr val="3333CC"/>
        </a:accent2>
        <a:accent3>
          <a:srgbClr val="AAAAAA"/>
        </a:accent3>
        <a:accent4>
          <a:srgbClr val="DADADA"/>
        </a:accent4>
        <a:accent5>
          <a:srgbClr val="FFAAAA"/>
        </a:accent5>
        <a:accent6>
          <a:srgbClr val="2D2DB9"/>
        </a:accent6>
        <a:hlink>
          <a:srgbClr val="9900FF"/>
        </a:hlink>
        <a:folHlink>
          <a:srgbClr val="FFCC66"/>
        </a:folHlink>
      </a:clrScheme>
      <a:clrMap bg1="dk2" tx1="lt1" bg2="dk1" tx2="lt2" accent1="accent1" accent2="accent2" accent3="accent3" accent4="accent4" accent5="accent5" accent6="accent6" hlink="hlink" folHlink="folHlink"/>
    </a:extraClrScheme>
    <a:extraClrScheme>
      <a:clrScheme name="Titles 1451 9">
        <a:dk1>
          <a:srgbClr val="000000"/>
        </a:dk1>
        <a:lt1>
          <a:srgbClr val="FFFFFF"/>
        </a:lt1>
        <a:dk2>
          <a:srgbClr val="000000"/>
        </a:dk2>
        <a:lt2>
          <a:srgbClr val="000000"/>
        </a:lt2>
        <a:accent1>
          <a:srgbClr val="FF6600"/>
        </a:accent1>
        <a:accent2>
          <a:srgbClr val="6699FF"/>
        </a:accent2>
        <a:accent3>
          <a:srgbClr val="AAAAAA"/>
        </a:accent3>
        <a:accent4>
          <a:srgbClr val="DADADA"/>
        </a:accent4>
        <a:accent5>
          <a:srgbClr val="FFB8AA"/>
        </a:accent5>
        <a:accent6>
          <a:srgbClr val="5C8AE7"/>
        </a:accent6>
        <a:hlink>
          <a:srgbClr val="CC66FF"/>
        </a:hlink>
        <a:folHlink>
          <a:srgbClr val="FFCC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92F36E6-F831-415C-818F-D916D6CDAF08}" vid="{613F873A-CAAC-4A04-B341-BEB85B2E7EA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267</TotalTime>
  <Words>1820</Words>
  <Application>Microsoft Office PowerPoint</Application>
  <PresentationFormat>On-screen Show (4:3)</PresentationFormat>
  <Paragraphs>251</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Rounded MT Bold</vt:lpstr>
      <vt:lpstr>Times New Roman</vt:lpstr>
      <vt:lpstr>Wingdings</vt:lpstr>
      <vt:lpstr>Presentation1</vt:lpstr>
      <vt:lpstr> Data Collection at Clinical Sites</vt:lpstr>
      <vt:lpstr>Data Collection, Recording &amp; Reporting</vt:lpstr>
      <vt:lpstr>Data Collection, Recording &amp; Reporting</vt:lpstr>
      <vt:lpstr>Case Report Form (CRF)</vt:lpstr>
      <vt:lpstr>Source Documentation</vt:lpstr>
      <vt:lpstr>Source Document Requirements</vt:lpstr>
      <vt:lpstr>Conventional Source Documents</vt:lpstr>
      <vt:lpstr>Other Types of Source Documentation</vt:lpstr>
      <vt:lpstr>What is NOT a Source Document</vt:lpstr>
      <vt:lpstr>The Golden Rule of Source Documentation</vt:lpstr>
      <vt:lpstr>Case Report Form Completion Requirements</vt:lpstr>
      <vt:lpstr>Case Report Form Completion Requirements</vt:lpstr>
      <vt:lpstr>Case Report Form Completion Requirements</vt:lpstr>
      <vt:lpstr>Common Errors in CRF Completion</vt:lpstr>
      <vt:lpstr>Common Errors in CRF Completion</vt:lpstr>
      <vt:lpstr>Common Errors in CRF Completion</vt:lpstr>
      <vt:lpstr>Data Queries/Edits</vt:lpstr>
      <vt:lpstr>CRF Completion: Tips to Decrease Queries</vt:lpstr>
      <vt:lpstr>Data Acquisition Problems</vt:lpstr>
      <vt:lpstr>The Subjective Nature of Data Acquisition</vt:lpstr>
      <vt:lpstr>Data Acquisition Problems</vt:lpstr>
      <vt:lpstr>Data Reporting Guidelines</vt:lpstr>
      <vt:lpstr>Data Reporting Guidelines</vt:lpstr>
      <vt:lpstr>Data Collection, Recording, Reporting: Your Obligation</vt:lpstr>
      <vt:lpstr>Reducing CRF Errors: Role of the CRO</vt:lpstr>
      <vt:lpstr>Tips to reduce CRF errors: CRO</vt:lpstr>
      <vt:lpstr>Data Acquisition Problems Potential Solutions</vt:lpstr>
      <vt:lpstr>Approaches to Minimize Data Collection Problems</vt:lpstr>
      <vt:lpstr>Approaches to Minimize Data Collection Problems</vt:lpstr>
      <vt:lpstr>Approaches to Minimize Data Collection Problems</vt:lpstr>
      <vt:lpstr>Case Report Form Goals</vt:lpstr>
      <vt:lpstr>Case Report Form Design Requirements</vt:lpstr>
      <vt:lpstr>Case Report Form Design Requirements</vt:lpstr>
      <vt:lpstr>Case Report Form  Content Design Requirements</vt:lpstr>
      <vt:lpstr>Case Report Form Layout Design Requirements</vt:lpstr>
      <vt:lpstr>Case Report Form Layout Design Requirements</vt:lpstr>
      <vt:lpstr>Clinical Trials Quality Assurance</vt:lpstr>
      <vt:lpstr>Quality Assurance Goals</vt:lpstr>
    </vt:vector>
  </TitlesOfParts>
  <Company>PERFUSE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Collection at Clinical Sites</dc:title>
  <dc:creator>C. Michael Gibson, M.D.</dc:creator>
  <cp:lastModifiedBy>Windows User</cp:lastModifiedBy>
  <cp:revision>25</cp:revision>
  <dcterms:created xsi:type="dcterms:W3CDTF">1999-01-25T00:57:11Z</dcterms:created>
  <dcterms:modified xsi:type="dcterms:W3CDTF">2021-01-12T19:53:36Z</dcterms:modified>
</cp:coreProperties>
</file>