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70" r:id="rId7"/>
    <p:sldId id="271" r:id="rId8"/>
    <p:sldId id="262" r:id="rId9"/>
    <p:sldId id="263" r:id="rId10"/>
    <p:sldId id="264" r:id="rId11"/>
    <p:sldId id="266" r:id="rId12"/>
    <p:sldId id="272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3"/>
    <p:restoredTop sz="94667"/>
  </p:normalViewPr>
  <p:slideViewPr>
    <p:cSldViewPr>
      <p:cViewPr varScale="1">
        <p:scale>
          <a:sx n="97" d="100"/>
          <a:sy n="97" d="100"/>
        </p:scale>
        <p:origin x="9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D0622-C792-4D7B-97B7-BCD3D08CEFDE}" type="datetimeFigureOut">
              <a:rPr lang="en-US" smtClean="0"/>
              <a:t>4/8/21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32B60-3662-43D9-A9CC-E88444B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4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2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6000" y="1752600"/>
            <a:ext cx="4572000" cy="708024"/>
          </a:xfrm>
          <a:effectLst/>
        </p:spPr>
        <p:txBody>
          <a:bodyPr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charset="0"/>
              </a:rPr>
              <a:t>Title of Talk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959600" y="3505200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Harvard Medical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School</a:t>
            </a: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417888"/>
            <a:ext cx="7366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519113" y="4724400"/>
            <a:ext cx="80772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Chairman, PERFUSE Study Group</a:t>
            </a:r>
          </a:p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Founder and Chairman, WikiDoc &amp; </a:t>
            </a:r>
            <a:r>
              <a:rPr lang="en-US" b="1" dirty="0" err="1">
                <a:solidFill>
                  <a:prstClr val="white"/>
                </a:solidFill>
                <a:cs typeface="Arial" charset="0"/>
              </a:rPr>
              <a:t>WikiPatient</a:t>
            </a:r>
            <a:r>
              <a:rPr lang="en-US" b="1" dirty="0">
                <a:solidFill>
                  <a:prstClr val="white"/>
                </a:solidFill>
                <a:cs typeface="Arial" charset="0"/>
              </a:rPr>
              <a:t>, The World’s Open Source Textbook of Medicine Viewed 896 Million Times A Year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09600" y="3579346"/>
            <a:ext cx="5492750" cy="523220"/>
          </a:xfrm>
          <a:prstGeom prst="rect">
            <a:avLst/>
          </a:prstGeom>
          <a:noFill/>
          <a:effectLst>
            <a:outerShdw dist="27940" dir="3804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FF9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C. Michael Gibson, M.S., M.D.</a:t>
            </a:r>
          </a:p>
        </p:txBody>
      </p:sp>
    </p:spTree>
    <p:extLst>
      <p:ext uri="{BB962C8B-B14F-4D97-AF65-F5344CB8AC3E}">
        <p14:creationId xmlns:p14="http://schemas.microsoft.com/office/powerpoint/2010/main" val="133167069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12389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905913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63513"/>
            <a:ext cx="2151063" cy="5678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163513"/>
            <a:ext cx="6302375" cy="5678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69019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225925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7975" y="4165600"/>
            <a:ext cx="4225925" cy="231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165600"/>
            <a:ext cx="4227513" cy="231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575046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22592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1447800"/>
            <a:ext cx="4227513" cy="4114800"/>
          </a:xfrm>
        </p:spPr>
        <p:txBody>
          <a:bodyPr/>
          <a:lstStyle/>
          <a:p>
            <a:pPr lvl="0"/>
            <a:r>
              <a:rPr lang="en-US" noProof="0"/>
              <a:t>Click icon to add media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39929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99150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7975" y="1447800"/>
            <a:ext cx="8531226" cy="4775200"/>
          </a:xfrm>
        </p:spPr>
        <p:txBody>
          <a:bodyPr/>
          <a:lstStyle>
            <a:lvl1pPr>
              <a:tabLst>
                <a:tab pos="8404225" algn="l"/>
              </a:tabLs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557926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46945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447800"/>
            <a:ext cx="4227513" cy="47244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188687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91440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394200"/>
          </a:xfrm>
        </p:spPr>
        <p:txBody>
          <a:bodyPr/>
          <a:lstStyle>
            <a:lvl1pPr>
              <a:defRPr sz="2400"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733800"/>
            <a:ext cx="4227513" cy="2108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48945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78220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09013" cy="4394200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 marL="914400" indent="-457200">
              <a:defRPr sz="2000">
                <a:latin typeface="Arial" pitchFamily="34" charset="0"/>
              </a:defRPr>
            </a:lvl2pPr>
            <a:lvl3pPr marL="1147763" indent="-233363">
              <a:defRPr sz="1800">
                <a:latin typeface="Arial" pitchFamily="34" charset="0"/>
              </a:defRPr>
            </a:lvl3pPr>
            <a:lvl4pPr marL="1368425" indent="-228600">
              <a:buFont typeface="Wingdings" pitchFamily="2" charset="2"/>
              <a:buChar char="§"/>
              <a:defRPr sz="1800">
                <a:latin typeface="Arial" pitchFamily="34" charset="0"/>
              </a:defRPr>
            </a:lvl4pPr>
            <a:lvl5pPr marL="1603375" indent="-228600">
              <a:buFont typeface="Courier New" pitchFamily="49" charset="0"/>
              <a:buChar char="o"/>
              <a:tabLst>
                <a:tab pos="176213" algn="l"/>
                <a:tab pos="1546225" algn="l"/>
              </a:tabLst>
              <a:defRPr sz="180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17EE9B-DCF2-48D2-9A62-93CC3EBE995F}" type="slidenum">
              <a:rPr lang="en-US" sz="220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502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E6C9D2-9C0E-4159-917C-32DFF8F47685}" type="slidenum">
              <a:rPr lang="en-US" sz="220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72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19736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61029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11625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1" y="1524000"/>
            <a:ext cx="4152899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341330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176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03537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83184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176389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990600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26751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5000">
              <a:srgbClr val="002060"/>
            </a:gs>
            <a:gs pos="75000">
              <a:schemeClr val="bg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9975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3999" cy="997527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</a:t>
            </a:r>
            <a:br>
              <a:rPr lang="en-GB" dirty="0"/>
            </a:br>
            <a:r>
              <a:rPr lang="en-GB" dirty="0"/>
              <a:t>style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73200"/>
            <a:ext cx="8609013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1003300"/>
            <a:ext cx="914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74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 advClick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99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985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30288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71600" indent="-280988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129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»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46291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50863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55435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60007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ho.int/medicines/areas/quality_safety/safety_efficacy/gcp1.pdf" TargetMode="External"/><Relationship Id="rId3" Type="http://schemas.openxmlformats.org/officeDocument/2006/relationships/hyperlink" Target="https://pubmed.ncbi.nlm.nih.gov/30944886/" TargetMode="External"/><Relationship Id="rId7" Type="http://schemas.openxmlformats.org/officeDocument/2006/relationships/hyperlink" Target="https://ichgcp.net/" TargetMode="External"/><Relationship Id="rId2" Type="http://schemas.openxmlformats.org/officeDocument/2006/relationships/hyperlink" Target="https://www.accessdata.fda.gov/scripts/cdrh/cfdocs/cfcfr/CFRSearch.cfm?CFRPart=50&amp;showFR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chgcp.net/4-investigator" TargetMode="External"/><Relationship Id="rId5" Type="http://schemas.openxmlformats.org/officeDocument/2006/relationships/hyperlink" Target="https://ichgcp.net/clarification-of-certain-investigator-responsibilities" TargetMode="External"/><Relationship Id="rId10" Type="http://schemas.openxmlformats.org/officeDocument/2006/relationships/hyperlink" Target="https://www.fda.gov/regulatory-information/search-fda-guidance-documents/fda-inspections-clinical-investigators" TargetMode="External"/><Relationship Id="rId4" Type="http://schemas.openxmlformats.org/officeDocument/2006/relationships/hyperlink" Target="https://ichgcp.net/8-essential-documents-for-the-conduct-of-a-clinical-trial" TargetMode="External"/><Relationship Id="rId9" Type="http://schemas.openxmlformats.org/officeDocument/2006/relationships/hyperlink" Target="https://www.ecfr.gov/cgi-bin/ECFR?page=brow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3999" cy="997527"/>
          </a:xfrm>
        </p:spPr>
        <p:txBody>
          <a:bodyPr/>
          <a:lstStyle/>
          <a:p>
            <a:r>
              <a:rPr lang="en-US" u="sng" dirty="0"/>
              <a:t>PERFUSE Clinical Trial Course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Running a Clinical Trial:</a:t>
            </a:r>
            <a:br>
              <a:rPr lang="en-US" dirty="0"/>
            </a:br>
            <a:r>
              <a:rPr lang="en-US" dirty="0"/>
              <a:t>GxP and Audits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9A425B-673B-1642-A0AC-E3D373A260AE}"/>
              </a:ext>
            </a:extLst>
          </p:cNvPr>
          <p:cNvSpPr txBox="1"/>
          <p:nvPr/>
        </p:nvSpPr>
        <p:spPr>
          <a:xfrm>
            <a:off x="1143000" y="48006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Danielle Feingold, MPH</a:t>
            </a:r>
          </a:p>
          <a:p>
            <a:pPr algn="ctr">
              <a:defRPr sz="280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US" sz="2400" dirty="0"/>
              <a:t>Quality Assurance</a:t>
            </a:r>
          </a:p>
          <a:p>
            <a:pPr algn="ctr">
              <a:defRPr sz="280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US" sz="2400" dirty="0"/>
              <a:t>Baim Institute for Clinical Research 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916896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8569-CD4D-684E-A99E-CE403961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Clinical Practice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3C0F3-98B0-7848-AE01-28D403781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GCP is an international quality standard for the design, conduct, performance, auditing, recording, analysis, and reporting of clinical trials involving human subject research.</a:t>
            </a:r>
            <a:r>
              <a:rPr lang="en-US" baseline="30000" dirty="0"/>
              <a:t>6</a:t>
            </a:r>
          </a:p>
          <a:p>
            <a:r>
              <a:rPr lang="en-US" dirty="0"/>
              <a:t>The ICH GCP Guidance is to provide a unified standard for clinical practices across many countries including the US, EU, and Japan.</a:t>
            </a:r>
          </a:p>
          <a:p>
            <a:r>
              <a:rPr lang="en-US" dirty="0"/>
              <a:t>Trials should be conducted in accordance with ethical and scientific principles and applicable regulatory requirements.</a:t>
            </a:r>
          </a:p>
          <a:p>
            <a:r>
              <a:rPr lang="en-US" dirty="0"/>
              <a:t>“Compliance with GCP provides public assurance that the rights, safety, and well-being of research subjects are protected and respected...” </a:t>
            </a:r>
            <a:r>
              <a:rPr lang="en-US" baseline="30000" dirty="0"/>
              <a:t>7 </a:t>
            </a:r>
            <a:r>
              <a:rPr lang="en-US" dirty="0"/>
              <a:t>– WHO Handbook</a:t>
            </a:r>
          </a:p>
        </p:txBody>
      </p:sp>
    </p:spTree>
    <p:extLst>
      <p:ext uri="{BB962C8B-B14F-4D97-AF65-F5344CB8AC3E}">
        <p14:creationId xmlns:p14="http://schemas.microsoft.com/office/powerpoint/2010/main" val="694964473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CE528-8BDF-044B-8616-C9E0E8D9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Clinical Practice -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F6394-FC37-AA4A-A77E-B6DAF8A3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997527"/>
            <a:ext cx="8534400" cy="5708073"/>
          </a:xfrm>
        </p:spPr>
        <p:txBody>
          <a:bodyPr numCol="2"/>
          <a:lstStyle/>
          <a:p>
            <a:pPr marL="0" indent="0">
              <a:buNone/>
            </a:pPr>
            <a:r>
              <a:rPr lang="en-US" sz="1600" b="1" dirty="0"/>
              <a:t>Ethics</a:t>
            </a:r>
          </a:p>
          <a:p>
            <a:pPr lvl="1"/>
            <a:r>
              <a:rPr lang="en-US" sz="1600" dirty="0"/>
              <a:t>Ethical Conduct of Trials</a:t>
            </a:r>
          </a:p>
          <a:p>
            <a:pPr lvl="1"/>
            <a:r>
              <a:rPr lang="en-US" sz="1600" dirty="0"/>
              <a:t>Benefits justify the risks</a:t>
            </a:r>
          </a:p>
          <a:p>
            <a:pPr lvl="1"/>
            <a:r>
              <a:rPr lang="en-US" sz="1600" dirty="0"/>
              <a:t>Rights, safety, well-being prevails</a:t>
            </a:r>
          </a:p>
          <a:p>
            <a:pPr marL="0" indent="0">
              <a:buNone/>
            </a:pPr>
            <a:r>
              <a:rPr lang="en-US" sz="1600" b="1" dirty="0"/>
              <a:t>Protocol/Conduct</a:t>
            </a:r>
          </a:p>
          <a:p>
            <a:pPr lvl="1"/>
            <a:r>
              <a:rPr lang="en-US" sz="1600" dirty="0"/>
              <a:t>Both clinical and non-clinical information supports the study</a:t>
            </a:r>
          </a:p>
          <a:p>
            <a:pPr lvl="1"/>
            <a:r>
              <a:rPr lang="en-US" sz="1600" dirty="0"/>
              <a:t>Compliance with a valid protocol</a:t>
            </a:r>
          </a:p>
          <a:p>
            <a:pPr marL="0" indent="0">
              <a:buNone/>
            </a:pPr>
            <a:r>
              <a:rPr lang="en-US" sz="1600" b="1" dirty="0"/>
              <a:t>Responsibilities</a:t>
            </a:r>
          </a:p>
          <a:p>
            <a:pPr lvl="1"/>
            <a:r>
              <a:rPr lang="en-US" sz="1600" dirty="0"/>
              <a:t>IRB/IEB approval</a:t>
            </a:r>
          </a:p>
          <a:p>
            <a:pPr lvl="1"/>
            <a:r>
              <a:rPr lang="en-US" sz="1600" dirty="0"/>
              <a:t>Decisions made by qualified persons</a:t>
            </a:r>
          </a:p>
          <a:p>
            <a:pPr lvl="1"/>
            <a:r>
              <a:rPr lang="en-US" sz="1600" dirty="0"/>
              <a:t>Staff are qualified to perform roles</a:t>
            </a:r>
          </a:p>
          <a:p>
            <a:pPr marL="0" indent="0">
              <a:buNone/>
            </a:pPr>
            <a:r>
              <a:rPr lang="en-US" sz="1600" b="1" dirty="0"/>
              <a:t>Informed Consent</a:t>
            </a:r>
          </a:p>
          <a:p>
            <a:pPr lvl="1"/>
            <a:r>
              <a:rPr lang="en-US" sz="1600" dirty="0"/>
              <a:t>Freely Given before Participation</a:t>
            </a:r>
          </a:p>
          <a:p>
            <a:pPr marL="0" indent="0">
              <a:buNone/>
            </a:pPr>
            <a:r>
              <a:rPr lang="en-US" sz="1600" b="1" dirty="0"/>
              <a:t>Data Quality/Integrity</a:t>
            </a:r>
          </a:p>
          <a:p>
            <a:pPr lvl="1"/>
            <a:r>
              <a:rPr lang="en-US" sz="1600" dirty="0"/>
              <a:t>Accuracy of reporting, interpretation, verification</a:t>
            </a:r>
          </a:p>
          <a:p>
            <a:pPr lvl="1"/>
            <a:r>
              <a:rPr lang="en-US" sz="1600" dirty="0"/>
              <a:t>Confidentiality of records is protected</a:t>
            </a:r>
          </a:p>
          <a:p>
            <a:pPr marL="0" indent="0">
              <a:buNone/>
            </a:pPr>
            <a:r>
              <a:rPr lang="en-US" sz="1600" b="1" dirty="0"/>
              <a:t>Investigational Product</a:t>
            </a:r>
          </a:p>
          <a:p>
            <a:pPr lvl="1"/>
            <a:r>
              <a:rPr lang="en-US" sz="1600" dirty="0"/>
              <a:t>Conform with GMP, use is compliant with protocol</a:t>
            </a:r>
          </a:p>
          <a:p>
            <a:pPr marL="0" indent="0">
              <a:buNone/>
            </a:pPr>
            <a:r>
              <a:rPr lang="en-US" sz="1600" b="1" dirty="0"/>
              <a:t>Quality Control/Assurance</a:t>
            </a:r>
          </a:p>
          <a:p>
            <a:pPr lvl="1"/>
            <a:r>
              <a:rPr lang="en-US" sz="1600" dirty="0"/>
              <a:t>Valid systems and procedures for every aspect of trial</a:t>
            </a:r>
          </a:p>
        </p:txBody>
      </p:sp>
    </p:spTree>
    <p:extLst>
      <p:ext uri="{BB962C8B-B14F-4D97-AF65-F5344CB8AC3E}">
        <p14:creationId xmlns:p14="http://schemas.microsoft.com/office/powerpoint/2010/main" val="1589002229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23878-3C71-7246-8A54-A724A394C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Clinical Practice – Implementation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CD2B2-171A-7045-A06C-2D818AACF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851400"/>
          </a:xfrm>
        </p:spPr>
        <p:txBody>
          <a:bodyPr/>
          <a:lstStyle/>
          <a:p>
            <a:r>
              <a:rPr lang="en-US" dirty="0"/>
              <a:t>Sponsors, Investigators, IRB/IEC, Contract Research Organizations, Research staff, and others are all equally responsible for working within the bounds of Good Clinical Practice.</a:t>
            </a:r>
          </a:p>
          <a:p>
            <a:r>
              <a:rPr lang="en-US" dirty="0"/>
              <a:t>ICH-GCP includes broader principles of sound science and ethics, design and operation of trials, and for provides for the proper recording and reporting of trial-generated data.</a:t>
            </a:r>
          </a:p>
          <a:p>
            <a:r>
              <a:rPr lang="en-US" dirty="0"/>
              <a:t>The FDA implements aspects of ICH-GCP through codification in Federal Regulation.</a:t>
            </a:r>
          </a:p>
          <a:p>
            <a:pPr lvl="1"/>
            <a:r>
              <a:rPr lang="en-US" dirty="0"/>
              <a:t>When put into regulation, the guidance has the effect of law.</a:t>
            </a:r>
          </a:p>
          <a:p>
            <a:pPr lvl="2"/>
            <a:r>
              <a:rPr lang="en-US" dirty="0"/>
              <a:t>21 C.F.R Part 11, Part 50, Part 54, Part 56, Part 312, Part 812 and 814</a:t>
            </a:r>
            <a:r>
              <a:rPr lang="en-US" baseline="30000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04814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9332F-1702-8044-9B9C-5144E528D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Audits of Clinical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4B377-9BD7-D741-94AC-F9BA51284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447800"/>
            <a:ext cx="8534400" cy="4394200"/>
          </a:xfrm>
        </p:spPr>
        <p:txBody>
          <a:bodyPr/>
          <a:lstStyle/>
          <a:p>
            <a:r>
              <a:rPr lang="en-US" dirty="0"/>
              <a:t>Routine or for-cause</a:t>
            </a:r>
          </a:p>
          <a:p>
            <a:r>
              <a:rPr lang="en-US" dirty="0"/>
              <a:t>Audits can be done by Regulators (FDA), Sponsors, Institutions, IRB, or Internal Quality teams</a:t>
            </a:r>
          </a:p>
          <a:p>
            <a:r>
              <a:rPr lang="en-US" dirty="0"/>
              <a:t>To review and inspect conducts of a trial, integrity of data, adherence to guideline or regulation</a:t>
            </a:r>
          </a:p>
          <a:p>
            <a:r>
              <a:rPr lang="en-US" dirty="0"/>
              <a:t>Will review study documents, reports, internal procedures, team credentials, etc.</a:t>
            </a:r>
            <a:r>
              <a:rPr lang="en-US" baseline="30000" dirty="0"/>
              <a:t>9</a:t>
            </a:r>
          </a:p>
          <a:p>
            <a:r>
              <a:rPr lang="en-US" dirty="0"/>
              <a:t>Can result in observations or findings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Failure to follow protocol or investigation plan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Inadequate or incomplete records (CRFs, investigational product, training, etc.)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Missing or poor quality of data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Inappropriate consent forms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72576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C637-EB67-AB4D-9F7B-5418DFB4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9F62-7F89-2B42-833B-AF0C2371C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31900"/>
            <a:ext cx="8534400" cy="43942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1800" dirty="0">
                <a:hlinkClick r:id="rId2"/>
              </a:rPr>
              <a:t>21 CFR 50 Protection of Human Subjects</a:t>
            </a:r>
            <a:endParaRPr lang="en-US" sz="1800" dirty="0"/>
          </a:p>
          <a:p>
            <a:pPr marL="457200" indent="-457200">
              <a:buAutoNum type="arabicPeriod"/>
            </a:pPr>
            <a:r>
              <a:rPr lang="en-US" sz="1800" dirty="0">
                <a:effectLst/>
                <a:hlinkClick r:id="rId3"/>
              </a:rPr>
              <a:t>Nathe JM, Krakow EF. The Challenges of Informed Consent in High-Stakes, Randomized Oncology Trials: A Systematic Review. MDM Policy Pract. 2019 Mar 28;4(1):2381468319840322. </a:t>
            </a:r>
            <a:endParaRPr lang="en-US" sz="1800" dirty="0">
              <a:effectLst/>
            </a:endParaRPr>
          </a:p>
          <a:p>
            <a:pPr marL="457200" indent="-457200">
              <a:buFontTx/>
              <a:buAutoNum type="arabicPeriod"/>
            </a:pPr>
            <a:r>
              <a:rPr lang="en-US" sz="1800" dirty="0">
                <a:hlinkClick r:id="rId4"/>
              </a:rPr>
              <a:t>ICH §8 – Essential documents for the conduct of a clinical trial</a:t>
            </a:r>
            <a:endParaRPr lang="en-US" sz="1800" dirty="0">
              <a:hlinkClick r:id="rId5"/>
            </a:endParaRPr>
          </a:p>
          <a:p>
            <a:pPr marL="457200" indent="-457200">
              <a:buAutoNum type="arabicPeriod"/>
            </a:pPr>
            <a:r>
              <a:rPr lang="en-US" sz="1800" dirty="0">
                <a:hlinkClick r:id="rId5"/>
              </a:rPr>
              <a:t>Good Clinical Practice Network – Clarification of certain investigator responsibilities</a:t>
            </a:r>
            <a:endParaRPr lang="en-US" sz="1800" dirty="0"/>
          </a:p>
          <a:p>
            <a:pPr marL="457200" indent="-457200">
              <a:buAutoNum type="arabicPeriod"/>
            </a:pPr>
            <a:r>
              <a:rPr lang="en-US" sz="1800" dirty="0">
                <a:hlinkClick r:id="rId6"/>
              </a:rPr>
              <a:t>ICH §4.1.5</a:t>
            </a:r>
            <a:endParaRPr lang="en-US" sz="1800" dirty="0"/>
          </a:p>
          <a:p>
            <a:pPr marL="457200" indent="-457200">
              <a:buAutoNum type="arabicPeriod"/>
            </a:pPr>
            <a:r>
              <a:rPr lang="en-US" sz="1800" dirty="0">
                <a:hlinkClick r:id="rId7"/>
              </a:rPr>
              <a:t>International Council for Harmonisation</a:t>
            </a:r>
            <a:endParaRPr lang="en-US" sz="1800" dirty="0"/>
          </a:p>
          <a:p>
            <a:pPr marL="457200" indent="-457200">
              <a:buAutoNum type="arabicPeriod"/>
            </a:pPr>
            <a:r>
              <a:rPr lang="en-US" sz="1800" dirty="0">
                <a:hlinkClick r:id="rId8"/>
              </a:rPr>
              <a:t>WHO Handbook for Good Clinical Research Practice – Guidance for Implementation</a:t>
            </a:r>
            <a:endParaRPr lang="en-US" sz="1800" dirty="0"/>
          </a:p>
          <a:p>
            <a:pPr marL="457200" indent="-457200">
              <a:buAutoNum type="arabicPeriod"/>
            </a:pPr>
            <a:r>
              <a:rPr lang="en-US" sz="1800" dirty="0">
                <a:hlinkClick r:id="rId9"/>
              </a:rPr>
              <a:t>US Federal Register – Electronic Code of Federal Regulations</a:t>
            </a:r>
            <a:endParaRPr lang="en-US" sz="1800" dirty="0"/>
          </a:p>
          <a:p>
            <a:pPr marL="457200" indent="-457200">
              <a:buAutoNum type="arabicPeriod"/>
            </a:pPr>
            <a:r>
              <a:rPr lang="en-US" sz="1800" dirty="0">
                <a:hlinkClick r:id="rId10"/>
              </a:rPr>
              <a:t>FDA Information Sheet – FDA Inspections of Clinical Investigators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09638499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40F7-BA6C-1F4A-846E-FA2D90556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FD227-1BAA-8B46-A042-C40EEDC43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5080000"/>
          </a:xfrm>
        </p:spPr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Ethical Guidelines and Regulations</a:t>
            </a:r>
          </a:p>
          <a:p>
            <a:pPr lvl="1"/>
            <a:r>
              <a:rPr lang="en-US" dirty="0"/>
              <a:t>Study Start-up </a:t>
            </a:r>
          </a:p>
          <a:p>
            <a:pPr lvl="2"/>
            <a:r>
              <a:rPr lang="en-US" dirty="0"/>
              <a:t>Informed Consent Process</a:t>
            </a:r>
          </a:p>
          <a:p>
            <a:pPr lvl="2"/>
            <a:r>
              <a:rPr lang="en-US" dirty="0"/>
              <a:t>Delegation of Authority</a:t>
            </a:r>
          </a:p>
          <a:p>
            <a:r>
              <a:rPr lang="en-US" dirty="0"/>
              <a:t>Quality Guidelines and Best Practices - ”GxP”</a:t>
            </a:r>
          </a:p>
          <a:p>
            <a:pPr lvl="1"/>
            <a:r>
              <a:rPr lang="en-US" dirty="0"/>
              <a:t>Good Clinical Practice</a:t>
            </a:r>
          </a:p>
          <a:p>
            <a:r>
              <a:rPr lang="en-US" dirty="0"/>
              <a:t>Audits of Clinical Research</a:t>
            </a:r>
          </a:p>
        </p:txBody>
      </p:sp>
    </p:spTree>
    <p:extLst>
      <p:ext uri="{BB962C8B-B14F-4D97-AF65-F5344CB8AC3E}">
        <p14:creationId xmlns:p14="http://schemas.microsoft.com/office/powerpoint/2010/main" val="1932572331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8DA85-069A-9D41-B3CC-AD159FEB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Ethical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89F37-63DE-3946-BE5C-6DCB4104D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143000"/>
            <a:ext cx="8534400" cy="5791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1800" dirty="0"/>
              <a:t>Nuremberg Trials (resulting in Nuremberg Code of 1949)</a:t>
            </a:r>
          </a:p>
          <a:p>
            <a:pPr lvl="1">
              <a:spcBef>
                <a:spcPts val="1800"/>
              </a:spcBef>
            </a:pPr>
            <a:r>
              <a:rPr lang="en-US" sz="1400" dirty="0"/>
              <a:t>Ten Principles; importance of voluntary informed consent</a:t>
            </a:r>
          </a:p>
          <a:p>
            <a:pPr>
              <a:spcBef>
                <a:spcPts val="1800"/>
              </a:spcBef>
            </a:pPr>
            <a:r>
              <a:rPr lang="en-US" sz="1800" dirty="0"/>
              <a:t>World Medical Association Declaration of Helsinki (1964)</a:t>
            </a:r>
          </a:p>
          <a:p>
            <a:pPr lvl="1">
              <a:spcBef>
                <a:spcPts val="1800"/>
              </a:spcBef>
            </a:pPr>
            <a:r>
              <a:rPr lang="en-US" sz="1400" dirty="0"/>
              <a:t>Respect for individual, right to informed decisions (Nuremberg Code)</a:t>
            </a:r>
          </a:p>
          <a:p>
            <a:pPr lvl="1">
              <a:spcBef>
                <a:spcPts val="1800"/>
              </a:spcBef>
            </a:pPr>
            <a:r>
              <a:rPr lang="en-US" sz="1400" dirty="0"/>
              <a:t>“The health of my patient will be my first consideration” (Declaration of Geneva – ethical duties of physicians)</a:t>
            </a:r>
          </a:p>
          <a:p>
            <a:pPr>
              <a:spcBef>
                <a:spcPts val="1800"/>
              </a:spcBef>
            </a:pPr>
            <a:r>
              <a:rPr lang="en-US" sz="1800" dirty="0"/>
              <a:t>National Research Act (Common Rule – 1974)</a:t>
            </a:r>
          </a:p>
          <a:p>
            <a:pPr lvl="1">
              <a:spcBef>
                <a:spcPts val="1800"/>
              </a:spcBef>
            </a:pPr>
            <a:r>
              <a:rPr lang="en-US" sz="1400" dirty="0"/>
              <a:t>Compliance by research institutions, requirements for informed consent, IRB review of research</a:t>
            </a:r>
          </a:p>
          <a:p>
            <a:pPr>
              <a:spcBef>
                <a:spcPts val="1800"/>
              </a:spcBef>
            </a:pPr>
            <a:r>
              <a:rPr lang="en-US" sz="1800" dirty="0"/>
              <a:t>Belmont Report (published 1979)</a:t>
            </a:r>
          </a:p>
          <a:p>
            <a:pPr lvl="1">
              <a:spcBef>
                <a:spcPts val="1800"/>
              </a:spcBef>
            </a:pPr>
            <a:r>
              <a:rPr lang="en-US" sz="1400" dirty="0">
                <a:effectLst/>
              </a:rPr>
              <a:t>Principles of beneficence, justice, and respect for persons</a:t>
            </a:r>
          </a:p>
          <a:p>
            <a:pPr lvl="1">
              <a:spcBef>
                <a:spcPts val="1800"/>
              </a:spcBef>
            </a:pPr>
            <a:r>
              <a:rPr lang="en-US" sz="1400" dirty="0">
                <a:effectLst/>
              </a:rPr>
              <a:t>Application in informed consent, risk/benefit assessment, and participant selection</a:t>
            </a:r>
            <a:endParaRPr lang="en-US" sz="1400" dirty="0"/>
          </a:p>
          <a:p>
            <a:pPr>
              <a:spcBef>
                <a:spcPts val="1800"/>
              </a:spcBef>
            </a:pPr>
            <a:r>
              <a:rPr lang="en-US" sz="1800" dirty="0"/>
              <a:t>International Council on Harmonisation - GCP (1996)</a:t>
            </a:r>
          </a:p>
          <a:p>
            <a:pPr>
              <a:spcBef>
                <a:spcPts val="1800"/>
              </a:spcBef>
            </a:pPr>
            <a:r>
              <a:rPr lang="en-US" sz="1800" dirty="0"/>
              <a:t>FDA Adoption of ICH-GCP (1997)</a:t>
            </a:r>
          </a:p>
        </p:txBody>
      </p:sp>
    </p:spTree>
    <p:extLst>
      <p:ext uri="{BB962C8B-B14F-4D97-AF65-F5344CB8AC3E}">
        <p14:creationId xmlns:p14="http://schemas.microsoft.com/office/powerpoint/2010/main" val="4184189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3906A-14D3-0A47-B4B6-C4B9A067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Study Start-Up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61A6-8D5C-6A43-881A-00CF39460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IRBs ensure that the research does not violate any applicable local or federal laws or regulations.</a:t>
            </a:r>
          </a:p>
          <a:p>
            <a:pPr lvl="1"/>
            <a:r>
              <a:rPr lang="en-US" dirty="0"/>
              <a:t>Risk/benefit</a:t>
            </a:r>
          </a:p>
          <a:p>
            <a:pPr lvl="1"/>
            <a:r>
              <a:rPr lang="en-US" dirty="0"/>
              <a:t>Informed Consent</a:t>
            </a:r>
          </a:p>
          <a:p>
            <a:pPr lvl="1"/>
            <a:r>
              <a:rPr lang="en-US" dirty="0"/>
              <a:t>Risk Management</a:t>
            </a:r>
          </a:p>
          <a:p>
            <a:r>
              <a:rPr lang="en-US" dirty="0"/>
              <a:t>IRBs continually review the conduct of a study, evaluating if proposed or completed activities impact the welfare of study participants.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2094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4F48D-9713-0A42-9129-BDFB8735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Informed Consent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A0E78-A5DB-5A4C-8900-0FCE6C275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Informed Consent (21 CFR 50)</a:t>
            </a:r>
            <a:r>
              <a:rPr lang="en-US" baseline="30000" dirty="0"/>
              <a:t>1</a:t>
            </a:r>
          </a:p>
          <a:p>
            <a:pPr lvl="1"/>
            <a:r>
              <a:rPr lang="en-US" dirty="0"/>
              <a:t>Disclosure of information </a:t>
            </a:r>
          </a:p>
          <a:p>
            <a:pPr lvl="1"/>
            <a:r>
              <a:rPr lang="en-US" dirty="0"/>
              <a:t>Understanding of risk / benefit  </a:t>
            </a:r>
          </a:p>
          <a:p>
            <a:pPr lvl="3"/>
            <a:r>
              <a:rPr lang="en-US" dirty="0"/>
              <a:t>Information must be provided in language that can be understood by the participant</a:t>
            </a:r>
          </a:p>
          <a:p>
            <a:pPr lvl="3"/>
            <a:r>
              <a:rPr lang="en-US" dirty="0"/>
              <a:t>Therapy vs. Research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Voluntary (without undue influence or coercion)</a:t>
            </a:r>
          </a:p>
          <a:p>
            <a:pPr lvl="1"/>
            <a:r>
              <a:rPr lang="en-US" dirty="0"/>
              <a:t>No exculpatory language or waiver of rights/liability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08320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997E4-7EE7-0841-9E05-DE8ED3363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‘Quality’ elements of a clinical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334B4-98ED-9F4E-B7B5-4DD5FD94C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validity and ethical soundness of study design</a:t>
            </a:r>
          </a:p>
          <a:p>
            <a:r>
              <a:rPr lang="en-US" dirty="0"/>
              <a:t>Qualified and appropriately trained study personnel</a:t>
            </a:r>
          </a:p>
          <a:p>
            <a:r>
              <a:rPr lang="en-US" dirty="0"/>
              <a:t>Continued monitoring</a:t>
            </a:r>
          </a:p>
          <a:p>
            <a:r>
              <a:rPr lang="en-US" dirty="0"/>
              <a:t>Complete and accurate data collection</a:t>
            </a:r>
          </a:p>
          <a:p>
            <a:r>
              <a:rPr lang="en-US" dirty="0"/>
              <a:t>Proper protection of subjects (protecting the rights, safety, and welfare of participants)</a:t>
            </a:r>
          </a:p>
          <a:p>
            <a:r>
              <a:rPr lang="en-US" dirty="0"/>
              <a:t>Consistent document management and maintenance of essential study documents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397294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5A90-1744-2540-A1F6-28951B39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0DF4E-A1BF-C341-80FB-773923043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10601" cy="5410200"/>
          </a:xfrm>
        </p:spPr>
        <p:txBody>
          <a:bodyPr numCol="2"/>
          <a:lstStyle/>
          <a:p>
            <a:r>
              <a:rPr lang="en-US" sz="2000" dirty="0"/>
              <a:t>Essential documents are those which both individually and collectively permit evaluation of the integrity of study data and conduct of a trial.</a:t>
            </a:r>
          </a:p>
          <a:p>
            <a:r>
              <a:rPr lang="en-US" sz="2000" dirty="0"/>
              <a:t>Timely filing of essential documents at the site and institutional level allows for efficient and successful management of the study.</a:t>
            </a:r>
          </a:p>
          <a:p>
            <a:r>
              <a:rPr lang="en-US" sz="2000" dirty="0"/>
              <a:t>Essential documents serve to demonstrate compliance with regulation and guidance.</a:t>
            </a:r>
          </a:p>
          <a:p>
            <a:r>
              <a:rPr lang="en-US" sz="2000" dirty="0"/>
              <a:t>The review of the availability and accuracy of such documents is often done during audits of a study/site, or during the regulatory approval process.</a:t>
            </a:r>
          </a:p>
          <a:p>
            <a:r>
              <a:rPr lang="en-US" sz="2000" dirty="0"/>
              <a:t>Essential Documents are produced and collected at various points throughout a study.</a:t>
            </a:r>
          </a:p>
          <a:p>
            <a:r>
              <a:rPr lang="en-US" sz="2000" dirty="0"/>
              <a:t>Examples of Essential Documents include, but are not limited to: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Investigator Brochure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Signed Protocol and Amendments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Informed Consent forms, IRB/IEC Approval documents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Financial documentation and agreements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Monitoring Plans/Reports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Source Documents, CRFs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Interim Analyses and Annual Reports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Close-out documentation</a:t>
            </a:r>
            <a:r>
              <a:rPr lang="en-US" sz="1600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25138450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23B5C-A2E2-D647-97B6-FA7FC32A7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Delegation of Authority (DOA)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BC8C2-D5BF-B747-A084-07934D6F1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686799" cy="56388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A DOA log is a log maintained by investigation sites that details all staff roles and study-related duties.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It is common for PIs to delegate certain tasks to other study team members, colleagues, or third-parties.</a:t>
            </a:r>
            <a:r>
              <a:rPr lang="en-US" sz="1800" baseline="30000" dirty="0"/>
              <a:t> 4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Maintenance of DOA logs is strongly recommended by FDA guidance and ICH (E6).</a:t>
            </a:r>
            <a:r>
              <a:rPr lang="en-US" sz="1800" baseline="30000" dirty="0"/>
              <a:t>5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aseline="30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aseline="30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aseline="30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aseline="30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DOA logs should include: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List of study staff and their responsibilities (with applicable start and end dates),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Signature by Principal Investigator(s),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Any pertinent study information (study identifier, protocol number, site number, etc.).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DOA logs should be updated in a timely manner to reflect any changes in study personnel or responsibilities.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1CE9F09-C1CC-4E4F-8C03-603D64066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101"/>
              </p:ext>
            </p:extLst>
          </p:nvPr>
        </p:nvGraphicFramePr>
        <p:xfrm>
          <a:off x="838200" y="3124200"/>
          <a:ext cx="74676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3774491687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300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“</a:t>
                      </a:r>
                      <a:r>
                        <a:rPr lang="en-US" sz="16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The investigator should maintain a list of appropriately qualified persons to whom the investigator has delegated significant trial-related duties.” </a:t>
                      </a: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– ICH §4.1.5 - Investigator’s Qualifications and Agreements</a:t>
                      </a:r>
                      <a:endParaRPr lang="en-US" sz="1400" b="1" baseline="30000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62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270326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D4E1B-FF1B-CD44-B224-94C9D4586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and Guidelines – “GxP”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7BAD9-4D66-A64E-B859-3067BB38C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143000"/>
            <a:ext cx="8839198" cy="5562600"/>
          </a:xfrm>
        </p:spPr>
        <p:txBody>
          <a:bodyPr/>
          <a:lstStyle/>
          <a:p>
            <a:r>
              <a:rPr lang="en-US" sz="2000" dirty="0"/>
              <a:t>GxP is a collection of guidelines and applicable regulations that are meant to ensure that clinical research and bio/pharmaceutical products are safe and that quality processes are adhered to.</a:t>
            </a:r>
          </a:p>
          <a:p>
            <a:r>
              <a:rPr lang="en-US" sz="2000" dirty="0"/>
              <a:t>The larger goals of quality and safety in clinical research are addressed by these guidelines detailing best practices in various aspects of the research process.</a:t>
            </a:r>
            <a:r>
              <a:rPr lang="en-US" sz="2000" i="1" dirty="0"/>
              <a:t> </a:t>
            </a:r>
          </a:p>
          <a:p>
            <a:pPr lvl="1">
              <a:spcBef>
                <a:spcPts val="1200"/>
              </a:spcBef>
            </a:pPr>
            <a:r>
              <a:rPr lang="en-US" sz="1800" i="1" dirty="0"/>
              <a:t>Good ________ Practice</a:t>
            </a:r>
            <a:endParaRPr lang="en-US" sz="1800" dirty="0"/>
          </a:p>
          <a:p>
            <a:pPr lvl="1">
              <a:spcBef>
                <a:spcPts val="1200"/>
              </a:spcBef>
            </a:pPr>
            <a:r>
              <a:rPr lang="en-US" sz="1800" dirty="0"/>
              <a:t>Five Ps: People, Procedures, Products, Premises, Processes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Supports accountability and traceability in clinical research</a:t>
            </a:r>
          </a:p>
          <a:p>
            <a:r>
              <a:rPr lang="en-US" sz="2000" dirty="0"/>
              <a:t>GxP was developed by by the ICH and subsequently adopted by the FDA, and encompasses many standards, including: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Good Laboratory Practice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Good Manufacturing Practice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Good Documentation Practice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Good Pharmacovigilance Practice</a:t>
            </a:r>
          </a:p>
          <a:p>
            <a:pPr lvl="1">
              <a:spcBef>
                <a:spcPts val="1200"/>
              </a:spcBef>
            </a:pPr>
            <a:r>
              <a:rPr lang="en-US" sz="1800" b="1" dirty="0"/>
              <a:t>Good Clinical Practice**</a:t>
            </a:r>
          </a:p>
          <a:p>
            <a:pPr lvl="1">
              <a:spcBef>
                <a:spcPts val="1200"/>
              </a:spcBef>
            </a:pPr>
            <a:endParaRPr lang="en-US" sz="1800" dirty="0"/>
          </a:p>
          <a:p>
            <a:pPr lvl="1"/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39045556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PERFUSE Slides Template v5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itles 145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>
        <a:spAutoFit/>
      </a:bodyPr>
      <a:lstStyle>
        <a:defPPr>
          <a:defRPr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>
    <a:extraClrScheme>
      <a:clrScheme name="Titles 14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B9"/>
        </a:accent6>
        <a:hlink>
          <a:srgbClr val="9900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9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600"/>
        </a:accent1>
        <a:accent2>
          <a:srgbClr val="6699FF"/>
        </a:accent2>
        <a:accent3>
          <a:srgbClr val="AAAAAA"/>
        </a:accent3>
        <a:accent4>
          <a:srgbClr val="DADADA"/>
        </a:accent4>
        <a:accent5>
          <a:srgbClr val="FFB8AA"/>
        </a:accent5>
        <a:accent6>
          <a:srgbClr val="5C8AE7"/>
        </a:accent6>
        <a:hlink>
          <a:srgbClr val="CC66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4" id="{D9FE9157-B9A0-A646-A74A-EFBC0C02D2D4}" vid="{46563D71-A3C9-6E4F-BC6F-87496E8966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1284</Words>
  <Application>Microsoft Macintosh PowerPoint</Application>
  <PresentationFormat>On-screen Show (4:3)</PresentationFormat>
  <Paragraphs>142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Wingdings</vt:lpstr>
      <vt:lpstr>PERFUSE Slides Template v5</vt:lpstr>
      <vt:lpstr>PERFUSE Clinical Trial Course  Running a Clinical Trial: GxP and Audits</vt:lpstr>
      <vt:lpstr>Agenda</vt:lpstr>
      <vt:lpstr>Review: Ethical Guidelines</vt:lpstr>
      <vt:lpstr>Review: Study Start-Up</vt:lpstr>
      <vt:lpstr>Review: Informed Consent Process</vt:lpstr>
      <vt:lpstr>‘Quality’ elements of a clinical study</vt:lpstr>
      <vt:lpstr>Essential Documents</vt:lpstr>
      <vt:lpstr>Delegation of Authority (DOA) Log</vt:lpstr>
      <vt:lpstr>Best Practices and Guidelines – “GxP”</vt:lpstr>
      <vt:lpstr>Good Clinical Practice</vt:lpstr>
      <vt:lpstr>Good Clinical Practice - Principles</vt:lpstr>
      <vt:lpstr>Good Clinical Practice – Implementation</vt:lpstr>
      <vt:lpstr>Audits of Clinical Research </vt:lpstr>
      <vt:lpstr>References and Further Reading</vt:lpstr>
    </vt:vector>
  </TitlesOfParts>
  <Company>BIDMC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 Fitzgerald</dc:creator>
  <cp:lastModifiedBy>Feingold, Danielle</cp:lastModifiedBy>
  <cp:revision>44</cp:revision>
  <dcterms:created xsi:type="dcterms:W3CDTF">2021-03-03T22:05:36Z</dcterms:created>
  <dcterms:modified xsi:type="dcterms:W3CDTF">2021-04-09T15:52:05Z</dcterms:modified>
</cp:coreProperties>
</file>