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6"/>
  </p:notesMasterIdLst>
  <p:sldIdLst>
    <p:sldId id="310" r:id="rId2"/>
    <p:sldId id="341" r:id="rId3"/>
    <p:sldId id="342" r:id="rId4"/>
    <p:sldId id="311" r:id="rId5"/>
    <p:sldId id="345" r:id="rId6"/>
    <p:sldId id="346" r:id="rId7"/>
    <p:sldId id="343" r:id="rId8"/>
    <p:sldId id="351" r:id="rId9"/>
    <p:sldId id="347" r:id="rId10"/>
    <p:sldId id="348" r:id="rId11"/>
    <p:sldId id="349" r:id="rId12"/>
    <p:sldId id="350" r:id="rId13"/>
    <p:sldId id="339" r:id="rId14"/>
    <p:sldId id="352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114"/>
    <p:restoredTop sz="94668"/>
  </p:normalViewPr>
  <p:slideViewPr>
    <p:cSldViewPr>
      <p:cViewPr varScale="1">
        <p:scale>
          <a:sx n="214" d="100"/>
          <a:sy n="214" d="100"/>
        </p:scale>
        <p:origin x="365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2742"/>
    </p:cViewPr>
  </p:sorterViewPr>
  <p:notesViewPr>
    <p:cSldViewPr>
      <p:cViewPr varScale="1">
        <p:scale>
          <a:sx n="58" d="100"/>
          <a:sy n="58" d="100"/>
        </p:scale>
        <p:origin x="-166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72EBEB9-D658-4D44-8C3F-C5F70EB4F52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7533E02-3DD5-4F67-BE21-FD9134F36D5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51EE413F-2245-491B-BE7B-F9B90F83536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B342C814-8D5B-4DF3-BD06-3A007F8D63C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3691B29A-8FB9-4E5A-86A8-6968767DAF9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7CDA18D9-6D6B-49D1-8AC9-D10E945548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A66DC29-87B7-4599-866F-F002777ACE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88276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0" y="1752600"/>
            <a:ext cx="9144000" cy="708024"/>
          </a:xfrm>
          <a:effectLst/>
        </p:spPr>
        <p:txBody>
          <a:bodyPr/>
          <a:lstStyle>
            <a:lvl1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 sz="4400" b="1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 charset="0"/>
              </a:rPr>
              <a:t>Title of Talk</a:t>
            </a: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6959600" y="3505200"/>
            <a:ext cx="203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Harvard Medical </a:t>
            </a:r>
          </a:p>
          <a:p>
            <a:pPr algn="ctr" eaLnBrk="0" hangingPunct="0"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School</a:t>
            </a:r>
          </a:p>
        </p:txBody>
      </p:sp>
      <p:pic>
        <p:nvPicPr>
          <p:cNvPr id="6" name="Picture 8" descr="Harvard cre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600" y="3417888"/>
            <a:ext cx="736600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19113" y="4724400"/>
            <a:ext cx="8077200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sz="1800" b="1" dirty="0">
                <a:solidFill>
                  <a:prstClr val="white"/>
                </a:solidFill>
                <a:latin typeface="Arial" pitchFamily="34" charset="0"/>
                <a:cs typeface="+mn-cs"/>
              </a:rPr>
              <a:t>Chairman, PERFUSE Study Group</a:t>
            </a:r>
          </a:p>
          <a:p>
            <a:pPr algn="ctr" eaLnBrk="0" hangingPunct="0">
              <a:spcBef>
                <a:spcPct val="30000"/>
              </a:spcBef>
              <a:defRPr/>
            </a:pPr>
            <a:r>
              <a:rPr lang="en-US" sz="1800" b="1" dirty="0">
                <a:solidFill>
                  <a:prstClr val="white"/>
                </a:solidFill>
                <a:latin typeface="Arial" pitchFamily="34" charset="0"/>
                <a:cs typeface="+mn-cs"/>
              </a:rPr>
              <a:t>Founder and Chairman, </a:t>
            </a:r>
            <a:r>
              <a:rPr lang="en-US" sz="1800" b="1" dirty="0" err="1">
                <a:solidFill>
                  <a:prstClr val="white"/>
                </a:solidFill>
                <a:latin typeface="Arial" pitchFamily="34" charset="0"/>
                <a:cs typeface="+mn-cs"/>
              </a:rPr>
              <a:t>WikiDoc</a:t>
            </a:r>
            <a:r>
              <a:rPr lang="en-US" sz="1800" b="1" dirty="0">
                <a:solidFill>
                  <a:prstClr val="white"/>
                </a:solidFill>
                <a:latin typeface="Arial" pitchFamily="34" charset="0"/>
                <a:cs typeface="+mn-cs"/>
              </a:rPr>
              <a:t> &amp; </a:t>
            </a:r>
            <a:r>
              <a:rPr lang="en-US" sz="1800" b="1" dirty="0" err="1">
                <a:solidFill>
                  <a:prstClr val="white"/>
                </a:solidFill>
                <a:latin typeface="Arial" pitchFamily="34" charset="0"/>
                <a:cs typeface="+mn-cs"/>
              </a:rPr>
              <a:t>WikiPatient</a:t>
            </a:r>
            <a:r>
              <a:rPr lang="en-US" sz="1800" b="1" dirty="0">
                <a:solidFill>
                  <a:prstClr val="white"/>
                </a:solidFill>
                <a:latin typeface="Arial" pitchFamily="34" charset="0"/>
                <a:cs typeface="+mn-cs"/>
              </a:rPr>
              <a:t>, The World’s Open Source Textbook of Medicine Viewed 896 Million Times A Year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" y="3579346"/>
            <a:ext cx="5492750" cy="523220"/>
          </a:xfrm>
          <a:prstGeom prst="rect">
            <a:avLst/>
          </a:prstGeom>
          <a:noFill/>
          <a:effectLst>
            <a:outerShdw dist="27940" dir="3804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9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Arial" charset="0"/>
              </a:rPr>
              <a:t>C. Michael Gibson, M.S., M.D.</a:t>
            </a:r>
          </a:p>
        </p:txBody>
      </p:sp>
    </p:spTree>
    <p:extLst>
      <p:ext uri="{BB962C8B-B14F-4D97-AF65-F5344CB8AC3E}">
        <p14:creationId xmlns:p14="http://schemas.microsoft.com/office/powerpoint/2010/main" val="4276658976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473200"/>
            <a:ext cx="8534400" cy="4394200"/>
          </a:xfrm>
        </p:spPr>
        <p:txBody>
          <a:bodyPr/>
          <a:lstStyle>
            <a:lvl1pPr>
              <a:spcBef>
                <a:spcPts val="2400"/>
              </a:spcBef>
              <a:spcAft>
                <a:spcPts val="0"/>
              </a:spcAft>
              <a:defRPr sz="2800"/>
            </a:lvl1pPr>
            <a:lvl2pPr>
              <a:spcBef>
                <a:spcPts val="2400"/>
              </a:spcBef>
              <a:spcAft>
                <a:spcPts val="0"/>
              </a:spcAft>
              <a:defRPr sz="2400"/>
            </a:lvl2pPr>
            <a:lvl3pPr>
              <a:spcBef>
                <a:spcPts val="2400"/>
              </a:spcBef>
              <a:spcAft>
                <a:spcPts val="0"/>
              </a:spcAft>
              <a:defRPr sz="2000"/>
            </a:lvl3pPr>
            <a:lvl4pPr>
              <a:spcBef>
                <a:spcPts val="2400"/>
              </a:spcBef>
              <a:spcAft>
                <a:spcPts val="0"/>
              </a:spcAft>
              <a:defRPr sz="2000"/>
            </a:lvl4pPr>
            <a:lvl5pPr>
              <a:spcBef>
                <a:spcPts val="2400"/>
              </a:spcBef>
              <a:spcAft>
                <a:spcPts val="0"/>
              </a:spcAft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4" name="Picture 8" descr="Harvard cre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8736240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111625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1" y="1524000"/>
            <a:ext cx="4152899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5" name="Picture 8" descr="Harvard cre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3907627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905B1-3726-4751-9A8F-F74C59805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CB404-9078-4A01-8AB7-AB8479B75A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819D09-3ADC-469E-8FDC-3A6B2C4FC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FC588-F7B8-40C3-BA81-E0A051C47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AB4A38-12E9-4F5D-9C88-395CE07F0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AF676A-07B7-4DD8-8FE6-0AD4E9671F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1354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4000">
              <a:schemeClr val="bg2"/>
            </a:gs>
            <a:gs pos="55000">
              <a:srgbClr val="002060"/>
            </a:gs>
            <a:gs pos="75000">
              <a:schemeClr val="bg2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0" y="0"/>
            <a:ext cx="9144000" cy="99752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eaLnBrk="0" hangingPunct="0">
              <a:spcBef>
                <a:spcPct val="30000"/>
              </a:spcBef>
              <a:defRPr/>
            </a:pPr>
            <a:endParaRPr lang="en-US" sz="1800" b="1">
              <a:solidFill>
                <a:prstClr val="white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3999" cy="997527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473200"/>
            <a:ext cx="8609013" cy="439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 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31" name="Line 4"/>
          <p:cNvSpPr>
            <a:spLocks noChangeShapeType="1"/>
          </p:cNvSpPr>
          <p:nvPr/>
        </p:nvSpPr>
        <p:spPr bwMode="auto">
          <a:xfrm>
            <a:off x="0" y="1003300"/>
            <a:ext cx="91440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78033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ransition advClick="0"/>
  <p:txStyles>
    <p:titleStyle>
      <a:lvl1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9933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2pPr>
      <a:lvl3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3pPr>
      <a:lvl4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4pPr>
      <a:lvl5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5pPr>
      <a:lvl6pPr marL="4572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6pPr>
      <a:lvl7pPr marL="9144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7pPr>
      <a:lvl8pPr marL="13716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8pPr>
      <a:lvl9pPr marL="18288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9pPr>
    </p:titleStyle>
    <p:bodyStyle>
      <a:lvl1pPr marL="233363" indent="-233363" algn="l" rtl="0" eaLnBrk="1" fontAlgn="base" hangingPunct="1">
        <a:lnSpc>
          <a:spcPct val="80000"/>
        </a:lnSpc>
        <a:spcBef>
          <a:spcPts val="2400"/>
        </a:spcBef>
        <a:spcAft>
          <a:spcPts val="0"/>
        </a:spcAft>
        <a:buClr>
          <a:srgbClr val="FF9900"/>
        </a:buClr>
        <a:buChar char="•"/>
        <a:tabLst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98513" indent="-341313" algn="l" rtl="0" eaLnBrk="1" fontAlgn="base" hangingPunct="1">
        <a:lnSpc>
          <a:spcPct val="80000"/>
        </a:lnSpc>
        <a:spcBef>
          <a:spcPts val="2400"/>
        </a:spcBef>
        <a:spcAft>
          <a:spcPts val="0"/>
        </a:spcAft>
        <a:buClr>
          <a:srgbClr val="FF9900"/>
        </a:buClr>
        <a:buChar char="–"/>
        <a:tabLst>
          <a:tab pos="176213" algn="l"/>
        </a:tabLst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030288" indent="-233363" algn="l" rtl="0" eaLnBrk="1" fontAlgn="base" hangingPunct="1">
        <a:lnSpc>
          <a:spcPct val="80000"/>
        </a:lnSpc>
        <a:spcBef>
          <a:spcPts val="2400"/>
        </a:spcBef>
        <a:spcAft>
          <a:spcPts val="0"/>
        </a:spcAft>
        <a:buClr>
          <a:srgbClr val="FF9900"/>
        </a:buClr>
        <a:buChar char="•"/>
        <a:tabLst>
          <a:tab pos="176213" algn="l"/>
        </a:tabLst>
        <a:defRPr sz="1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371600" indent="-280988" algn="l" rtl="0" eaLnBrk="1" fontAlgn="base" hangingPunct="1">
        <a:lnSpc>
          <a:spcPct val="80000"/>
        </a:lnSpc>
        <a:spcBef>
          <a:spcPts val="2400"/>
        </a:spcBef>
        <a:spcAft>
          <a:spcPts val="0"/>
        </a:spcAft>
        <a:buClr>
          <a:srgbClr val="FF9900"/>
        </a:buClr>
        <a:buChar char="–"/>
        <a:tabLst>
          <a:tab pos="176213" algn="l"/>
        </a:tabLst>
        <a:defRPr sz="1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712913" indent="-341313" algn="l" rtl="0" eaLnBrk="1" fontAlgn="base" hangingPunct="1">
        <a:lnSpc>
          <a:spcPct val="80000"/>
        </a:lnSpc>
        <a:spcBef>
          <a:spcPts val="2400"/>
        </a:spcBef>
        <a:spcAft>
          <a:spcPts val="0"/>
        </a:spcAft>
        <a:buClr>
          <a:srgbClr val="FF9900"/>
        </a:buClr>
        <a:buChar char="»"/>
        <a:tabLst>
          <a:tab pos="176213" algn="l"/>
        </a:tabLst>
        <a:defRPr sz="1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4629150" indent="-228600" algn="l" rtl="0" eaLnBrk="1" fontAlgn="base" hangingPunct="1">
        <a:lnSpc>
          <a:spcPct val="80000"/>
        </a:lnSpc>
        <a:spcBef>
          <a:spcPct val="20000"/>
        </a:spcBef>
        <a:spcAft>
          <a:spcPct val="5000"/>
        </a:spcAft>
        <a:buClr>
          <a:srgbClr val="FF9900"/>
        </a:buClr>
        <a:buChar char="»"/>
        <a:tabLst>
          <a:tab pos="176213" algn="l"/>
        </a:tabLst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5086350" indent="-228600" algn="l" rtl="0" eaLnBrk="1" fontAlgn="base" hangingPunct="1">
        <a:lnSpc>
          <a:spcPct val="80000"/>
        </a:lnSpc>
        <a:spcBef>
          <a:spcPct val="20000"/>
        </a:spcBef>
        <a:spcAft>
          <a:spcPct val="5000"/>
        </a:spcAft>
        <a:buClr>
          <a:srgbClr val="FF9900"/>
        </a:buClr>
        <a:buChar char="»"/>
        <a:tabLst>
          <a:tab pos="176213" algn="l"/>
        </a:tabLst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5543550" indent="-228600" algn="l" rtl="0" eaLnBrk="1" fontAlgn="base" hangingPunct="1">
        <a:lnSpc>
          <a:spcPct val="80000"/>
        </a:lnSpc>
        <a:spcBef>
          <a:spcPct val="20000"/>
        </a:spcBef>
        <a:spcAft>
          <a:spcPct val="5000"/>
        </a:spcAft>
        <a:buClr>
          <a:srgbClr val="FF9900"/>
        </a:buClr>
        <a:buChar char="»"/>
        <a:tabLst>
          <a:tab pos="176213" algn="l"/>
        </a:tabLst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6000750" indent="-228600" algn="l" rtl="0" eaLnBrk="1" fontAlgn="base" hangingPunct="1">
        <a:lnSpc>
          <a:spcPct val="80000"/>
        </a:lnSpc>
        <a:spcBef>
          <a:spcPct val="20000"/>
        </a:spcBef>
        <a:spcAft>
          <a:spcPct val="5000"/>
        </a:spcAft>
        <a:buClr>
          <a:srgbClr val="FF9900"/>
        </a:buClr>
        <a:buChar char="»"/>
        <a:tabLst>
          <a:tab pos="176213" algn="l"/>
        </a:tabLst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ADD78-B331-DE44-89AF-BA3205DDF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1" y="2984500"/>
            <a:ext cx="7162799" cy="889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/>
              <a:t>Measures of Association:</a:t>
            </a:r>
          </a:p>
          <a:p>
            <a:pPr marL="0" indent="0" algn="ctr">
              <a:buNone/>
            </a:pPr>
            <a:r>
              <a:rPr lang="en-US" sz="3200" dirty="0"/>
              <a:t>Odds Ratio vs. Relative Risk</a:t>
            </a:r>
          </a:p>
        </p:txBody>
      </p:sp>
    </p:spTree>
    <p:extLst>
      <p:ext uri="{BB962C8B-B14F-4D97-AF65-F5344CB8AC3E}">
        <p14:creationId xmlns:p14="http://schemas.microsoft.com/office/powerpoint/2010/main" val="2402805309"/>
      </p:ext>
    </p:extLst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279DF-DC56-2346-B2EE-FE1DF5692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Pitfalls of Odds Ratio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366EF-E896-DE4B-8F56-FE694E0B0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Odds ratios exaggerate the effect size compared with a relative risk, especially for common outcomes.</a:t>
            </a:r>
          </a:p>
          <a:p>
            <a:pPr lvl="1"/>
            <a:r>
              <a:rPr lang="en-US" sz="1600" dirty="0"/>
              <a:t>This discrepancy becomes clinically important when the baseline probabilities of the outcome exceed 0.10 to 0.20.</a:t>
            </a:r>
          </a:p>
          <a:p>
            <a:pPr lvl="1"/>
            <a:r>
              <a:rPr lang="en-US" sz="1600" dirty="0"/>
              <a:t>Authors sometimes use the odds ratio as a proxy for the relative risk even when the disease is not rare, which is inappropriate and can lead to misinterpretation.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84D557-FC72-604C-805C-90E9AF31BF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4267200"/>
            <a:ext cx="2408487" cy="238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564500"/>
      </p:ext>
    </p:extLst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71C13-31DF-2C45-A39D-7065C88BD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Report Odds Ratio?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1C8F1-73C5-8240-BFA9-5F9222CD6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Odds ratios are the appropriate measure of relative effect in case-control studies.</a:t>
            </a:r>
          </a:p>
          <a:p>
            <a:pPr lvl="1"/>
            <a:r>
              <a:rPr lang="en-US" dirty="0"/>
              <a:t>In case-control studies, researchers have a numerator (cases) but no denominator, so rates and relative risks cannot be determined.</a:t>
            </a:r>
          </a:p>
          <a:p>
            <a:pPr lvl="1"/>
            <a:r>
              <a:rPr lang="en-US" dirty="0"/>
              <a:t>Instead, investigators compare the frequency of exposure among cases with the frequency of exposure among the controls.</a:t>
            </a:r>
          </a:p>
        </p:txBody>
      </p:sp>
    </p:spTree>
    <p:extLst>
      <p:ext uri="{BB962C8B-B14F-4D97-AF65-F5344CB8AC3E}">
        <p14:creationId xmlns:p14="http://schemas.microsoft.com/office/powerpoint/2010/main" val="4142215168"/>
      </p:ext>
    </p:extLst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71C13-31DF-2C45-A39D-7065C88BD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Report Odds Ratio?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1C8F1-73C5-8240-BFA9-5F9222CD6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Odds ratios are the output of logistic regression, a technique often used to control for confounding bias in analysis.</a:t>
            </a:r>
          </a:p>
          <a:p>
            <a:r>
              <a:rPr lang="en-US" dirty="0"/>
              <a:t>Odds ratios are commonly used in meta-analysis, which aggregates research studies to increase the power to find differences.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668694"/>
      </p:ext>
    </p:extLst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623CD-C7F0-3243-BCC4-CD6CE2CB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0A03E-D961-5844-BF92-031B0034A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The relative risk and the odds ratio are the two most widely used measures of association in clinical research.</a:t>
            </a:r>
          </a:p>
          <a:p>
            <a:r>
              <a:rPr lang="en-US" dirty="0">
                <a:effectLst/>
              </a:rPr>
              <a:t>Odds ratios exaggerate the effect size compared with a relative risk, especially for common outcomes.</a:t>
            </a:r>
          </a:p>
          <a:p>
            <a:r>
              <a:rPr lang="en-US" dirty="0"/>
              <a:t>Odds ratios are the appropriate measure of relative effect in case-control studies.</a:t>
            </a:r>
            <a:endParaRPr lang="en-US" dirty="0">
              <a:effectLst/>
            </a:endParaRPr>
          </a:p>
          <a:p>
            <a:endParaRPr lang="en-US" dirty="0">
              <a:effectLst/>
            </a:endParaRPr>
          </a:p>
          <a:p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752054"/>
      </p:ext>
    </p:extLst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C86D9-32FB-1B48-B0FF-C904E9599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Suggested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D96A7-1684-154A-8954-D628DA17E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Relative risks versus odds ratios. BMJ. 2014 Feb 7;348.</a:t>
            </a:r>
          </a:p>
          <a:p>
            <a:r>
              <a:rPr lang="en-US" dirty="0">
                <a:effectLst/>
              </a:rPr>
              <a:t>Odds ratios—current best practice and use. JAMA. 2018 Jul 3;320(1):84-5.</a:t>
            </a:r>
          </a:p>
          <a:p>
            <a:r>
              <a:rPr lang="en-US" dirty="0">
                <a:effectLst/>
              </a:rPr>
              <a:t>When to use the odds ratio or the relative risk?. International Journal of Public Health. 2008 Jun 1;53(3):165.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265469"/>
      </p:ext>
    </p:extLst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76EA6-AB9C-9246-A340-5FC51473C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Terms: Probability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6625C-3BFD-D84D-AB20-3FE45AB3A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Probability</a:t>
            </a:r>
            <a:r>
              <a:rPr lang="en-US" dirty="0"/>
              <a:t> is the proportion (i.e., percentage) of times an event would occur if an observation were repeated many times.</a:t>
            </a:r>
          </a:p>
          <a:p>
            <a:r>
              <a:rPr lang="en-US" dirty="0"/>
              <a:t>Probabilities range from 0.0 to 1.0.</a:t>
            </a:r>
          </a:p>
          <a:p>
            <a:r>
              <a:rPr lang="en-US" dirty="0"/>
              <a:t>For example, the weather forecast on a typical day might call for a probability of rain of 10%, or </a:t>
            </a:r>
            <a:r>
              <a:rPr lang="en-US" u="sng" dirty="0"/>
              <a:t>0.10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7146279"/>
      </p:ext>
    </p:ext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76EA6-AB9C-9246-A340-5FC51473C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Terms: Odds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6625C-3BFD-D84D-AB20-3FE45AB3A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Odds</a:t>
            </a:r>
            <a:r>
              <a:rPr lang="en-US" dirty="0"/>
              <a:t> are the probability of an event divided by the probability of the event not happening. Thus, the odds of an event would be: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	</a:t>
            </a:r>
            <a:r>
              <a:rPr lang="en-US" b="1" dirty="0"/>
              <a:t>Probability / (1– Probability)</a:t>
            </a:r>
          </a:p>
          <a:p>
            <a:r>
              <a:rPr lang="en-US" dirty="0"/>
              <a:t>Odds range from zero to infinity. </a:t>
            </a:r>
          </a:p>
          <a:p>
            <a:r>
              <a:rPr lang="en-US" dirty="0"/>
              <a:t>For example, if the probability of rain in a typical day is 0.10, the odds of rain today would be 0.10/(1– 0.10) or 0.10/0.90 = </a:t>
            </a:r>
            <a:r>
              <a:rPr lang="en-US" u="sng" dirty="0"/>
              <a:t>0.11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4057503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95E2E-B660-9949-AA97-4FD8F70A9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Terms: Odds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A19DD-69DA-6B45-800F-4180A991B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When the chance of rain is low (typical day), the probability (0.10) and odds (0.11) of rain are similar, and one could reasonably use these terms interchangeably.</a:t>
            </a:r>
          </a:p>
          <a:p>
            <a:r>
              <a:rPr lang="en-US" sz="2400" dirty="0"/>
              <a:t>But if the weather forecast calls for a 90% probability of rain (</a:t>
            </a:r>
            <a:r>
              <a:rPr lang="en-US" sz="2400" dirty="0" err="1"/>
              <a:t>ie</a:t>
            </a:r>
            <a:r>
              <a:rPr lang="en-US" sz="2400" dirty="0"/>
              <a:t>, 0.90). The odds of rain would be 0.90/(1– 0.90) or 0.90/0.10 = 9.0.</a:t>
            </a:r>
          </a:p>
          <a:p>
            <a:r>
              <a:rPr lang="en-US" sz="2400" dirty="0"/>
              <a:t>With the storm approaching, the odds of rain are 9/1 (nine chances “yes” to one chance “no”).</a:t>
            </a:r>
          </a:p>
          <a:p>
            <a:r>
              <a:rPr lang="en-US" sz="2400" dirty="0"/>
              <a:t>The probability of rain is </a:t>
            </a:r>
            <a:r>
              <a:rPr lang="en-US" sz="2400" u="sng" dirty="0"/>
              <a:t>0.90</a:t>
            </a:r>
            <a:r>
              <a:rPr lang="en-US" sz="2400" dirty="0"/>
              <a:t>, while the odds of rain are </a:t>
            </a:r>
            <a:r>
              <a:rPr lang="en-US" sz="2400" u="sng" dirty="0"/>
              <a:t>9.0</a:t>
            </a:r>
            <a:r>
              <a:rPr lang="en-US" sz="2400" dirty="0"/>
              <a:t>, a tenfold difference.</a:t>
            </a:r>
          </a:p>
        </p:txBody>
      </p:sp>
    </p:spTree>
    <p:extLst>
      <p:ext uri="{BB962C8B-B14F-4D97-AF65-F5344CB8AC3E}">
        <p14:creationId xmlns:p14="http://schemas.microsoft.com/office/powerpoint/2010/main" val="425246093"/>
      </p:ext>
    </p:extLst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95E2E-B660-9949-AA97-4FD8F70A9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Terms: Relative Risk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A19DD-69DA-6B45-800F-4180A991B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Relative risk </a:t>
            </a:r>
            <a:r>
              <a:rPr lang="en-US" dirty="0"/>
              <a:t>(aka </a:t>
            </a:r>
            <a:r>
              <a:rPr lang="en-US" b="1" dirty="0"/>
              <a:t>risk ratio</a:t>
            </a:r>
            <a:r>
              <a:rPr lang="en-US" dirty="0"/>
              <a:t>) is the ratio of probabilities.</a:t>
            </a:r>
          </a:p>
          <a:p>
            <a:r>
              <a:rPr lang="en-US" dirty="0"/>
              <a:t>For example, in a cohort study, the relative risk would be the probability of the outcome in those exposed divided by the probability of the outcome in those not exposed.</a:t>
            </a:r>
          </a:p>
          <a:p>
            <a:r>
              <a:rPr lang="en-US" dirty="0"/>
              <a:t>Because this expression is also a ratio, its values range from zero to infinity.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1AAB381-DAF8-E446-99C0-B0553FCBB4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5482134"/>
            <a:ext cx="5638800" cy="847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701577"/>
      </p:ext>
    </p:extLst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95E2E-B660-9949-AA97-4FD8F70A9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Terms: Odds Ratio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A19DD-69DA-6B45-800F-4180A991B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Odds ratio</a:t>
            </a:r>
            <a:r>
              <a:rPr lang="en-US" dirty="0"/>
              <a:t> is the ratio of odds.</a:t>
            </a:r>
          </a:p>
          <a:p>
            <a:r>
              <a:rPr lang="en-US" dirty="0"/>
              <a:t>An odds ratio is the odds of the outcome in one group divided by the odds of the outcome in the other group (analogous to relative risk).</a:t>
            </a:r>
          </a:p>
          <a:p>
            <a:r>
              <a:rPr lang="en-US" dirty="0"/>
              <a:t>Because this expression is also a ratio, its values range from zero to infinity.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EB38340-0E32-764C-9FF7-CD98D40E46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5867400"/>
            <a:ext cx="5715000" cy="74094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AE8C6DD-3BF9-354B-AB69-C82F1F58AE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4648200"/>
            <a:ext cx="2997200" cy="842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442059"/>
      </p:ext>
    </p:extLst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34CEF-B13F-AC43-8B8D-D037A02CE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Terms: Odds Ratio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8325D-C587-2B48-9291-9767B2E54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 the weather example above, the odds of rain with a storm approaching are 9.0, whereas the odds on an typical day are 0.11.</a:t>
            </a:r>
          </a:p>
          <a:p>
            <a:r>
              <a:rPr lang="en-US" sz="2400" dirty="0"/>
              <a:t>The odds ratio (OR) of rain with an approaching storm compared with a usual day is 9.0/0.11 = 82</a:t>
            </a:r>
          </a:p>
          <a:p>
            <a:r>
              <a:rPr lang="en-US" sz="2400" dirty="0"/>
              <a:t>The relative risk (RR) of rain is lower: probability with storm/probability on a typical day = 0.90/0.10 = 9.0. </a:t>
            </a:r>
          </a:p>
          <a:p>
            <a:r>
              <a:rPr lang="en-US" sz="2400" dirty="0"/>
              <a:t>Thus, the likelihood of rain with a storm approaching is nine times higher than on an average day (relative risk).</a:t>
            </a:r>
          </a:p>
        </p:txBody>
      </p:sp>
    </p:spTree>
    <p:extLst>
      <p:ext uri="{BB962C8B-B14F-4D97-AF65-F5344CB8AC3E}">
        <p14:creationId xmlns:p14="http://schemas.microsoft.com/office/powerpoint/2010/main" val="4110500469"/>
      </p:ext>
    </p:extLst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DBC54-F0CE-4842-A3AA-0F278E9EB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Calculate RR and OR?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D02E19-5825-9649-92B4-2DD7BF2550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5470"/>
            <a:ext cx="9144000" cy="4787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524779"/>
      </p:ext>
    </p:extLst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279DF-DC56-2346-B2EE-FE1DF5692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Pitfalls of Odds Ratio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366EF-E896-DE4B-8F56-FE694E0B0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Unlike gamblers, clinicians think in probabilities.</a:t>
            </a:r>
          </a:p>
          <a:p>
            <a:pPr lvl="1"/>
            <a:r>
              <a:rPr lang="en-US" sz="1800" dirty="0">
                <a:effectLst/>
              </a:rPr>
              <a:t>For example, when randomly selecting a card from a deck, the probability of selecting a spade is 13/52 = 25%.</a:t>
            </a:r>
          </a:p>
          <a:p>
            <a:pPr lvl="1"/>
            <a:r>
              <a:rPr lang="en-US" sz="1800" dirty="0">
                <a:effectLst/>
              </a:rPr>
              <a:t>The odds of selecting a card with a spade are 25%/75% = 1:3.</a:t>
            </a:r>
          </a:p>
          <a:p>
            <a:pPr lvl="1"/>
            <a:r>
              <a:rPr lang="en-US" sz="1800" dirty="0">
                <a:effectLst/>
              </a:rPr>
              <a:t>Odds are useful when wagering because they represent fair payouts.</a:t>
            </a:r>
          </a:p>
          <a:p>
            <a:pPr lvl="1"/>
            <a:r>
              <a:rPr lang="en-US" sz="1800" dirty="0">
                <a:effectLst/>
              </a:rPr>
              <a:t>If one were to bet $1 on selecting a spade from a deck of cards, a payout of $3 is necessary to have an even chance of winning your money back.</a:t>
            </a:r>
          </a:p>
          <a:p>
            <a:pPr lvl="1"/>
            <a:r>
              <a:rPr lang="en-US" sz="1800" dirty="0">
                <a:effectLst/>
              </a:rPr>
              <a:t>From the gambler’s perspective, a payout smaller than $3 is unfavorable and greater than $3 is favorable.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046890"/>
      </p:ext>
    </p:extLst>
  </p:cSld>
  <p:clrMapOvr>
    <a:masterClrMapping/>
  </p:clrMapOvr>
  <p:transition advClick="0"/>
</p:sld>
</file>

<file path=ppt/theme/theme1.xml><?xml version="1.0" encoding="utf-8"?>
<a:theme xmlns:a="http://schemas.openxmlformats.org/drawingml/2006/main" name="Presentation1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>
        <a:spAutoFit/>
      </a:bodyPr>
      <a:lstStyle>
        <a:defPPr>
          <a:defRPr sz="4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defRPr>
        </a:defPPr>
      </a:lstStyle>
    </a:txDef>
  </a:objectDefaults>
  <a:extraClrSchemeLst>
    <a:extraClrScheme>
      <a:clrScheme name="Titles 145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s 145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s 145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s 145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s 145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s 145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s 145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s 1451 8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0000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FFAAAA"/>
        </a:accent5>
        <a:accent6>
          <a:srgbClr val="2D2DB9"/>
        </a:accent6>
        <a:hlink>
          <a:srgbClr val="9900FF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s 1451 9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6600"/>
        </a:accent1>
        <a:accent2>
          <a:srgbClr val="6699FF"/>
        </a:accent2>
        <a:accent3>
          <a:srgbClr val="AAAAAA"/>
        </a:accent3>
        <a:accent4>
          <a:srgbClr val="DADADA"/>
        </a:accent4>
        <a:accent5>
          <a:srgbClr val="FFB8AA"/>
        </a:accent5>
        <a:accent6>
          <a:srgbClr val="5C8AE7"/>
        </a:accent6>
        <a:hlink>
          <a:srgbClr val="CC66FF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592F36E6-F831-415C-818F-D916D6CDAF08}" vid="{613F873A-CAAC-4A04-B341-BEB85B2E7EA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</Template>
  <TotalTime>1223</TotalTime>
  <Words>901</Words>
  <Application>Microsoft Macintosh PowerPoint</Application>
  <PresentationFormat>On-screen Show (4:3)</PresentationFormat>
  <Paragraphs>56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Times New Roman</vt:lpstr>
      <vt:lpstr>Presentation1</vt:lpstr>
      <vt:lpstr>PowerPoint Presentation</vt:lpstr>
      <vt:lpstr>Basic Terms: Probability</vt:lpstr>
      <vt:lpstr>Basic Terms: Odds</vt:lpstr>
      <vt:lpstr>Basic Terms: Odds</vt:lpstr>
      <vt:lpstr>Basic Terms: Relative Risk</vt:lpstr>
      <vt:lpstr>Basic Terms: Odds Ratio</vt:lpstr>
      <vt:lpstr>Basic Terms: Odds Ratio</vt:lpstr>
      <vt:lpstr>How to Calculate RR and OR?</vt:lpstr>
      <vt:lpstr>Pitfalls of Odds Ratio</vt:lpstr>
      <vt:lpstr>Pitfalls of Odds Ratio</vt:lpstr>
      <vt:lpstr>When to Report Odds Ratio?</vt:lpstr>
      <vt:lpstr>When to Report Odds Ratio?</vt:lpstr>
      <vt:lpstr>Summary</vt:lpstr>
      <vt:lpstr>Suggested Reading</vt:lpstr>
    </vt:vector>
  </TitlesOfParts>
  <Company>PERFUSE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Data Collection at Clinical Sites</dc:title>
  <dc:creator>C. Michael Gibson, M.D.</dc:creator>
  <cp:lastModifiedBy>Microsoft Office User</cp:lastModifiedBy>
  <cp:revision>74</cp:revision>
  <dcterms:created xsi:type="dcterms:W3CDTF">1999-01-25T00:57:11Z</dcterms:created>
  <dcterms:modified xsi:type="dcterms:W3CDTF">2021-02-23T16:21:06Z</dcterms:modified>
</cp:coreProperties>
</file>