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79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D8CC"/>
          </a:solidFill>
        </a:fill>
      </a:tcStyle>
    </a:wholeTbl>
    <a:band2H>
      <a:tcTxStyle/>
      <a:tcStyle>
        <a:tcBdr/>
        <a:fill>
          <a:solidFill>
            <a:srgbClr val="FFED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6D8"/>
          </a:solidFill>
        </a:fill>
      </a:tcStyle>
    </a:wholeTbl>
    <a:band2H>
      <a:tcTxStyle/>
      <a:tcStyle>
        <a:tcBdr/>
        <a:fill>
          <a:solidFill>
            <a:srgbClr val="EBEC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44" autoAdjust="0"/>
  </p:normalViewPr>
  <p:slideViewPr>
    <p:cSldViewPr>
      <p:cViewPr>
        <p:scale>
          <a:sx n="60" d="100"/>
          <a:sy n="6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Shape 2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47306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66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85" name="Shape 2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4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0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5" name="Shape 3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Ratio </a:t>
            </a:r>
          </a:p>
          <a:p>
            <a:r>
              <a:rPr lang="en-US" dirty="0" smtClean="0"/>
              <a:t>Rate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25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r>
              <a:rPr lang="en-US" baseline="0" dirty="0" smtClean="0"/>
              <a:t> proportion = number of new cases / number of population at risk at beginning of follow up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Incidence rate=  number of new cases / summed person years of </a:t>
            </a:r>
            <a:r>
              <a:rPr lang="en-US" baseline="0" dirty="0" err="1" smtClean="0"/>
              <a:t>obervation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5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53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itle of Talk"/>
          <p:cNvSpPr txBox="1">
            <a:spLocks noGrp="1"/>
          </p:cNvSpPr>
          <p:nvPr>
            <p:ph type="title" hasCustomPrompt="1"/>
          </p:nvPr>
        </p:nvSpPr>
        <p:spPr>
          <a:xfrm>
            <a:off x="2286000" y="1752600"/>
            <a:ext cx="4572000" cy="708024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100000"/>
              </a:lnSpc>
              <a:defRPr b="0" cap="none">
                <a:solidFill>
                  <a:srgbClr val="FFFFFF"/>
                </a:solidFill>
              </a:defRPr>
            </a:lvl1pPr>
          </a:lstStyle>
          <a:p>
            <a:r>
              <a:t>Title of Talk</a:t>
            </a:r>
          </a:p>
        </p:txBody>
      </p:sp>
      <p:sp>
        <p:nvSpPr>
          <p:cNvPr id="18" name="TextBox 6"/>
          <p:cNvSpPr txBox="1"/>
          <p:nvPr/>
        </p:nvSpPr>
        <p:spPr>
          <a:xfrm>
            <a:off x="7018841" y="3505200"/>
            <a:ext cx="1913518" cy="6151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1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Times New Roman"/>
              </a:defRPr>
            </a:pPr>
            <a:r>
              <a:t>Harvard Medical </a:t>
            </a:r>
          </a:p>
          <a:p>
            <a:pPr algn="ctr">
              <a:defRPr sz="1800" b="1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  <a:sym typeface="Times New Roman"/>
              </a:defRPr>
            </a:pPr>
            <a:r>
              <a:t>School</a:t>
            </a:r>
          </a:p>
        </p:txBody>
      </p:sp>
      <p:pic>
        <p:nvPicPr>
          <p:cNvPr id="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7600" y="3417887"/>
            <a:ext cx="736600" cy="846138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TextBox 6"/>
          <p:cNvSpPr txBox="1"/>
          <p:nvPr/>
        </p:nvSpPr>
        <p:spPr>
          <a:xfrm>
            <a:off x="564832" y="4724400"/>
            <a:ext cx="7985761" cy="966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600"/>
              </a:spcBef>
              <a:defRPr sz="1800" b="1">
                <a:solidFill>
                  <a:srgbClr val="FFFFFF"/>
                </a:solidFill>
              </a:defRPr>
            </a:pPr>
            <a:r>
              <a:t>Chairman, PERFUSE Study Group</a:t>
            </a:r>
            <a:endParaRPr>
              <a:latin typeface="+mj-lt"/>
              <a:ea typeface="+mj-ea"/>
              <a:cs typeface="+mj-cs"/>
              <a:sym typeface="Times New Roman"/>
            </a:endParaRPr>
          </a:p>
          <a:p>
            <a:pPr algn="ctr">
              <a:spcBef>
                <a:spcPts val="600"/>
              </a:spcBef>
              <a:defRPr sz="1800" b="1">
                <a:solidFill>
                  <a:srgbClr val="FFFFFF"/>
                </a:solidFill>
              </a:defRPr>
            </a:pPr>
            <a:r>
              <a:t>Founder and Chairman, WikiDoc &amp; WikiPatient, The World’s Open Source Textbook of Medicine Viewed 896 Million Times A Year</a:t>
            </a:r>
          </a:p>
        </p:txBody>
      </p:sp>
      <p:sp>
        <p:nvSpPr>
          <p:cNvPr id="21" name="TextBox 9"/>
          <p:cNvSpPr txBox="1"/>
          <p:nvPr/>
        </p:nvSpPr>
        <p:spPr>
          <a:xfrm>
            <a:off x="655319" y="3579345"/>
            <a:ext cx="5401311" cy="486208"/>
          </a:xfrm>
          <a:prstGeom prst="rect">
            <a:avLst/>
          </a:prstGeom>
          <a:ln w="12700">
            <a:miter lim="400000"/>
          </a:ln>
          <a:effectLst>
            <a:outerShdw dist="27940" dir="3804000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2800" b="1">
                <a:solidFill>
                  <a:srgbClr val="FF9021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C. Michael Gibson, M.S., M.D.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116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Tx/>
              <a:buSzTx/>
              <a:buNone/>
              <a:defRPr sz="1400"/>
            </a:lvl1pPr>
            <a:lvl2pPr marL="0" indent="457200">
              <a:buClrTx/>
              <a:buSzTx/>
              <a:buNone/>
              <a:defRPr sz="1400"/>
            </a:lvl2pPr>
            <a:lvl3pPr marL="0" indent="914400">
              <a:buClrTx/>
              <a:buSzTx/>
              <a:buNone/>
              <a:defRPr sz="1400"/>
            </a:lvl3pPr>
            <a:lvl4pPr marL="0" indent="1371600">
              <a:buClrTx/>
              <a:buSzTx/>
              <a:buNone/>
              <a:defRPr sz="1400"/>
            </a:lvl4pPr>
            <a:lvl5pPr marL="0" indent="1828800">
              <a:buClrTx/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8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04800" y="1447800"/>
            <a:ext cx="4225925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3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2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4800" y="1447800"/>
            <a:ext cx="4225925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4" name="Media Placeholder 3"/>
          <p:cNvSpPr>
            <a:spLocks noGrp="1"/>
          </p:cNvSpPr>
          <p:nvPr>
            <p:ph type="media" sz="half" idx="21"/>
          </p:nvPr>
        </p:nvSpPr>
        <p:spPr>
          <a:xfrm>
            <a:off x="4686300" y="1447800"/>
            <a:ext cx="4227513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pic>
        <p:nvPicPr>
          <p:cNvPr id="145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pic>
        <p:nvPicPr>
          <p:cNvPr id="15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7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Body Level One…"/>
          <p:cNvSpPr txBox="1">
            <a:spLocks noGrp="1"/>
          </p:cNvSpPr>
          <p:nvPr>
            <p:ph type="body" idx="1"/>
          </p:nvPr>
        </p:nvSpPr>
        <p:spPr>
          <a:xfrm>
            <a:off x="307975" y="1447800"/>
            <a:ext cx="8531226" cy="4775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tabLst>
                <a:tab pos="8394700" algn="l"/>
              </a:tabLst>
            </a:lvl1pPr>
            <a:lvl2pPr>
              <a:tabLst>
                <a:tab pos="8394700" algn="l"/>
              </a:tabLst>
            </a:lvl2pPr>
            <a:lvl3pPr>
              <a:tabLst>
                <a:tab pos="8394700" algn="l"/>
              </a:tabLst>
            </a:lvl3pPr>
            <a:lvl4pPr>
              <a:tabLst>
                <a:tab pos="8394700" algn="l"/>
              </a:tabLst>
            </a:lvl4pPr>
            <a:lvl5pPr>
              <a:tabLst>
                <a:tab pos="8394700" algn="l"/>
              </a:tabLst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9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0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pic>
        <p:nvPicPr>
          <p:cNvPr id="18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1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2" name="Title Text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19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72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9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4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5" name="Title Text"/>
          <p:cNvSpPr txBox="1">
            <a:spLocks noGrp="1"/>
          </p:cNvSpPr>
          <p:nvPr>
            <p:ph type="title"/>
          </p:nvPr>
        </p:nvSpPr>
        <p:spPr>
          <a:xfrm>
            <a:off x="-2" y="1"/>
            <a:ext cx="9144002" cy="990601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20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7975" y="1447800"/>
            <a:ext cx="4225925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07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7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47800"/>
            <a:ext cx="8609014" cy="4394200"/>
          </a:xfrm>
          <a:prstGeom prst="rect">
            <a:avLst/>
          </a:prstGeom>
        </p:spPr>
        <p:txBody>
          <a:bodyPr>
            <a:normAutofit/>
          </a:bodyPr>
          <a:lstStyle>
            <a:lvl2pPr marL="1005839" indent="-548639"/>
            <a:lvl3pPr marL="1225550"/>
            <a:lvl4pPr marL="1444625" indent="-304800">
              <a:buChar char="▪"/>
            </a:lvl4pPr>
            <a:lvl5pPr marL="1679575" indent="-304800">
              <a:buChar char="o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9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20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83540" cy="409771"/>
          </a:xfrm>
          <a:prstGeom prst="rect">
            <a:avLst/>
          </a:prstGeom>
        </p:spPr>
        <p:txBody>
          <a:bodyPr anchor="t"/>
          <a:lstStyle>
            <a:lvl1pPr algn="l"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9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0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609014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3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383540" cy="409771"/>
          </a:xfrm>
          <a:prstGeom prst="rect">
            <a:avLst/>
          </a:prstGeom>
        </p:spPr>
        <p:txBody>
          <a:bodyPr anchor="t"/>
          <a:lstStyle>
            <a:lvl1pPr algn="l"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534401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le 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effectLst/>
        </p:spPr>
        <p:txBody>
          <a:bodyPr/>
          <a:lstStyle>
            <a:lvl1pPr>
              <a:lnSpc>
                <a:spcPct val="100000"/>
              </a:lnSpc>
              <a:defRPr sz="4400" b="0" cap="none">
                <a:solidFill>
                  <a:srgbClr val="000000"/>
                </a:solidFill>
              </a:defRPr>
            </a:lvl1pPr>
          </a:lstStyle>
          <a:p>
            <a:pPr>
              <a:defRPr>
                <a:effectLst/>
              </a:defRPr>
            </a:pPr>
            <a:r>
              <a:t>Title Text</a:t>
            </a:r>
          </a:p>
        </p:txBody>
      </p:sp>
      <p:sp>
        <p:nvSpPr>
          <p:cNvPr id="2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lnSpc>
                <a:spcPct val="100000"/>
              </a:lnSpc>
              <a:spcBef>
                <a:spcPts val="700"/>
              </a:spcBef>
              <a:buClrTx/>
              <a:buChar char="»"/>
              <a:defRPr sz="3200">
                <a:solidFill>
                  <a:srgbClr val="000000"/>
                </a:solidFill>
              </a:defRPr>
            </a:lvl1pPr>
            <a:lvl2pPr marL="783771" indent="-326571">
              <a:lnSpc>
                <a:spcPct val="100000"/>
              </a:lnSpc>
              <a:spcBef>
                <a:spcPts val="700"/>
              </a:spcBef>
              <a:buClrTx/>
              <a:defRPr sz="3200">
                <a:solidFill>
                  <a:srgbClr val="000000"/>
                </a:solidFill>
              </a:defRPr>
            </a:lvl2pPr>
            <a:lvl3pPr marL="1219200" indent="-304800">
              <a:lnSpc>
                <a:spcPct val="100000"/>
              </a:lnSpc>
              <a:spcBef>
                <a:spcPts val="700"/>
              </a:spcBef>
              <a:buClrTx/>
              <a:defRPr sz="3200">
                <a:solidFill>
                  <a:srgbClr val="000000"/>
                </a:solidFill>
              </a:defRPr>
            </a:lvl3pPr>
            <a:lvl4pPr marL="1737360" indent="-365760">
              <a:lnSpc>
                <a:spcPct val="100000"/>
              </a:lnSpc>
              <a:spcBef>
                <a:spcPts val="700"/>
              </a:spcBef>
              <a:buClrTx/>
              <a:defRPr sz="3200">
                <a:solidFill>
                  <a:srgbClr val="000000"/>
                </a:solidFill>
              </a:defRPr>
            </a:lvl4pPr>
            <a:lvl5pPr marL="2235200" indent="-406400">
              <a:lnSpc>
                <a:spcPct val="100000"/>
              </a:lnSpc>
              <a:spcBef>
                <a:spcPts val="700"/>
              </a:spcBef>
              <a:buClrTx/>
              <a:defRPr sz="3200">
                <a:solidFill>
                  <a:srgbClr val="000000"/>
                </a:solidFill>
              </a:defRPr>
            </a:lvl5pPr>
          </a:lstStyle>
          <a:p>
            <a:pPr>
              <a:defRPr>
                <a:effectLst/>
              </a:defRPr>
            </a:pPr>
            <a:r>
              <a:t>Body Level One</a:t>
            </a:r>
          </a:p>
          <a:p>
            <a:pPr lvl="1">
              <a:defRPr>
                <a:effectLst/>
              </a:defRPr>
            </a:pPr>
            <a:r>
              <a:t>Body Level Two</a:t>
            </a:r>
          </a:p>
          <a:p>
            <a:pPr lvl="2">
              <a:defRPr>
                <a:effectLst/>
              </a:defRPr>
            </a:pPr>
            <a:r>
              <a:t>Body Level Three</a:t>
            </a:r>
          </a:p>
          <a:p>
            <a:pPr lvl="3">
              <a:defRPr>
                <a:effectLst/>
              </a:defRPr>
            </a:pPr>
            <a:r>
              <a:t>Body Level Four</a:t>
            </a:r>
          </a:p>
          <a:p>
            <a:pPr lvl="4">
              <a:defRPr>
                <a:effectLst/>
              </a:defRPr>
            </a:pPr>
            <a:r>
              <a:t>Body Level Five</a:t>
            </a:r>
          </a:p>
        </p:txBody>
      </p:sp>
      <p:sp>
        <p:nvSpPr>
          <p:cNvPr id="2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84892" y="6245225"/>
            <a:ext cx="301909" cy="288824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xfrm>
            <a:off x="304800" y="1473200"/>
            <a:ext cx="8534401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04800" y="1524000"/>
            <a:ext cx="4111625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1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417637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0" indent="4572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0" indent="9144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0" indent="13716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0" indent="1828800" algn="ctr">
              <a:buClrTx/>
              <a:buSzTx/>
              <a:buNone/>
              <a:defRPr b="1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8200" y="1417637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ClrTx/>
              <a:buSzTx/>
              <a:buNone/>
              <a:defRPr b="1"/>
            </a:pPr>
            <a:endParaRPr/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97527"/>
          </a:xfrm>
          <a:prstGeom prst="rect">
            <a:avLst/>
          </a:prstGeom>
        </p:spPr>
        <p:txBody>
          <a:bodyPr/>
          <a:lstStyle>
            <a:lvl1pPr>
              <a:defRPr sz="3200" cap="none"/>
            </a:lvl1pPr>
          </a:lstStyle>
          <a:p>
            <a:r>
              <a:t>Title Text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0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91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3008314" cy="990600"/>
          </a:xfrm>
          <a:prstGeom prst="rect">
            <a:avLst/>
          </a:prstGeom>
        </p:spPr>
        <p:txBody>
          <a:bodyPr/>
          <a:lstStyle>
            <a:lvl1pPr>
              <a:defRPr sz="2000" cap="none"/>
            </a:lvl1pPr>
          </a:lstStyle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  <a:lvl2pPr marL="847271" indent="-390071">
              <a:defRPr sz="3200"/>
            </a:lvl2pPr>
            <a:lvl3pPr marL="1108075" indent="-311150">
              <a:defRPr sz="3200"/>
            </a:lvl3pPr>
            <a:lvl4pPr marL="1540192" indent="-449580">
              <a:defRPr sz="3200"/>
            </a:lvl4pPr>
            <a:lvl5pPr marL="1917700" indent="-54610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Text Placeholder 3"/>
          <p:cNvSpPr>
            <a:spLocks noGrp="1"/>
          </p:cNvSpPr>
          <p:nvPr>
            <p:ph type="body" sz="half" idx="21"/>
          </p:nvPr>
        </p:nvSpPr>
        <p:spPr>
          <a:xfrm>
            <a:off x="457199" y="1143000"/>
            <a:ext cx="3008315" cy="4983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pic>
        <p:nvPicPr>
          <p:cNvPr id="10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0000"/>
            </a:gs>
            <a:gs pos="55000">
              <a:srgbClr val="002060"/>
            </a:gs>
            <a:gs pos="75000">
              <a:srgbClr val="000000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997527"/>
          </a:xfrm>
          <a:prstGeom prst="rect">
            <a:avLst/>
          </a:prstGeom>
          <a:gradFill>
            <a:gsLst>
              <a:gs pos="0">
                <a:srgbClr val="3D4B6B"/>
              </a:gs>
              <a:gs pos="50000">
                <a:srgbClr val="586C9B"/>
              </a:gs>
              <a:gs pos="100000">
                <a:srgbClr val="6982B9"/>
              </a:gs>
            </a:gsLst>
            <a:lin ang="5400000"/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Line 4"/>
          <p:cNvSpPr/>
          <p:nvPr/>
        </p:nvSpPr>
        <p:spPr>
          <a:xfrm>
            <a:off x="0" y="1003300"/>
            <a:ext cx="914400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  <a:prstGeom prst="rect">
            <a:avLst/>
          </a:prstGeom>
          <a:ln w="12700">
            <a:miter lim="400000"/>
          </a:ln>
          <a:effectLst>
            <a:outerShdw dist="28398" dir="3806097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pic>
        <p:nvPicPr>
          <p:cNvPr id="5" name="Picture 8" descr="Picture 8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028700" y="6307137"/>
            <a:ext cx="396875" cy="455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1" descr="Picture 1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123825" y="6348412"/>
            <a:ext cx="790575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ransition spd="med"/>
  <p:txStyles>
    <p:titleStyle>
      <a:lvl1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all" spc="0" baseline="0">
          <a:solidFill>
            <a:srgbClr val="FF9933"/>
          </a:solidFill>
          <a:effectLst>
            <a:outerShdw blurRad="38100" dist="38100" dir="2700000" rotWithShape="0">
              <a:srgbClr val="000000">
                <a:alpha val="43137"/>
              </a:srgbClr>
            </a:outerShdw>
          </a:effectLst>
          <a:uFillTx/>
          <a:latin typeface="Arial"/>
          <a:ea typeface="Arial"/>
          <a:cs typeface="Arial"/>
          <a:sym typeface="Arial"/>
        </a:defRPr>
      </a:lvl9pPr>
    </p:titleStyle>
    <p:bodyStyle>
      <a:lvl1pPr marL="233363" marR="0" indent="-233363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866775" marR="0" indent="-409575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–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1108075" marR="0" indent="-31115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1465262" marR="0" indent="-37465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–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1826684" marR="0" indent="-455083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47053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51625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56197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6076950" marR="0" indent="-304800" algn="l" defTabSz="914400" rtl="0" latinLnBrk="0">
        <a:lnSpc>
          <a:spcPct val="80000"/>
        </a:lnSpc>
        <a:spcBef>
          <a:spcPts val="2400"/>
        </a:spcBef>
        <a:spcAft>
          <a:spcPts val="0"/>
        </a:spcAft>
        <a:buClr>
          <a:srgbClr val="FF9900"/>
        </a:buClr>
        <a:buSzPct val="100000"/>
        <a:buFontTx/>
        <a:buChar char="»"/>
        <a:tabLst/>
        <a:defRPr sz="2400" b="0" i="0" u="none" strike="noStrike" cap="none" spc="0" baseline="0">
          <a:solidFill>
            <a:srgbClr val="FFFFFF"/>
          </a:solidFill>
          <a:effectLst>
            <a:outerShdw blurRad="38100" dist="38100" dir="2700000" rotWithShape="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doc.org/index.php/Observational_stud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bi.nlm.nih.gov/pmc/articles/PMC4763690/" TargetMode="External"/><Relationship Id="rId4" Type="http://schemas.openxmlformats.org/officeDocument/2006/relationships/hyperlink" Target="https://www.wikidoc.org/index.php/Longitudinal_stud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Rectangle 2"/>
          <p:cNvSpPr txBox="1"/>
          <p:nvPr/>
        </p:nvSpPr>
        <p:spPr>
          <a:xfrm>
            <a:off x="198120" y="1282658"/>
            <a:ext cx="8671560" cy="2876630"/>
          </a:xfrm>
          <a:prstGeom prst="rect">
            <a:avLst/>
          </a:prstGeom>
          <a:ln w="12700">
            <a:miter lim="400000"/>
          </a:ln>
          <a:effectLst>
            <a:outerShdw dist="28398" dir="3806097" rotWithShape="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algn="ctr">
              <a:lnSpc>
                <a:spcPct val="120000"/>
              </a:lnSpc>
              <a:spcBef>
                <a:spcPts val="1400"/>
              </a:spcBef>
              <a:defRPr sz="4000" b="1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Introduction to Observational Studies </a:t>
            </a:r>
            <a:endParaRPr sz="3200">
              <a:solidFill>
                <a:srgbClr val="FF9933"/>
              </a:solidFill>
            </a:endParaRPr>
          </a:p>
          <a:p>
            <a:pPr algn="ctr">
              <a:lnSpc>
                <a:spcPct val="120000"/>
              </a:lnSpc>
              <a:spcBef>
                <a:spcPts val="1400"/>
              </a:spcBef>
              <a:defRPr sz="4000" b="1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Advantages and Disadvantages of Cohort Studies</a:t>
            </a:r>
          </a:p>
        </p:txBody>
      </p:sp>
      <p:sp>
        <p:nvSpPr>
          <p:cNvPr id="252" name="TextBox 7"/>
          <p:cNvSpPr txBox="1"/>
          <p:nvPr/>
        </p:nvSpPr>
        <p:spPr>
          <a:xfrm>
            <a:off x="2104550" y="4648200"/>
            <a:ext cx="4925577" cy="1017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PERFUSE Clinical Trial &amp; </a:t>
            </a:r>
            <a:endParaRPr>
              <a:latin typeface="+mj-lt"/>
              <a:ea typeface="+mj-ea"/>
              <a:cs typeface="+mj-cs"/>
              <a:sym typeface="Times New Roman"/>
            </a:endParaRPr>
          </a:p>
          <a:p>
            <a:pPr>
              <a:defRPr sz="32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t>Medical Research Course</a:t>
            </a:r>
          </a:p>
        </p:txBody>
      </p:sp>
      <p:sp>
        <p:nvSpPr>
          <p:cNvPr id="253" name="TextBox 8"/>
          <p:cNvSpPr txBox="1"/>
          <p:nvPr/>
        </p:nvSpPr>
        <p:spPr>
          <a:xfrm>
            <a:off x="2689796" y="5781675"/>
            <a:ext cx="3601801" cy="486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>
                <a:solidFill>
                  <a:srgbClr val="FFFFFF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Clara Fitzgerald, MPH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Cohort Studies</a:t>
            </a:r>
          </a:p>
        </p:txBody>
      </p:sp>
      <p:sp>
        <p:nvSpPr>
          <p:cNvPr id="305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34400" cy="4394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3234" indent="-310594" defTabSz="832104">
              <a:spcBef>
                <a:spcPts val="2100"/>
              </a:spcBef>
              <a:tabLst>
                <a:tab pos="139700" algn="l"/>
              </a:tabLst>
              <a:defRPr sz="1820" u="sng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2000" dirty="0" smtClean="0"/>
              <a:t>Prospective </a:t>
            </a:r>
            <a:r>
              <a:rPr sz="2000" dirty="0"/>
              <a:t>Cohort Studies </a:t>
            </a:r>
          </a:p>
          <a:p>
            <a:pPr marL="696262" lvl="1" indent="-212360" defTabSz="832104">
              <a:spcBef>
                <a:spcPts val="2100"/>
              </a:spcBef>
              <a:tabLst>
                <a:tab pos="139700" algn="l"/>
              </a:tabLst>
              <a:defRPr sz="1638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1800" dirty="0"/>
              <a:t>Forward looking, also known as “Incidence Study, Longitudinal Study or Incidence Study”</a:t>
            </a:r>
          </a:p>
          <a:p>
            <a:pPr marL="696262" lvl="1" indent="-212360" defTabSz="832104">
              <a:spcBef>
                <a:spcPts val="2100"/>
              </a:spcBef>
              <a:tabLst>
                <a:tab pos="139700" algn="l"/>
              </a:tabLst>
              <a:defRPr sz="1638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1800" dirty="0"/>
              <a:t>Subjects are followed prospectively, with initial exposures and subsequent disease outcomes</a:t>
            </a:r>
          </a:p>
          <a:p>
            <a:pPr marL="93234" indent="-310594" defTabSz="832104">
              <a:spcBef>
                <a:spcPts val="2100"/>
              </a:spcBef>
              <a:tabLst>
                <a:tab pos="139700" algn="l"/>
              </a:tabLst>
              <a:defRPr sz="1820" u="sng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2000" dirty="0"/>
              <a:t>Retrospective Cohort Studies </a:t>
            </a:r>
          </a:p>
          <a:p>
            <a:pPr marL="696262" lvl="1" indent="-212360" defTabSz="832104">
              <a:spcBef>
                <a:spcPts val="2100"/>
              </a:spcBef>
              <a:tabLst>
                <a:tab pos="139700" algn="l"/>
              </a:tabLst>
              <a:defRPr sz="1638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1800" dirty="0"/>
              <a:t>Backwards looking, also known as “Historical Cohort” </a:t>
            </a:r>
          </a:p>
          <a:p>
            <a:pPr marL="696262" lvl="1" indent="-212360" defTabSz="832104">
              <a:spcBef>
                <a:spcPts val="2100"/>
              </a:spcBef>
              <a:tabLst>
                <a:tab pos="139700" algn="l"/>
              </a:tabLst>
              <a:defRPr sz="1638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rPr sz="1800" dirty="0"/>
              <a:t>Subjects are identified from past records (such as medical or employment records) and followed from past to present to ascertained outcome data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Cohort Study Framework</a:t>
            </a:r>
          </a:p>
        </p:txBody>
      </p:sp>
      <p:sp>
        <p:nvSpPr>
          <p:cNvPr id="311" name="Rounded Rectangle 3"/>
          <p:cNvSpPr/>
          <p:nvPr/>
        </p:nvSpPr>
        <p:spPr>
          <a:xfrm>
            <a:off x="381000" y="35814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2" name="Rounded Rectangle 8"/>
          <p:cNvSpPr/>
          <p:nvPr/>
        </p:nvSpPr>
        <p:spPr>
          <a:xfrm>
            <a:off x="3200400" y="2105025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3" name="Rounded Rectangle 9"/>
          <p:cNvSpPr/>
          <p:nvPr/>
        </p:nvSpPr>
        <p:spPr>
          <a:xfrm>
            <a:off x="3200400" y="48768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4" name="Rounded Rectangle 10"/>
          <p:cNvSpPr/>
          <p:nvPr/>
        </p:nvSpPr>
        <p:spPr>
          <a:xfrm>
            <a:off x="6400800" y="27051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5" name="Rounded Rectangle 11"/>
          <p:cNvSpPr/>
          <p:nvPr/>
        </p:nvSpPr>
        <p:spPr>
          <a:xfrm>
            <a:off x="6400800" y="13716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6" name="Rounded Rectangle 12"/>
          <p:cNvSpPr/>
          <p:nvPr/>
        </p:nvSpPr>
        <p:spPr>
          <a:xfrm>
            <a:off x="6429375" y="5572125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Rounded Rectangle 13"/>
          <p:cNvSpPr/>
          <p:nvPr/>
        </p:nvSpPr>
        <p:spPr>
          <a:xfrm>
            <a:off x="6429375" y="42672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318" name="Straight Connector 15"/>
          <p:cNvCxnSpPr>
            <a:stCxn id="311" idx="0"/>
            <a:endCxn id="312" idx="0"/>
          </p:cNvCxnSpPr>
          <p:nvPr/>
        </p:nvCxnSpPr>
        <p:spPr>
          <a:xfrm flipV="1">
            <a:off x="1447800" y="2638425"/>
            <a:ext cx="2819400" cy="147637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19" name="Straight Connector 16"/>
          <p:cNvCxnSpPr>
            <a:stCxn id="311" idx="0"/>
            <a:endCxn id="313" idx="0"/>
          </p:cNvCxnSpPr>
          <p:nvPr/>
        </p:nvCxnSpPr>
        <p:spPr>
          <a:xfrm>
            <a:off x="1447800" y="4114800"/>
            <a:ext cx="2819400" cy="1295400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0" name="Straight Connector 19"/>
          <p:cNvCxnSpPr>
            <a:stCxn id="312" idx="0"/>
            <a:endCxn id="315" idx="0"/>
          </p:cNvCxnSpPr>
          <p:nvPr/>
        </p:nvCxnSpPr>
        <p:spPr>
          <a:xfrm flipV="1">
            <a:off x="4267200" y="1905000"/>
            <a:ext cx="3200400" cy="73342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1" name="Straight Connector 22"/>
          <p:cNvCxnSpPr>
            <a:stCxn id="312" idx="0"/>
            <a:endCxn id="314" idx="0"/>
          </p:cNvCxnSpPr>
          <p:nvPr/>
        </p:nvCxnSpPr>
        <p:spPr>
          <a:xfrm>
            <a:off x="4267200" y="2638425"/>
            <a:ext cx="3200400" cy="60007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2" name="Straight Connector 29"/>
          <p:cNvCxnSpPr>
            <a:stCxn id="313" idx="0"/>
            <a:endCxn id="317" idx="0"/>
          </p:cNvCxnSpPr>
          <p:nvPr/>
        </p:nvCxnSpPr>
        <p:spPr>
          <a:xfrm flipV="1">
            <a:off x="4267200" y="4800600"/>
            <a:ext cx="3228975" cy="609600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3" name="Straight Connector 32"/>
          <p:cNvCxnSpPr>
            <a:stCxn id="313" idx="0"/>
            <a:endCxn id="316" idx="0"/>
          </p:cNvCxnSpPr>
          <p:nvPr/>
        </p:nvCxnSpPr>
        <p:spPr>
          <a:xfrm>
            <a:off x="4267200" y="5410200"/>
            <a:ext cx="3228975" cy="69532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sp>
        <p:nvSpPr>
          <p:cNvPr id="324" name="TextBox 36"/>
          <p:cNvSpPr txBox="1"/>
          <p:nvPr/>
        </p:nvSpPr>
        <p:spPr>
          <a:xfrm>
            <a:off x="6598919" y="1676400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Diseased</a:t>
            </a:r>
          </a:p>
        </p:txBody>
      </p:sp>
      <p:sp>
        <p:nvSpPr>
          <p:cNvPr id="325" name="TextBox 37"/>
          <p:cNvSpPr txBox="1"/>
          <p:nvPr/>
        </p:nvSpPr>
        <p:spPr>
          <a:xfrm>
            <a:off x="6589394" y="2823000"/>
            <a:ext cx="1813561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Non-Diseased</a:t>
            </a:r>
          </a:p>
        </p:txBody>
      </p:sp>
      <p:sp>
        <p:nvSpPr>
          <p:cNvPr id="326" name="TextBox 38"/>
          <p:cNvSpPr txBox="1"/>
          <p:nvPr/>
        </p:nvSpPr>
        <p:spPr>
          <a:xfrm>
            <a:off x="6589394" y="4569767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Diseased</a:t>
            </a:r>
          </a:p>
        </p:txBody>
      </p:sp>
      <p:sp>
        <p:nvSpPr>
          <p:cNvPr id="327" name="TextBox 39"/>
          <p:cNvSpPr txBox="1"/>
          <p:nvPr/>
        </p:nvSpPr>
        <p:spPr>
          <a:xfrm>
            <a:off x="6598919" y="5690025"/>
            <a:ext cx="1813561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Non-Diseased</a:t>
            </a:r>
          </a:p>
        </p:txBody>
      </p:sp>
      <p:sp>
        <p:nvSpPr>
          <p:cNvPr id="328" name="TextBox 40"/>
          <p:cNvSpPr txBox="1"/>
          <p:nvPr/>
        </p:nvSpPr>
        <p:spPr>
          <a:xfrm>
            <a:off x="3360420" y="2407498"/>
            <a:ext cx="181356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Exposed</a:t>
            </a:r>
          </a:p>
        </p:txBody>
      </p:sp>
      <p:sp>
        <p:nvSpPr>
          <p:cNvPr id="329" name="TextBox 41"/>
          <p:cNvSpPr txBox="1"/>
          <p:nvPr/>
        </p:nvSpPr>
        <p:spPr>
          <a:xfrm>
            <a:off x="3360420" y="5228361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Unexposed</a:t>
            </a:r>
          </a:p>
        </p:txBody>
      </p:sp>
      <p:sp>
        <p:nvSpPr>
          <p:cNvPr id="330" name="TextBox 42"/>
          <p:cNvSpPr txBox="1"/>
          <p:nvPr/>
        </p:nvSpPr>
        <p:spPr>
          <a:xfrm>
            <a:off x="531494" y="3738769"/>
            <a:ext cx="1813562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Cohort Population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Cohort Study Framework</a:t>
            </a:r>
          </a:p>
        </p:txBody>
      </p:sp>
      <p:sp>
        <p:nvSpPr>
          <p:cNvPr id="311" name="Rounded Rectangle 3"/>
          <p:cNvSpPr/>
          <p:nvPr/>
        </p:nvSpPr>
        <p:spPr>
          <a:xfrm>
            <a:off x="381000" y="35814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2" name="Rounded Rectangle 8"/>
          <p:cNvSpPr/>
          <p:nvPr/>
        </p:nvSpPr>
        <p:spPr>
          <a:xfrm>
            <a:off x="3200400" y="2105025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3" name="Rounded Rectangle 9"/>
          <p:cNvSpPr/>
          <p:nvPr/>
        </p:nvSpPr>
        <p:spPr>
          <a:xfrm>
            <a:off x="3200400" y="48768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4" name="Rounded Rectangle 10"/>
          <p:cNvSpPr/>
          <p:nvPr/>
        </p:nvSpPr>
        <p:spPr>
          <a:xfrm>
            <a:off x="6400800" y="27051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5" name="Rounded Rectangle 11"/>
          <p:cNvSpPr/>
          <p:nvPr/>
        </p:nvSpPr>
        <p:spPr>
          <a:xfrm>
            <a:off x="6400800" y="13716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6" name="Rounded Rectangle 12"/>
          <p:cNvSpPr/>
          <p:nvPr/>
        </p:nvSpPr>
        <p:spPr>
          <a:xfrm>
            <a:off x="6469379" y="5609181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7" name="Rounded Rectangle 13"/>
          <p:cNvSpPr/>
          <p:nvPr/>
        </p:nvSpPr>
        <p:spPr>
          <a:xfrm>
            <a:off x="6429375" y="4267200"/>
            <a:ext cx="2133600" cy="1066800"/>
          </a:xfrm>
          <a:prstGeom prst="roundRect">
            <a:avLst>
              <a:gd name="adj" fmla="val 16667"/>
            </a:avLst>
          </a:prstGeom>
          <a:solidFill>
            <a:srgbClr val="EFF1F7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spcBef>
                <a:spcPts val="700"/>
              </a:spcBef>
              <a:defRPr sz="1800" b="1">
                <a:solidFill>
                  <a:srgbClr val="FFFFFF"/>
                </a:solidFill>
              </a:defRPr>
            </a:pPr>
            <a:endParaRPr/>
          </a:p>
        </p:txBody>
      </p:sp>
      <p:cxnSp>
        <p:nvCxnSpPr>
          <p:cNvPr id="318" name="Straight Connector 15"/>
          <p:cNvCxnSpPr>
            <a:stCxn id="311" idx="0"/>
            <a:endCxn id="312" idx="0"/>
          </p:cNvCxnSpPr>
          <p:nvPr/>
        </p:nvCxnSpPr>
        <p:spPr>
          <a:xfrm flipV="1">
            <a:off x="1447800" y="2638425"/>
            <a:ext cx="2819400" cy="147637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19" name="Straight Connector 16"/>
          <p:cNvCxnSpPr>
            <a:stCxn id="311" idx="0"/>
            <a:endCxn id="313" idx="0"/>
          </p:cNvCxnSpPr>
          <p:nvPr/>
        </p:nvCxnSpPr>
        <p:spPr>
          <a:xfrm>
            <a:off x="1447800" y="4114800"/>
            <a:ext cx="2819400" cy="1295400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0" name="Straight Connector 19"/>
          <p:cNvCxnSpPr>
            <a:stCxn id="312" idx="0"/>
            <a:endCxn id="315" idx="0"/>
          </p:cNvCxnSpPr>
          <p:nvPr/>
        </p:nvCxnSpPr>
        <p:spPr>
          <a:xfrm flipV="1">
            <a:off x="4267200" y="1905000"/>
            <a:ext cx="3200400" cy="73342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1" name="Straight Connector 22"/>
          <p:cNvCxnSpPr>
            <a:stCxn id="312" idx="0"/>
            <a:endCxn id="314" idx="0"/>
          </p:cNvCxnSpPr>
          <p:nvPr/>
        </p:nvCxnSpPr>
        <p:spPr>
          <a:xfrm>
            <a:off x="4267200" y="2638425"/>
            <a:ext cx="3200400" cy="600075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2" name="Straight Connector 29"/>
          <p:cNvCxnSpPr>
            <a:stCxn id="313" idx="0"/>
            <a:endCxn id="317" idx="0"/>
          </p:cNvCxnSpPr>
          <p:nvPr/>
        </p:nvCxnSpPr>
        <p:spPr>
          <a:xfrm flipV="1">
            <a:off x="4267200" y="4800600"/>
            <a:ext cx="3228975" cy="609600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cxnSp>
        <p:nvCxnSpPr>
          <p:cNvPr id="323" name="Straight Connector 32"/>
          <p:cNvCxnSpPr>
            <a:stCxn id="313" idx="0"/>
            <a:endCxn id="316" idx="0"/>
          </p:cNvCxnSpPr>
          <p:nvPr/>
        </p:nvCxnSpPr>
        <p:spPr>
          <a:xfrm>
            <a:off x="4267200" y="4876800"/>
            <a:ext cx="3268979" cy="732381"/>
          </a:xfrm>
          <a:prstGeom prst="straightConnector1">
            <a:avLst/>
          </a:prstGeom>
          <a:ln>
            <a:solidFill>
              <a:srgbClr val="FFFFFF"/>
            </a:solidFill>
          </a:ln>
        </p:spPr>
      </p:cxnSp>
      <p:sp>
        <p:nvSpPr>
          <p:cNvPr id="324" name="TextBox 36"/>
          <p:cNvSpPr txBox="1"/>
          <p:nvPr/>
        </p:nvSpPr>
        <p:spPr>
          <a:xfrm>
            <a:off x="6598919" y="1676400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Diseased</a:t>
            </a:r>
          </a:p>
        </p:txBody>
      </p:sp>
      <p:sp>
        <p:nvSpPr>
          <p:cNvPr id="325" name="TextBox 37"/>
          <p:cNvSpPr txBox="1"/>
          <p:nvPr/>
        </p:nvSpPr>
        <p:spPr>
          <a:xfrm>
            <a:off x="6589394" y="2823000"/>
            <a:ext cx="1813561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Non-Diseased</a:t>
            </a:r>
          </a:p>
        </p:txBody>
      </p:sp>
      <p:sp>
        <p:nvSpPr>
          <p:cNvPr id="326" name="TextBox 38"/>
          <p:cNvSpPr txBox="1"/>
          <p:nvPr/>
        </p:nvSpPr>
        <p:spPr>
          <a:xfrm>
            <a:off x="6589394" y="4569767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Diseased</a:t>
            </a:r>
          </a:p>
        </p:txBody>
      </p:sp>
      <p:sp>
        <p:nvSpPr>
          <p:cNvPr id="327" name="TextBox 39"/>
          <p:cNvSpPr txBox="1"/>
          <p:nvPr/>
        </p:nvSpPr>
        <p:spPr>
          <a:xfrm>
            <a:off x="6598919" y="5690025"/>
            <a:ext cx="1813561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Non-Diseased</a:t>
            </a:r>
          </a:p>
        </p:txBody>
      </p:sp>
      <p:sp>
        <p:nvSpPr>
          <p:cNvPr id="328" name="TextBox 40"/>
          <p:cNvSpPr txBox="1"/>
          <p:nvPr/>
        </p:nvSpPr>
        <p:spPr>
          <a:xfrm>
            <a:off x="3360420" y="2407498"/>
            <a:ext cx="181356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Exposed</a:t>
            </a:r>
          </a:p>
        </p:txBody>
      </p:sp>
      <p:sp>
        <p:nvSpPr>
          <p:cNvPr id="329" name="TextBox 41"/>
          <p:cNvSpPr txBox="1"/>
          <p:nvPr/>
        </p:nvSpPr>
        <p:spPr>
          <a:xfrm>
            <a:off x="3360420" y="5228361"/>
            <a:ext cx="1813561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Unexposed</a:t>
            </a:r>
          </a:p>
        </p:txBody>
      </p:sp>
      <p:sp>
        <p:nvSpPr>
          <p:cNvPr id="330" name="TextBox 42"/>
          <p:cNvSpPr txBox="1"/>
          <p:nvPr/>
        </p:nvSpPr>
        <p:spPr>
          <a:xfrm>
            <a:off x="531494" y="3738769"/>
            <a:ext cx="1813562" cy="792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>
                <a:solidFill>
                  <a:srgbClr val="FF9966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t>Cohort Population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43300" y="2938229"/>
            <a:ext cx="1447800" cy="43088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Smokers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7167" y="5657492"/>
            <a:ext cx="1447800" cy="76943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Non-Smokers</a:t>
            </a:r>
            <a:endParaRPr kumimoji="0" lang="en-US" sz="2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29398" y="2056269"/>
            <a:ext cx="1752601" cy="369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Lung Cancer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59879" y="4978184"/>
            <a:ext cx="1752601" cy="369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Lung Cancer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26012" y="6482695"/>
            <a:ext cx="1956648" cy="369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No Lung Cancer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27375" y="3592358"/>
            <a:ext cx="1956648" cy="369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No Lung Cancer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169833" y="990600"/>
            <a:ext cx="3276600" cy="5334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4934" y="1072975"/>
            <a:ext cx="24384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Study time 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8028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Steps of Cohort Study</a:t>
            </a:r>
          </a:p>
        </p:txBody>
      </p:sp>
      <p:sp>
        <p:nvSpPr>
          <p:cNvPr id="33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370342"/>
            <a:ext cx="8534400" cy="4394201"/>
          </a:xfrm>
          <a:prstGeom prst="rect">
            <a:avLst/>
          </a:prstGeom>
        </p:spPr>
        <p:txBody>
          <a:bodyPr/>
          <a:lstStyle/>
          <a:p>
            <a:r>
              <a:t>Select study population</a:t>
            </a:r>
            <a:endParaRPr sz="2000"/>
          </a:p>
          <a:p>
            <a:r>
              <a:t>Obtain data on exposure</a:t>
            </a:r>
            <a:endParaRPr sz="2000"/>
          </a:p>
          <a:p>
            <a:r>
              <a:t>Select comparison group</a:t>
            </a:r>
          </a:p>
          <a:p>
            <a:r>
              <a:t>Follow Up </a:t>
            </a:r>
            <a:endParaRPr sz="2000"/>
          </a:p>
          <a:p>
            <a:r>
              <a:t>Analysis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electing Study Populating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Selecting Study Populating  </a:t>
            </a:r>
          </a:p>
          <a:p>
            <a:r>
              <a:t>Types of Cohorts</a:t>
            </a:r>
          </a:p>
        </p:txBody>
      </p:sp>
      <p:sp>
        <p:nvSpPr>
          <p:cNvPr id="338" name="Occupational (i.e. Asbestos workers, Nurses Health Study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5754" indent="-325754" defTabSz="868680">
              <a:lnSpc>
                <a:spcPct val="100000"/>
              </a:lnSpc>
              <a:spcBef>
                <a:spcPts val="700"/>
              </a:spcBef>
              <a:buClrTx/>
              <a:defRPr sz="3040">
                <a:effectLst/>
              </a:defRPr>
            </a:pPr>
            <a:r>
              <a:t>Occupational (i.e. Asbestos workers, Nurses Health Study)</a:t>
            </a:r>
          </a:p>
          <a:p>
            <a:pPr marL="325754" indent="-325754" defTabSz="868680">
              <a:lnSpc>
                <a:spcPct val="100000"/>
              </a:lnSpc>
              <a:spcBef>
                <a:spcPts val="700"/>
              </a:spcBef>
              <a:buClrTx/>
              <a:defRPr sz="3040">
                <a:effectLst/>
              </a:defRPr>
            </a:pPr>
            <a:r>
              <a:t>Convenience (i.e. College students, Graduating Class)</a:t>
            </a:r>
          </a:p>
          <a:p>
            <a:pPr marL="325754" indent="-325754" defTabSz="868680">
              <a:lnSpc>
                <a:spcPct val="100000"/>
              </a:lnSpc>
              <a:spcBef>
                <a:spcPts val="700"/>
              </a:spcBef>
              <a:buClrTx/>
              <a:defRPr sz="3040">
                <a:effectLst/>
              </a:defRPr>
            </a:pPr>
            <a:r>
              <a:t>Insurance Plans</a:t>
            </a:r>
          </a:p>
          <a:p>
            <a:pPr marL="325754" indent="-325754" defTabSz="868680">
              <a:lnSpc>
                <a:spcPct val="100000"/>
              </a:lnSpc>
              <a:spcBef>
                <a:spcPts val="700"/>
              </a:spcBef>
              <a:buClrTx/>
              <a:defRPr sz="3040">
                <a:effectLst/>
              </a:defRPr>
            </a:pPr>
            <a:r>
              <a:t>Community (i.e. Framingham)</a:t>
            </a:r>
          </a:p>
          <a:p>
            <a:pPr marL="325754" indent="-325754" defTabSz="868680">
              <a:lnSpc>
                <a:spcPct val="100000"/>
              </a:lnSpc>
              <a:spcBef>
                <a:spcPts val="700"/>
              </a:spcBef>
              <a:buClrTx/>
              <a:defRPr sz="3040">
                <a:effectLst/>
              </a:defRPr>
            </a:pPr>
            <a:r>
              <a:t>Disease or Procedure</a:t>
            </a:r>
          </a:p>
          <a:p>
            <a:pPr marL="705802" lvl="1" indent="-271462" defTabSz="868680">
              <a:lnSpc>
                <a:spcPct val="100000"/>
              </a:lnSpc>
              <a:spcBef>
                <a:spcPts val="0"/>
              </a:spcBef>
              <a:buClrTx/>
              <a:defRPr sz="2660">
                <a:effectLst/>
              </a:defRPr>
            </a:pPr>
            <a:r>
              <a:t>Natural History (i.e. Syncope)</a:t>
            </a:r>
          </a:p>
          <a:p>
            <a:pPr marL="705802" lvl="1" indent="-271462" defTabSz="868680">
              <a:lnSpc>
                <a:spcPct val="100000"/>
              </a:lnSpc>
              <a:spcBef>
                <a:spcPts val="0"/>
              </a:spcBef>
              <a:buClrTx/>
              <a:defRPr sz="2660">
                <a:effectLst/>
              </a:defRPr>
            </a:pPr>
            <a:r>
              <a:t>Outcomes Research (i.e. Dialysis)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Data Collec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1">
              <a:defRPr sz="3200" cap="none"/>
            </a:pPr>
            <a:r>
              <a:t>Data Collection </a:t>
            </a:r>
          </a:p>
        </p:txBody>
      </p:sp>
      <p:sp>
        <p:nvSpPr>
          <p:cNvPr id="341" name="Clinic Visit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Clinic Visits</a:t>
            </a:r>
          </a:p>
          <a:p>
            <a:pPr marL="1035796" lvl="2" indent="-310594" defTabSz="832104">
              <a:spcBef>
                <a:spcPts val="2100"/>
              </a:spcBef>
              <a:buChar char="–"/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Physical Examination </a:t>
            </a:r>
          </a:p>
          <a:p>
            <a:pPr marL="1035796" lvl="2" indent="-310594" defTabSz="832104">
              <a:spcBef>
                <a:spcPts val="2100"/>
              </a:spcBef>
              <a:buChar char="–"/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Interviews</a:t>
            </a:r>
          </a:p>
          <a:p>
            <a:pPr marL="1035796" lvl="2" indent="-310594" defTabSz="832104">
              <a:spcBef>
                <a:spcPts val="2100"/>
              </a:spcBef>
              <a:buChar char="–"/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Laboratory Assays</a:t>
            </a:r>
          </a:p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Personal interviews </a:t>
            </a:r>
          </a:p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Mailed questionnaires</a:t>
            </a:r>
          </a:p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Medical records</a:t>
            </a:r>
          </a:p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Administrative Data</a:t>
            </a:r>
          </a:p>
          <a:p>
            <a:pPr marL="726646" lvl="1" indent="-310594" defTabSz="832104">
              <a:spcBef>
                <a:spcPts val="2100"/>
              </a:spcBef>
              <a:tabLst>
                <a:tab pos="139700" algn="l"/>
              </a:tabLst>
              <a:defRPr sz="1820">
                <a:effectLst>
                  <a:outerShdw blurRad="34671" dist="34671" dir="2700000" rotWithShape="0">
                    <a:srgbClr val="000000"/>
                  </a:outerShdw>
                </a:effectLst>
              </a:defRPr>
            </a:pPr>
            <a:r>
              <a:t>Birth or Death Records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omparison Group &amp; Study Follow Up"/>
          <p:cNvSpPr txBox="1">
            <a:spLocks noGrp="1"/>
          </p:cNvSpPr>
          <p:nvPr>
            <p:ph type="title"/>
          </p:nvPr>
        </p:nvSpPr>
        <p:spPr>
          <a:xfrm>
            <a:off x="0" y="12700"/>
            <a:ext cx="9144000" cy="997527"/>
          </a:xfrm>
          <a:prstGeom prst="rect">
            <a:avLst/>
          </a:prstGeom>
        </p:spPr>
        <p:txBody>
          <a:bodyPr/>
          <a:lstStyle/>
          <a:p>
            <a:r>
              <a:t>Comparison Group &amp; Study Follow Up</a:t>
            </a:r>
          </a:p>
        </p:txBody>
      </p:sp>
      <p:sp>
        <p:nvSpPr>
          <p:cNvPr id="344" name="Comparison Group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Comparison Groups</a:t>
            </a:r>
          </a:p>
          <a:p>
            <a:pPr marL="690562" lvl="1" indent="-233362">
              <a:buChar char="•"/>
            </a:pPr>
            <a:r>
              <a:t>Internal Comparison  </a:t>
            </a:r>
          </a:p>
          <a:p>
            <a:pPr marL="690562" lvl="1" indent="-233362">
              <a:buChar char="•"/>
            </a:pPr>
            <a:r>
              <a:t>External Comparison </a:t>
            </a:r>
          </a:p>
          <a:p>
            <a:r>
              <a:t>Study Follow up</a:t>
            </a:r>
          </a:p>
          <a:p>
            <a:pPr marL="690562" lvl="1" indent="-233362">
              <a:buChar char="•"/>
            </a:pPr>
            <a:r>
              <a:t>Depends on-</a:t>
            </a:r>
          </a:p>
          <a:p>
            <a:pPr marL="1030287" lvl="2" indent="-233362"/>
            <a:r>
              <a:t>Outcome of interest</a:t>
            </a:r>
          </a:p>
          <a:p>
            <a:pPr marL="1030287" lvl="2" indent="-233362"/>
            <a:r>
              <a:t>Resources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ohort Data Analysi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Cohort Data Analysis</a:t>
            </a:r>
          </a:p>
        </p:txBody>
      </p:sp>
      <p:sp>
        <p:nvSpPr>
          <p:cNvPr id="347" name="Incidence = New Cases…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34401" cy="4394200"/>
          </a:xfrm>
          <a:prstGeom prst="rect">
            <a:avLst/>
          </a:prstGeom>
        </p:spPr>
        <p:txBody>
          <a:bodyPr>
            <a:noAutofit/>
          </a:bodyPr>
          <a:lstStyle/>
          <a:p>
            <a:pPr defTabSz="457200">
              <a:lnSpc>
                <a:spcPct val="100000"/>
              </a:lnSpc>
              <a:spcBef>
                <a:spcPts val="400"/>
              </a:spcBef>
              <a:buClrTx/>
              <a:defRPr sz="2000">
                <a:effectLst/>
              </a:defRPr>
            </a:pPr>
            <a:r>
              <a:rPr sz="1800" dirty="0"/>
              <a:t>Incidence = New </a:t>
            </a:r>
            <a:r>
              <a:rPr sz="1800" dirty="0" smtClean="0"/>
              <a:t>Cases</a:t>
            </a:r>
            <a:endParaRPr lang="en-US" sz="1800" dirty="0"/>
          </a:p>
          <a:p>
            <a:pPr defTabSz="457200">
              <a:lnSpc>
                <a:spcPct val="100000"/>
              </a:lnSpc>
              <a:spcBef>
                <a:spcPts val="400"/>
              </a:spcBef>
              <a:buClrTx/>
              <a:defRPr sz="2000">
                <a:effectLst/>
              </a:defRPr>
            </a:pPr>
            <a:r>
              <a:rPr lang="en-US" sz="1800" dirty="0" smtClean="0"/>
              <a:t>Temporality established</a:t>
            </a:r>
            <a:endParaRPr lang="en-US" sz="1800" dirty="0"/>
          </a:p>
          <a:p>
            <a:r>
              <a:rPr lang="en-US" sz="1800" dirty="0">
                <a:effectLst/>
              </a:rPr>
              <a:t>The </a:t>
            </a:r>
            <a:r>
              <a:rPr lang="en-US" sz="1800" dirty="0" smtClean="0">
                <a:effectLst/>
              </a:rPr>
              <a:t>central </a:t>
            </a:r>
            <a:r>
              <a:rPr lang="en-US" sz="1800" dirty="0">
                <a:effectLst/>
              </a:rPr>
              <a:t>methods for comparing the frequency of </a:t>
            </a:r>
            <a:r>
              <a:rPr lang="en-US" sz="1800" dirty="0" smtClean="0">
                <a:effectLst/>
              </a:rPr>
              <a:t>disease:</a:t>
            </a:r>
            <a:endParaRPr lang="en-US" sz="1800" dirty="0">
              <a:effectLst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effectLst/>
              </a:rPr>
              <a:t>Calculate a </a:t>
            </a:r>
            <a:r>
              <a:rPr lang="en-US" sz="1800" b="1" i="1" dirty="0">
                <a:effectLst/>
              </a:rPr>
              <a:t>ratio</a:t>
            </a:r>
            <a:r>
              <a:rPr lang="en-US" sz="1800" dirty="0">
                <a:effectLst/>
              </a:rPr>
              <a:t> of the two measures of disease frequency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dirty="0">
                <a:effectLst/>
              </a:rPr>
              <a:t>Calculate the </a:t>
            </a:r>
            <a:r>
              <a:rPr lang="en-US" sz="1800" b="1" i="1" dirty="0">
                <a:effectLst/>
              </a:rPr>
              <a:t>difference</a:t>
            </a:r>
            <a:r>
              <a:rPr lang="en-US" sz="1800" dirty="0">
                <a:effectLst/>
              </a:rPr>
              <a:t> between the two measures by subtraction.</a:t>
            </a:r>
          </a:p>
          <a:p>
            <a:pPr marL="0" indent="0" defTabSz="457200">
              <a:lnSpc>
                <a:spcPct val="100000"/>
              </a:lnSpc>
              <a:spcBef>
                <a:spcPts val="400"/>
              </a:spcBef>
              <a:buClrTx/>
              <a:buNone/>
              <a:defRPr sz="2000">
                <a:effectLst/>
              </a:defRPr>
            </a:pPr>
            <a:endParaRPr sz="1800" dirty="0"/>
          </a:p>
          <a:p>
            <a:pPr marL="457200" indent="-4572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defRPr sz="2000">
                <a:effectLst/>
              </a:defRPr>
            </a:pPr>
            <a:r>
              <a:rPr sz="1800" u="sng" dirty="0"/>
              <a:t>Key outcome measures:</a:t>
            </a:r>
          </a:p>
          <a:p>
            <a:pPr marL="754062" lvl="1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buChar char="•"/>
              <a:defRPr sz="1800">
                <a:effectLst/>
              </a:defRPr>
            </a:pPr>
            <a:r>
              <a:rPr sz="1800" dirty="0"/>
              <a:t>Cumulative incidence (incidence proportion)</a:t>
            </a:r>
          </a:p>
          <a:p>
            <a:pPr marL="1257300" lvl="2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defRPr sz="1800">
                <a:effectLst/>
              </a:defRPr>
            </a:pPr>
            <a:r>
              <a:rPr sz="1800" dirty="0"/>
              <a:t>Cumulative incidence </a:t>
            </a:r>
            <a:r>
              <a:rPr sz="1800" dirty="0" smtClean="0"/>
              <a:t>ratio</a:t>
            </a:r>
            <a:r>
              <a:rPr lang="en-US" sz="1800" dirty="0" smtClean="0"/>
              <a:t> (Relative Risk)</a:t>
            </a:r>
            <a:endParaRPr sz="1800" dirty="0"/>
          </a:p>
          <a:p>
            <a:pPr marL="1257300" lvl="2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defRPr sz="1800">
                <a:effectLst/>
              </a:defRPr>
            </a:pPr>
            <a:r>
              <a:rPr sz="1800" dirty="0"/>
              <a:t>Cumulative incidence difference</a:t>
            </a:r>
          </a:p>
          <a:p>
            <a:pPr marL="754062" lvl="1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buChar char="•"/>
              <a:defRPr sz="1800">
                <a:effectLst/>
              </a:defRPr>
            </a:pPr>
            <a:r>
              <a:rPr sz="1800" dirty="0"/>
              <a:t>Incidence density (Incidence rate)</a:t>
            </a:r>
            <a:endParaRPr sz="1800" dirty="0"/>
          </a:p>
          <a:p>
            <a:pPr marL="1257300" lvl="2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defRPr sz="1800">
                <a:effectLst/>
              </a:defRPr>
            </a:pPr>
            <a:r>
              <a:rPr sz="1800" dirty="0"/>
              <a:t>Incidence density ratio </a:t>
            </a:r>
            <a:endParaRPr sz="1800" dirty="0"/>
          </a:p>
          <a:p>
            <a:pPr marL="1257300" lvl="2" indent="-342900" defTabSz="457200">
              <a:lnSpc>
                <a:spcPct val="100000"/>
              </a:lnSpc>
              <a:spcBef>
                <a:spcPts val="400"/>
              </a:spcBef>
              <a:buClrTx/>
              <a:buFont typeface="Arial"/>
              <a:defRPr sz="1800">
                <a:effectLst/>
              </a:defRPr>
            </a:pPr>
            <a:r>
              <a:rPr sz="1800" dirty="0"/>
              <a:t>Incidence density difference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Incidence Proportion vs. Incidence Densit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Incidence Proportion vs. Incidence Density</a:t>
            </a:r>
          </a:p>
        </p:txBody>
      </p:sp>
      <p:sp>
        <p:nvSpPr>
          <p:cNvPr id="350" name="Incidence proportion = 1/5 = 0.2 or 20%…"/>
          <p:cNvSpPr txBox="1">
            <a:spLocks noGrp="1"/>
          </p:cNvSpPr>
          <p:nvPr>
            <p:ph type="body" sz="half" idx="1"/>
          </p:nvPr>
        </p:nvSpPr>
        <p:spPr>
          <a:xfrm>
            <a:off x="304800" y="3714096"/>
            <a:ext cx="8534401" cy="2153304"/>
          </a:xfrm>
          <a:prstGeom prst="rect">
            <a:avLst/>
          </a:prstGeom>
        </p:spPr>
        <p:txBody>
          <a:bodyPr/>
          <a:lstStyle/>
          <a:p>
            <a:pPr marL="228695" indent="-228695" defTabSz="896111">
              <a:spcBef>
                <a:spcPts val="2300"/>
              </a:spcBef>
              <a:defRPr sz="2352">
                <a:effectLst>
                  <a:outerShdw blurRad="37338" dist="37338" dir="2700000" rotWithShape="0">
                    <a:srgbClr val="000000"/>
                  </a:outerShdw>
                </a:effectLst>
              </a:defRPr>
            </a:pPr>
            <a:r>
              <a:t>Incidence proportion = 1/5 = 0.2 or 20%</a:t>
            </a:r>
          </a:p>
          <a:p>
            <a:pPr marL="228695" indent="-228695" defTabSz="896111">
              <a:spcBef>
                <a:spcPts val="2300"/>
              </a:spcBef>
              <a:defRPr sz="2352">
                <a:effectLst>
                  <a:outerShdw blurRad="37338" dist="37338" dir="2700000" rotWithShape="0">
                    <a:srgbClr val="000000"/>
                  </a:outerShdw>
                </a:effectLst>
              </a:defRPr>
            </a:pPr>
            <a:r>
              <a:t>Incidence rate  = 1 / (7+4+10+8+10) person-years, </a:t>
            </a:r>
          </a:p>
          <a:p>
            <a:pPr marL="0" lvl="8" indent="1792223" defTabSz="896111">
              <a:spcBef>
                <a:spcPts val="2300"/>
              </a:spcBef>
              <a:buClrTx/>
              <a:buSzTx/>
              <a:buNone/>
              <a:defRPr sz="2352">
                <a:effectLst>
                  <a:outerShdw blurRad="37338" dist="37338" dir="2700000" rotWithShape="0">
                    <a:srgbClr val="000000"/>
                  </a:outerShdw>
                </a:effectLst>
              </a:defRPr>
            </a:pPr>
            <a:r>
              <a:t>          = 1/39 PY </a:t>
            </a:r>
          </a:p>
          <a:p>
            <a:pPr marL="0" lvl="8" indent="1792223" defTabSz="896111">
              <a:spcBef>
                <a:spcPts val="2300"/>
              </a:spcBef>
              <a:buClrTx/>
              <a:buSzTx/>
              <a:buNone/>
              <a:defRPr sz="2352">
                <a:effectLst>
                  <a:outerShdw blurRad="37338" dist="37338" dir="2700000" rotWithShape="0">
                    <a:srgbClr val="000000"/>
                  </a:outerShdw>
                </a:effectLst>
              </a:defRPr>
            </a:pPr>
            <a:r>
              <a:t>          = 25.6 per 1000 PY</a:t>
            </a:r>
          </a:p>
        </p:txBody>
      </p:sp>
      <p:pic>
        <p:nvPicPr>
          <p:cNvPr id="35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80081" y="1352223"/>
            <a:ext cx="6582641" cy="2250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omparison of Incid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Comparison of Incidence</a:t>
            </a:r>
          </a:p>
        </p:txBody>
      </p:sp>
      <p:sp>
        <p:nvSpPr>
          <p:cNvPr id="354" name="Incidence risk ratio - ratio of the two incidence proportion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Incidence risk ratio - ratio of the two incidence proportions</a:t>
            </a:r>
          </a:p>
          <a:p>
            <a:pPr marL="0" lvl="5" indent="1143000">
              <a:buClrTx/>
              <a:buSzTx/>
              <a:buNone/>
              <a:defRPr u="sng"/>
            </a:pPr>
            <a:r>
              <a:rPr u="none" dirty="0"/>
              <a:t>=  </a:t>
            </a:r>
            <a:r>
              <a:rPr dirty="0"/>
              <a:t>Incidence proportion in exposed</a:t>
            </a:r>
          </a:p>
          <a:p>
            <a:pPr marL="0" lvl="5" indent="1143000">
              <a:spcBef>
                <a:spcPts val="600"/>
              </a:spcBef>
              <a:buClrTx/>
              <a:buSzTx/>
              <a:buNone/>
            </a:pPr>
            <a:r>
              <a:rPr dirty="0"/>
              <a:t>    Incidence proportion in unexposed</a:t>
            </a:r>
          </a:p>
          <a:p>
            <a:r>
              <a:rPr dirty="0"/>
              <a:t>Incidence rate ratio - ratio of the two incidence rates </a:t>
            </a:r>
          </a:p>
          <a:p>
            <a:pPr marL="0" lvl="5" indent="1143000">
              <a:buClrTx/>
              <a:buSzTx/>
              <a:buNone/>
              <a:defRPr u="sng"/>
            </a:pPr>
            <a:r>
              <a:rPr u="none" dirty="0"/>
              <a:t>=  </a:t>
            </a:r>
            <a:r>
              <a:rPr dirty="0"/>
              <a:t>Incidence rate in exposed</a:t>
            </a:r>
          </a:p>
          <a:p>
            <a:pPr marL="0" lvl="5" indent="1143000">
              <a:spcBef>
                <a:spcPts val="600"/>
              </a:spcBef>
              <a:buClrTx/>
              <a:buSzTx/>
              <a:buNone/>
            </a:pPr>
            <a:r>
              <a:rPr dirty="0"/>
              <a:t>    Incidence rate in unexposed</a:t>
            </a:r>
          </a:p>
          <a:p>
            <a:pPr marL="0" lvl="5" indent="1143000">
              <a:spcBef>
                <a:spcPts val="600"/>
              </a:spcBef>
              <a:buClrTx/>
              <a:buSzTx/>
              <a:buNone/>
            </a:pPr>
            <a:endParaRPr dirty="0"/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Line"/>
          <p:cNvSpPr/>
          <p:nvPr/>
        </p:nvSpPr>
        <p:spPr>
          <a:xfrm flipV="1">
            <a:off x="3931828" y="3351039"/>
            <a:ext cx="1" cy="45561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6" name="Line"/>
          <p:cNvSpPr/>
          <p:nvPr/>
        </p:nvSpPr>
        <p:spPr>
          <a:xfrm flipV="1">
            <a:off x="877757" y="2026275"/>
            <a:ext cx="1694484" cy="31776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7" name="Line"/>
          <p:cNvSpPr/>
          <p:nvPr/>
        </p:nvSpPr>
        <p:spPr>
          <a:xfrm flipH="1" flipV="1">
            <a:off x="2572575" y="2001452"/>
            <a:ext cx="1380123" cy="31815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8" name="Line"/>
          <p:cNvSpPr/>
          <p:nvPr/>
        </p:nvSpPr>
        <p:spPr>
          <a:xfrm flipH="1" flipV="1">
            <a:off x="3937000" y="3348074"/>
            <a:ext cx="3292401" cy="430429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9" name="Line"/>
          <p:cNvSpPr/>
          <p:nvPr/>
        </p:nvSpPr>
        <p:spPr>
          <a:xfrm flipV="1">
            <a:off x="5348527" y="4684327"/>
            <a:ext cx="1676223" cy="43088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0" name="Line"/>
          <p:cNvSpPr/>
          <p:nvPr/>
        </p:nvSpPr>
        <p:spPr>
          <a:xfrm flipV="1">
            <a:off x="6897750" y="4670792"/>
            <a:ext cx="1" cy="571417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1" name="Line"/>
          <p:cNvSpPr/>
          <p:nvPr/>
        </p:nvSpPr>
        <p:spPr>
          <a:xfrm flipH="1" flipV="1">
            <a:off x="6942008" y="4739695"/>
            <a:ext cx="1585057" cy="433612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2" name="Line"/>
          <p:cNvSpPr/>
          <p:nvPr/>
        </p:nvSpPr>
        <p:spPr>
          <a:xfrm flipV="1">
            <a:off x="2109949" y="4733474"/>
            <a:ext cx="1709891" cy="381963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3" name="Line"/>
          <p:cNvSpPr/>
          <p:nvPr/>
        </p:nvSpPr>
        <p:spPr>
          <a:xfrm flipV="1">
            <a:off x="3745948" y="4722411"/>
            <a:ext cx="64017" cy="605985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4" name="Clinical Trial Desig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Clinical Trial Design</a:t>
            </a:r>
          </a:p>
        </p:txBody>
      </p:sp>
      <p:sp>
        <p:nvSpPr>
          <p:cNvPr id="265" name="Clinical Trails"/>
          <p:cNvSpPr/>
          <p:nvPr/>
        </p:nvSpPr>
        <p:spPr>
          <a:xfrm>
            <a:off x="1646620" y="1073063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dirty="0"/>
              <a:t>Clinical </a:t>
            </a:r>
            <a:r>
              <a:rPr dirty="0" smtClean="0"/>
              <a:t>Tri</a:t>
            </a:r>
            <a:r>
              <a:rPr lang="en-US" dirty="0" smtClean="0"/>
              <a:t>a</a:t>
            </a:r>
            <a:r>
              <a:rPr dirty="0" smtClean="0"/>
              <a:t>ls </a:t>
            </a:r>
            <a:endParaRPr dirty="0"/>
          </a:p>
        </p:txBody>
      </p:sp>
      <p:sp>
        <p:nvSpPr>
          <p:cNvPr id="266" name="Experimental"/>
          <p:cNvSpPr/>
          <p:nvPr/>
        </p:nvSpPr>
        <p:spPr>
          <a:xfrm>
            <a:off x="111830" y="2312275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sz="2000" dirty="0"/>
              <a:t>Experimental</a:t>
            </a:r>
          </a:p>
        </p:txBody>
      </p:sp>
      <p:sp>
        <p:nvSpPr>
          <p:cNvPr id="267" name="Observational"/>
          <p:cNvSpPr/>
          <p:nvPr/>
        </p:nvSpPr>
        <p:spPr>
          <a:xfrm>
            <a:off x="3004832" y="2312275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sz="2000" dirty="0"/>
              <a:t>Observational</a:t>
            </a:r>
          </a:p>
        </p:txBody>
      </p:sp>
      <p:sp>
        <p:nvSpPr>
          <p:cNvPr id="268" name="RCTS"/>
          <p:cNvSpPr/>
          <p:nvPr/>
        </p:nvSpPr>
        <p:spPr>
          <a:xfrm>
            <a:off x="111830" y="3696450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1FA85A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dirty="0" smtClean="0"/>
              <a:t>RCT</a:t>
            </a:r>
            <a:r>
              <a:rPr lang="en-US" dirty="0" smtClean="0"/>
              <a:t>s</a:t>
            </a:r>
            <a:endParaRPr dirty="0"/>
          </a:p>
        </p:txBody>
      </p:sp>
      <p:sp>
        <p:nvSpPr>
          <p:cNvPr id="269" name="Analytic"/>
          <p:cNvSpPr/>
          <p:nvPr/>
        </p:nvSpPr>
        <p:spPr>
          <a:xfrm>
            <a:off x="3004832" y="3760576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Analytic</a:t>
            </a:r>
          </a:p>
        </p:txBody>
      </p:sp>
      <p:sp>
        <p:nvSpPr>
          <p:cNvPr id="270" name="Descriptive"/>
          <p:cNvSpPr/>
          <p:nvPr/>
        </p:nvSpPr>
        <p:spPr>
          <a:xfrm>
            <a:off x="6015011" y="3760576"/>
            <a:ext cx="1853994" cy="972128"/>
          </a:xfrm>
          <a:prstGeom prst="roundRect">
            <a:avLst>
              <a:gd name="adj" fmla="val 23180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Descriptive</a:t>
            </a:r>
          </a:p>
        </p:txBody>
      </p:sp>
      <p:sp>
        <p:nvSpPr>
          <p:cNvPr id="271" name="Cohort"/>
          <p:cNvSpPr/>
          <p:nvPr/>
        </p:nvSpPr>
        <p:spPr>
          <a:xfrm>
            <a:off x="1420147" y="5080625"/>
            <a:ext cx="1360442" cy="1117408"/>
          </a:xfrm>
          <a:prstGeom prst="roundRect">
            <a:avLst>
              <a:gd name="adj" fmla="val 17062"/>
            </a:avLst>
          </a:prstGeom>
          <a:gradFill flip="none" rotWithShape="1">
            <a:gsLst>
              <a:gs pos="0">
                <a:srgbClr val="F1FF51"/>
              </a:gs>
              <a:gs pos="100000">
                <a:srgbClr val="269828"/>
              </a:gs>
            </a:gsLst>
            <a:path path="circle">
              <a:fillToRect l="100000" t="100000"/>
            </a:path>
            <a:tileRect r="-100000" b="-100000"/>
          </a:gra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rPr dirty="0"/>
              <a:t>Cohort</a:t>
            </a:r>
          </a:p>
        </p:txBody>
      </p:sp>
      <p:sp>
        <p:nvSpPr>
          <p:cNvPr id="272" name="Case Report"/>
          <p:cNvSpPr/>
          <p:nvPr/>
        </p:nvSpPr>
        <p:spPr>
          <a:xfrm>
            <a:off x="7748251" y="5080625"/>
            <a:ext cx="1360441" cy="1117408"/>
          </a:xfrm>
          <a:prstGeom prst="roundRect">
            <a:avLst>
              <a:gd name="adj" fmla="val 17062"/>
            </a:avLst>
          </a:prstGeom>
          <a:solidFill>
            <a:srgbClr val="FF441A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Case Report</a:t>
            </a:r>
          </a:p>
        </p:txBody>
      </p:sp>
      <p:sp>
        <p:nvSpPr>
          <p:cNvPr id="273" name="Case Series"/>
          <p:cNvSpPr/>
          <p:nvPr/>
        </p:nvSpPr>
        <p:spPr>
          <a:xfrm>
            <a:off x="6261787" y="5080625"/>
            <a:ext cx="1360442" cy="1117408"/>
          </a:xfrm>
          <a:prstGeom prst="roundRect">
            <a:avLst>
              <a:gd name="adj" fmla="val 17062"/>
            </a:avLst>
          </a:prstGeom>
          <a:solidFill>
            <a:srgbClr val="FF7128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Case Series</a:t>
            </a:r>
          </a:p>
        </p:txBody>
      </p:sp>
      <p:sp>
        <p:nvSpPr>
          <p:cNvPr id="274" name="Cross-sectional"/>
          <p:cNvSpPr/>
          <p:nvPr/>
        </p:nvSpPr>
        <p:spPr>
          <a:xfrm>
            <a:off x="4775325" y="5080625"/>
            <a:ext cx="1360441" cy="1117408"/>
          </a:xfrm>
          <a:prstGeom prst="roundRect">
            <a:avLst>
              <a:gd name="adj" fmla="val 17062"/>
            </a:avLst>
          </a:prstGeom>
          <a:solidFill>
            <a:srgbClr val="FFA736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Cross-sectional</a:t>
            </a:r>
          </a:p>
        </p:txBody>
      </p:sp>
      <p:sp>
        <p:nvSpPr>
          <p:cNvPr id="275" name="Case Control"/>
          <p:cNvSpPr/>
          <p:nvPr/>
        </p:nvSpPr>
        <p:spPr>
          <a:xfrm>
            <a:off x="2970110" y="5080625"/>
            <a:ext cx="1360442" cy="1117408"/>
          </a:xfrm>
          <a:prstGeom prst="roundRect">
            <a:avLst>
              <a:gd name="adj" fmla="val 17062"/>
            </a:avLst>
          </a:prstGeom>
          <a:solidFill>
            <a:srgbClr val="F0FF6F"/>
          </a:solidFill>
          <a:ln w="254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>
            <a:lvl1pPr algn="ctr"/>
          </a:lstStyle>
          <a:p>
            <a:r>
              <a:t>Case Control</a:t>
            </a:r>
          </a:p>
        </p:txBody>
      </p:sp>
      <p:sp>
        <p:nvSpPr>
          <p:cNvPr id="276" name="Line"/>
          <p:cNvSpPr/>
          <p:nvPr/>
        </p:nvSpPr>
        <p:spPr>
          <a:xfrm flipV="1">
            <a:off x="935178" y="3281939"/>
            <a:ext cx="1" cy="342901"/>
          </a:xfrm>
          <a:prstGeom prst="line">
            <a:avLst/>
          </a:prstGeom>
          <a:ln w="25400">
            <a:solidFill>
              <a:schemeClr val="accent1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graphicFrame>
        <p:nvGraphicFramePr>
          <p:cNvPr id="277" name="Table"/>
          <p:cNvGraphicFramePr/>
          <p:nvPr/>
        </p:nvGraphicFramePr>
        <p:xfrm>
          <a:off x="5358870" y="1468025"/>
          <a:ext cx="3077760" cy="1775438"/>
        </p:xfrm>
        <a:graphic>
          <a:graphicData uri="http://schemas.openxmlformats.org/drawingml/2006/table">
            <a:tbl>
              <a:tblPr bandRow="1">
                <a:tableStyleId>{EEE7283C-3CF3-47DC-8721-378D4A62B228}</a:tableStyleId>
              </a:tblPr>
              <a:tblGrid>
                <a:gridCol w="1538880"/>
                <a:gridCol w="1538880"/>
              </a:tblGrid>
              <a:tr h="339488">
                <a:tc gridSpan="2"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sym typeface="Arial"/>
                        </a:rPr>
                        <a:t>Level of Evidence</a:t>
                      </a: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7190">
                <a:tc>
                  <a:txBody>
                    <a:bodyPr/>
                    <a:lstStyle/>
                    <a:p>
                      <a:pPr algn="l">
                        <a:defRPr sz="1800"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2AD07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Arial"/>
                        </a:rPr>
                        <a:t>1= Strongest</a:t>
                      </a:r>
                    </a:p>
                  </a:txBody>
                  <a:tcPr marL="0" marR="0" marT="0" marB="0" horzOverflow="overflow"/>
                </a:tc>
              </a:tr>
              <a:tr h="287190">
                <a:tc>
                  <a:txBody>
                    <a:bodyPr/>
                    <a:lstStyle/>
                    <a:p>
                      <a:pPr algn="l">
                        <a:defRPr sz="1800"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5F8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Arial"/>
                        </a:rPr>
                        <a:t>2</a:t>
                      </a:r>
                    </a:p>
                  </a:txBody>
                  <a:tcPr marL="0" marR="0" marT="0" marB="0" horzOverflow="overflow"/>
                </a:tc>
              </a:tr>
              <a:tr h="287190">
                <a:tc>
                  <a:txBody>
                    <a:bodyPr/>
                    <a:lstStyle/>
                    <a:p>
                      <a:pPr algn="l">
                        <a:defRPr sz="1800"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89B3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Arial"/>
                        </a:rPr>
                        <a:t>3</a:t>
                      </a:r>
                    </a:p>
                  </a:txBody>
                  <a:tcPr marL="0" marR="0" marT="0" marB="0" horzOverflow="overflow"/>
                </a:tc>
              </a:tr>
              <a:tr h="287190">
                <a:tc>
                  <a:txBody>
                    <a:bodyPr/>
                    <a:lstStyle/>
                    <a:p>
                      <a:pPr algn="l">
                        <a:defRPr sz="1800"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E7712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Arial"/>
                        </a:rPr>
                        <a:t>4</a:t>
                      </a:r>
                    </a:p>
                  </a:txBody>
                  <a:tcPr marL="0" marR="0" marT="0" marB="0" horzOverflow="overflow"/>
                </a:tc>
              </a:tr>
              <a:tr h="287190">
                <a:tc>
                  <a:txBody>
                    <a:bodyPr/>
                    <a:lstStyle/>
                    <a:p>
                      <a:pPr algn="l">
                        <a:defRPr sz="1800">
                          <a:sym typeface="Arial"/>
                        </a:defRPr>
                      </a:pPr>
                      <a:endParaRPr/>
                    </a:p>
                  </a:txBody>
                  <a:tcPr marL="0" marR="0" marT="0" marB="0" horzOverflow="overflow">
                    <a:solidFill>
                      <a:srgbClr val="F8572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Arial"/>
                        </a:rPr>
                        <a:t>5 = Weakest</a:t>
                      </a:r>
                    </a:p>
                  </a:txBody>
                  <a:tcPr marL="0" marR="0" marT="0" marB="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Cohort Study Example: Framingham Heart Study	</a:t>
            </a:r>
          </a:p>
        </p:txBody>
      </p:sp>
      <p:sp>
        <p:nvSpPr>
          <p:cNvPr id="35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419600" y="1473200"/>
            <a:ext cx="4419601" cy="439420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sz="1600" dirty="0"/>
              <a:t>Started in 1948 to study the relationship of various factors on cardiovascular disease outcomes</a:t>
            </a:r>
          </a:p>
          <a:p>
            <a:pPr>
              <a:lnSpc>
                <a:spcPct val="120000"/>
              </a:lnSpc>
            </a:pPr>
            <a:r>
              <a:rPr sz="1600" dirty="0"/>
              <a:t>Town of </a:t>
            </a:r>
            <a:r>
              <a:rPr sz="1600" dirty="0" smtClean="0"/>
              <a:t>Framingham</a:t>
            </a:r>
            <a:r>
              <a:rPr lang="en-US" sz="1600" dirty="0" smtClean="0"/>
              <a:t>,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sz="1600" dirty="0" smtClean="0"/>
              <a:t>5,209 individuals</a:t>
            </a:r>
            <a:r>
              <a:rPr sz="1600" dirty="0" smtClean="0"/>
              <a:t> </a:t>
            </a:r>
            <a:r>
              <a:rPr sz="1600" dirty="0"/>
              <a:t>(30 to 59 years old) enrolled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sz="1600" dirty="0"/>
              <a:t>Subjects examined every 2 years for 20 years</a:t>
            </a:r>
          </a:p>
          <a:p>
            <a:pPr>
              <a:lnSpc>
                <a:spcPct val="120000"/>
              </a:lnSpc>
            </a:pPr>
            <a:r>
              <a:rPr sz="1600" dirty="0"/>
              <a:t>What we have learned:</a:t>
            </a:r>
          </a:p>
          <a:p>
            <a:pPr marL="798512" lvl="1" indent="-341312">
              <a:lnSpc>
                <a:spcPct val="120000"/>
              </a:lnSpc>
              <a:spcBef>
                <a:spcPts val="1200"/>
              </a:spcBef>
              <a:tabLst>
                <a:tab pos="165100" algn="l"/>
              </a:tabLst>
              <a:defRPr sz="2000"/>
            </a:pPr>
            <a:r>
              <a:rPr sz="1400" dirty="0"/>
              <a:t>Hypertension, tobacco smoking and elevated blood cholesterol are associated with CHD</a:t>
            </a:r>
          </a:p>
          <a:p>
            <a:pPr marL="798512" lvl="1" indent="-341312">
              <a:lnSpc>
                <a:spcPct val="120000"/>
              </a:lnSpc>
              <a:spcBef>
                <a:spcPts val="1200"/>
              </a:spcBef>
              <a:tabLst>
                <a:tab pos="165100" algn="l"/>
              </a:tabLst>
              <a:defRPr sz="2000"/>
            </a:pPr>
            <a:r>
              <a:rPr sz="1400" dirty="0"/>
              <a:t>Increased physical activity associated with a decreased risk of CHD</a:t>
            </a:r>
          </a:p>
        </p:txBody>
      </p:sp>
      <p:pic>
        <p:nvPicPr>
          <p:cNvPr id="1026" name="Picture 2" descr="Framingham Heart Study - Action Internat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219201"/>
            <a:ext cx="405278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bumc.bu.edu/busm/files/2019/04/fhs-logo150x150-wor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53933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Why would you do a cohort study? Advantages</a:t>
            </a:r>
          </a:p>
        </p:txBody>
      </p:sp>
      <p:sp>
        <p:nvSpPr>
          <p:cNvPr id="360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Establish temporal sequence (exposure precedes outcome)</a:t>
            </a:r>
          </a:p>
          <a:p>
            <a:r>
              <a:t>Incident cases</a:t>
            </a:r>
          </a:p>
          <a:p>
            <a:r>
              <a:t>Study a range of possible risk factors</a:t>
            </a:r>
          </a:p>
          <a:p>
            <a:r>
              <a:t>Several possible outcomes can be studied simultaneously</a:t>
            </a:r>
          </a:p>
          <a:p>
            <a:r>
              <a:t>Hypothesis testing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Provide stronger evidence to support or refute a possible causal effect than cross sectional studies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Evidence to support RCT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 Disadvantages of Cohort Studies</a:t>
            </a:r>
          </a:p>
        </p:txBody>
      </p:sp>
      <p:sp>
        <p:nvSpPr>
          <p:cNvPr id="363" name="Conten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Requires large cohort of patients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Not suitable for rare diseases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Time 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Cost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Concern about residual confounding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Drop out, death and other loss to follow up</a:t>
            </a:r>
          </a:p>
          <a:p>
            <a:pPr marL="175022" indent="-175022" defTabSz="685800">
              <a:spcBef>
                <a:spcPts val="1800"/>
              </a:spcBef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Still subject to bias</a:t>
            </a:r>
          </a:p>
          <a:p>
            <a:pPr marL="517922" lvl="1" indent="-175022" defTabSz="685800">
              <a:spcBef>
                <a:spcPts val="1800"/>
              </a:spcBef>
              <a:buChar char="•"/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Confounding </a:t>
            </a:r>
          </a:p>
          <a:p>
            <a:pPr marL="517922" lvl="1" indent="-175022" defTabSz="685800">
              <a:spcBef>
                <a:spcPts val="1800"/>
              </a:spcBef>
              <a:buChar char="•"/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Selection bias </a:t>
            </a:r>
          </a:p>
          <a:p>
            <a:pPr marL="517922" lvl="1" indent="-175022" defTabSz="685800">
              <a:spcBef>
                <a:spcPts val="1800"/>
              </a:spcBef>
              <a:buChar char="•"/>
              <a:defRPr sz="1800">
                <a:effectLst>
                  <a:outerShdw blurRad="28575" dist="28575" dir="2700000" rotWithShape="0">
                    <a:srgbClr val="000000"/>
                  </a:outerShdw>
                </a:effectLst>
              </a:defRPr>
            </a:pPr>
            <a:r>
              <a:t>Information bias / misclassification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pPr>
              <a:defRPr sz="2800"/>
            </a:pPr>
            <a:r>
              <a:t>RCTs and Observational Studies</a:t>
            </a:r>
            <a:br/>
            <a:r>
              <a:t>Synergy of Strengths</a:t>
            </a:r>
          </a:p>
        </p:txBody>
      </p:sp>
      <p:sp>
        <p:nvSpPr>
          <p:cNvPr id="366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304800" y="1625600"/>
            <a:ext cx="8534401" cy="4394200"/>
          </a:xfrm>
          <a:prstGeom prst="rect">
            <a:avLst/>
          </a:prstGeom>
        </p:spPr>
        <p:txBody>
          <a:bodyPr/>
          <a:lstStyle/>
          <a:p>
            <a:r>
              <a:t>Observational studies may improve efficiency of subsequent RCTs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Identify expected event rates and estimate treatment effects (sample size)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Identify appropriate endpoints to be tested</a:t>
            </a:r>
          </a:p>
          <a:p>
            <a:pPr marL="798512" lvl="1" indent="-341312">
              <a:tabLst>
                <a:tab pos="165100" algn="l"/>
              </a:tabLst>
              <a:defRPr sz="2000"/>
            </a:pPr>
            <a:r>
              <a:t>Identify subgroups likely (or not likely) to benefit</a:t>
            </a:r>
          </a:p>
          <a:p>
            <a:pPr>
              <a:spcBef>
                <a:spcPts val="1800"/>
              </a:spcBef>
            </a:pPr>
            <a:r>
              <a:t>Observational studies may be used to expand generalizability of  RCTs</a:t>
            </a:r>
          </a:p>
          <a:p>
            <a:pPr marL="798512" lvl="1" indent="-341312">
              <a:spcBef>
                <a:spcPts val="1200"/>
              </a:spcBef>
              <a:tabLst>
                <a:tab pos="165100" algn="l"/>
              </a:tabLst>
              <a:defRPr sz="2000"/>
            </a:pPr>
            <a:r>
              <a:t>Post market safety studies to assess low frequency events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&amp; Additional Reading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www.wikidoc.org/index.php/Observational_study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www.wikidoc.org/index.php/Longitudinal_study</a:t>
            </a:r>
            <a:endParaRPr lang="en-US" dirty="0" smtClean="0"/>
          </a:p>
          <a:p>
            <a:r>
              <a:rPr lang="en-US" dirty="0" smtClean="0">
                <a:effectLst/>
              </a:rPr>
              <a:t>Methodology Series Module 1: Cohort Studies</a:t>
            </a:r>
            <a:r>
              <a:rPr lang="en-US" dirty="0">
                <a:effectLst/>
              </a:rPr>
              <a:t>; </a:t>
            </a:r>
            <a:r>
              <a:rPr lang="en-US" dirty="0">
                <a:effectLst/>
                <a:hlinkClick r:id="rId5"/>
              </a:rPr>
              <a:t>https://www.ncbi.nlm.nih.gov/pmc/articles/PMC4763690</a:t>
            </a:r>
            <a:r>
              <a:rPr lang="en-US" dirty="0" smtClean="0">
                <a:effectLst/>
                <a:hlinkClick r:id="rId5"/>
              </a:rPr>
              <a:t>/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4111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Rectangle 2"/>
          <p:cNvSpPr txBox="1">
            <a:spLocks noGrp="1"/>
          </p:cNvSpPr>
          <p:nvPr>
            <p:ph type="title"/>
          </p:nvPr>
        </p:nvSpPr>
        <p:spPr>
          <a:xfrm>
            <a:off x="347663" y="0"/>
            <a:ext cx="8302626" cy="1143000"/>
          </a:xfrm>
          <a:prstGeom prst="rect">
            <a:avLst/>
          </a:prstGeom>
        </p:spPr>
        <p:txBody>
          <a:bodyPr lIns="46037" tIns="46037" rIns="46037" bIns="46037"/>
          <a:lstStyle>
            <a:lvl1pPr algn="l"/>
          </a:lstStyle>
          <a:p>
            <a:r>
              <a:t>Study Designs for Clinical Research</a:t>
            </a:r>
          </a:p>
        </p:txBody>
      </p:sp>
      <p:sp>
        <p:nvSpPr>
          <p:cNvPr id="280" name="Rectangle 3"/>
          <p:cNvSpPr txBox="1">
            <a:spLocks noGrp="1"/>
          </p:cNvSpPr>
          <p:nvPr>
            <p:ph type="body" idx="1"/>
          </p:nvPr>
        </p:nvSpPr>
        <p:spPr>
          <a:xfrm>
            <a:off x="2285999" y="1905000"/>
            <a:ext cx="6367465" cy="4419600"/>
          </a:xfrm>
          <a:prstGeom prst="rect">
            <a:avLst/>
          </a:prstGeom>
        </p:spPr>
        <p:txBody>
          <a:bodyPr lIns="46037" tIns="46037" rIns="46037" bIns="46037"/>
          <a:lstStyle/>
          <a:p>
            <a:pPr>
              <a:spcBef>
                <a:spcPts val="1700"/>
              </a:spcBef>
            </a:pPr>
            <a:r>
              <a:t>Single case report (anecdote)</a:t>
            </a:r>
          </a:p>
          <a:p>
            <a:pPr>
              <a:spcBef>
                <a:spcPts val="1700"/>
              </a:spcBef>
            </a:pPr>
            <a:r>
              <a:t>Consecutive case series</a:t>
            </a:r>
          </a:p>
          <a:p>
            <a:pPr>
              <a:spcBef>
                <a:spcPts val="1700"/>
              </a:spcBef>
            </a:pPr>
            <a:r>
              <a:t>Retrospective case-control or cohort study</a:t>
            </a:r>
          </a:p>
          <a:p>
            <a:pPr>
              <a:spcBef>
                <a:spcPts val="1700"/>
              </a:spcBef>
            </a:pPr>
            <a:r>
              <a:t>Prospective cohort with historical controls</a:t>
            </a:r>
          </a:p>
          <a:p>
            <a:pPr>
              <a:spcBef>
                <a:spcPts val="1700"/>
              </a:spcBef>
            </a:pPr>
            <a:r>
              <a:t>Prospective cohort with contemporary controls</a:t>
            </a:r>
          </a:p>
          <a:p>
            <a:pPr>
              <a:spcBef>
                <a:spcPts val="1700"/>
              </a:spcBef>
            </a:pPr>
            <a:r>
              <a:t>Single randomized clinical trial</a:t>
            </a:r>
          </a:p>
          <a:p>
            <a:pPr>
              <a:spcBef>
                <a:spcPts val="1700"/>
              </a:spcBef>
            </a:pPr>
            <a:r>
              <a:t>Multiple large, randomized clinical trials</a:t>
            </a:r>
          </a:p>
        </p:txBody>
      </p:sp>
      <p:sp>
        <p:nvSpPr>
          <p:cNvPr id="281" name="Line 5"/>
          <p:cNvSpPr/>
          <p:nvPr/>
        </p:nvSpPr>
        <p:spPr>
          <a:xfrm flipH="1">
            <a:off x="1389062" y="2593975"/>
            <a:ext cx="1" cy="2819400"/>
          </a:xfrm>
          <a:prstGeom prst="line">
            <a:avLst/>
          </a:prstGeom>
          <a:ln w="50800">
            <a:solidFill>
              <a:srgbClr val="FFF39D"/>
            </a:solidFill>
            <a:tailEnd type="stealth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Rectangle 6"/>
          <p:cNvSpPr txBox="1"/>
          <p:nvPr/>
        </p:nvSpPr>
        <p:spPr>
          <a:xfrm>
            <a:off x="384175" y="5334000"/>
            <a:ext cx="2039938" cy="89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>
            <a:spAutoFit/>
          </a:bodyPr>
          <a:lstStyle>
            <a:lvl1pPr>
              <a:defRPr sz="2800" b="1">
                <a:solidFill>
                  <a:srgbClr val="FFF39D"/>
                </a:solidFill>
              </a:defRPr>
            </a:lvl1pPr>
          </a:lstStyle>
          <a:p>
            <a:r>
              <a:t>Strongest evidence</a:t>
            </a:r>
          </a:p>
        </p:txBody>
      </p:sp>
      <p:sp>
        <p:nvSpPr>
          <p:cNvPr id="283" name="Rectangle 7"/>
          <p:cNvSpPr txBox="1"/>
          <p:nvPr/>
        </p:nvSpPr>
        <p:spPr>
          <a:xfrm>
            <a:off x="317500" y="1524000"/>
            <a:ext cx="2039938" cy="89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37" tIns="46037" rIns="46037" bIns="46037">
            <a:spAutoFit/>
          </a:bodyPr>
          <a:lstStyle>
            <a:lvl1pPr>
              <a:defRPr sz="2800" b="1">
                <a:solidFill>
                  <a:srgbClr val="FFF39D"/>
                </a:solidFill>
              </a:defRPr>
            </a:lvl1pPr>
          </a:lstStyle>
          <a:p>
            <a:r>
              <a:t>Weakest evidence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What do RCTs do well?</a:t>
            </a:r>
          </a:p>
        </p:txBody>
      </p:sp>
      <p:sp>
        <p:nvSpPr>
          <p:cNvPr id="288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795461"/>
            <a:ext cx="8229600" cy="414813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1800"/>
              </a:spcBef>
            </a:pPr>
            <a:r>
              <a:rPr dirty="0"/>
              <a:t>Provide for a controlled clinical experiment in which to assess for treatment effect</a:t>
            </a:r>
          </a:p>
          <a:p>
            <a:pPr>
              <a:spcBef>
                <a:spcPts val="1800"/>
              </a:spcBef>
            </a:pPr>
            <a:r>
              <a:rPr dirty="0"/>
              <a:t>By definition, true randomization eliminates differences between groups due to bias except for the randomized exposure– any observed difference is necessarily by chance.</a:t>
            </a:r>
          </a:p>
          <a:p>
            <a:pPr>
              <a:spcBef>
                <a:spcPts val="1800"/>
              </a:spcBef>
            </a:pPr>
            <a:r>
              <a:rPr dirty="0"/>
              <a:t>Validated statistical methods allow direct comparisons between groups to quantify differences between a </a:t>
            </a:r>
            <a:r>
              <a:rPr i="1" u="sng" dirty="0"/>
              <a:t>specified</a:t>
            </a:r>
            <a:r>
              <a:rPr dirty="0"/>
              <a:t> control and the treatment group</a:t>
            </a:r>
          </a:p>
          <a:p>
            <a:pPr>
              <a:spcBef>
                <a:spcPts val="1800"/>
              </a:spcBef>
            </a:pPr>
            <a:r>
              <a:rPr dirty="0"/>
              <a:t>Control group is contemporaneous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Potential RCT Flaws</a:t>
            </a:r>
          </a:p>
        </p:txBody>
      </p:sp>
      <p:sp>
        <p:nvSpPr>
          <p:cNvPr id="291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4964113"/>
          </a:xfrm>
          <a:prstGeom prst="rect">
            <a:avLst/>
          </a:prstGeom>
        </p:spPr>
        <p:txBody>
          <a:bodyPr/>
          <a:lstStyle/>
          <a:p>
            <a:pPr marL="198358" indent="-198358" defTabSz="777240">
              <a:spcBef>
                <a:spcPts val="2000"/>
              </a:spcBef>
              <a:defRPr sz="204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Poor design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“Straw man” controls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Treatment effect assumptions (underpowered)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Non-inferiority trials with inappropriate delta or control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Lack of uniform endpoint definitions 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Over-reliance on subgroup analyses</a:t>
            </a:r>
          </a:p>
          <a:p>
            <a:pPr marL="295513" indent="-295513" defTabSz="777240">
              <a:spcBef>
                <a:spcPts val="1500"/>
              </a:spcBef>
              <a:defRPr sz="204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Poor execution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Protocol deviations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Crossovers/Withdrawals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Absence of blinding</a:t>
            </a:r>
          </a:p>
          <a:p>
            <a:pPr marL="678736" lvl="1" indent="-290116" defTabSz="777240">
              <a:spcBef>
                <a:spcPts val="2000"/>
              </a:spcBef>
              <a:tabLst>
                <a:tab pos="139700" algn="l"/>
              </a:tabLst>
              <a:defRPr sz="1700">
                <a:effectLst>
                  <a:outerShdw blurRad="32385" dist="32385" dir="2700000" rotWithShape="0">
                    <a:srgbClr val="000000"/>
                  </a:outerShdw>
                </a:effectLst>
              </a:defRPr>
            </a:pPr>
            <a:r>
              <a:rPr dirty="0"/>
              <a:t>Bias in endpoint assessment or adjudication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Limitations of RCTs</a:t>
            </a:r>
          </a:p>
        </p:txBody>
      </p:sp>
      <p:sp>
        <p:nvSpPr>
          <p:cNvPr id="29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381125"/>
            <a:ext cx="8229600" cy="4791075"/>
          </a:xfrm>
          <a:prstGeom prst="rect">
            <a:avLst/>
          </a:prstGeom>
        </p:spPr>
        <p:txBody>
          <a:bodyPr/>
          <a:lstStyle/>
          <a:p>
            <a:r>
              <a:t>Timing of Evaluation</a:t>
            </a:r>
          </a:p>
          <a:p>
            <a:pPr marL="798512" lvl="1" indent="-341312">
              <a:tabLst>
                <a:tab pos="165100" algn="l"/>
              </a:tabLst>
              <a:defRPr sz="2000" b="1"/>
            </a:pPr>
            <a:r>
              <a:t>Too early in development</a:t>
            </a:r>
          </a:p>
          <a:p>
            <a:pPr marL="1030287" lvl="2" indent="-233362">
              <a:tabLst>
                <a:tab pos="165100" algn="l"/>
              </a:tabLst>
              <a:defRPr b="1"/>
            </a:pPr>
            <a:r>
              <a:t>Inadequate data for selection of controls or estimate of treatment effect</a:t>
            </a:r>
            <a:endParaRPr sz="1800"/>
          </a:p>
          <a:p>
            <a:pPr marL="1030287" lvl="2" indent="-233362">
              <a:tabLst>
                <a:tab pos="165100" algn="l"/>
              </a:tabLst>
              <a:defRPr b="1"/>
            </a:pPr>
            <a:r>
              <a:t>Instability of the study treatment</a:t>
            </a:r>
            <a:endParaRPr sz="1800"/>
          </a:p>
          <a:p>
            <a:pPr marL="798512" lvl="1" indent="-341312">
              <a:tabLst>
                <a:tab pos="165100" algn="l"/>
              </a:tabLst>
              <a:defRPr sz="2000" b="1"/>
            </a:pPr>
            <a:r>
              <a:t>Too late</a:t>
            </a:r>
          </a:p>
          <a:p>
            <a:pPr marL="1030287" lvl="2" indent="-233362">
              <a:tabLst>
                <a:tab pos="165100" algn="l"/>
              </a:tabLst>
              <a:defRPr b="1"/>
            </a:pPr>
            <a:r>
              <a:t>Study treatment or potential control accepted as standard of care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itle 1"/>
          <p:cNvSpPr txBox="1">
            <a:spLocks noGrp="1"/>
          </p:cNvSpPr>
          <p:nvPr>
            <p:ph type="title"/>
          </p:nvPr>
        </p:nvSpPr>
        <p:spPr>
          <a:xfrm>
            <a:off x="-1" y="0"/>
            <a:ext cx="9144001" cy="997527"/>
          </a:xfrm>
          <a:prstGeom prst="rect">
            <a:avLst/>
          </a:prstGeom>
        </p:spPr>
        <p:txBody>
          <a:bodyPr/>
          <a:lstStyle/>
          <a:p>
            <a:r>
              <a:t>Limitations of RCTs</a:t>
            </a:r>
          </a:p>
        </p:txBody>
      </p:sp>
      <p:sp>
        <p:nvSpPr>
          <p:cNvPr id="297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791075"/>
          </a:xfrm>
          <a:prstGeom prst="rect">
            <a:avLst/>
          </a:prstGeom>
        </p:spPr>
        <p:txBody>
          <a:bodyPr/>
          <a:lstStyle/>
          <a:p>
            <a:r>
              <a:t>Costs (including time factor) </a:t>
            </a:r>
          </a:p>
          <a:p>
            <a:pPr marL="798512" lvl="1" indent="-341312">
              <a:tabLst>
                <a:tab pos="165100" algn="l"/>
              </a:tabLst>
              <a:defRPr sz="2000" b="1"/>
            </a:pPr>
            <a:r>
              <a:t>Compromise in design or overly optimistic assumptions</a:t>
            </a:r>
          </a:p>
          <a:p>
            <a:pPr marL="1030287" lvl="2" indent="-233362">
              <a:tabLst>
                <a:tab pos="165100" algn="l"/>
              </a:tabLst>
              <a:defRPr sz="1800" b="1"/>
            </a:pPr>
            <a:r>
              <a:t>Unreasonable treatment effects or event rates</a:t>
            </a:r>
          </a:p>
          <a:p>
            <a:pPr marL="1030287" lvl="2" indent="-233362">
              <a:tabLst>
                <a:tab pos="165100" algn="l"/>
              </a:tabLst>
              <a:defRPr sz="1800" b="1"/>
            </a:pPr>
            <a:r>
              <a:t>Inappropriate composite endpoints</a:t>
            </a:r>
          </a:p>
          <a:p>
            <a:pPr marL="798512" lvl="1" indent="-341312">
              <a:tabLst>
                <a:tab pos="165100" algn="l"/>
              </a:tabLst>
              <a:defRPr sz="2000" b="1"/>
            </a:pPr>
            <a:r>
              <a:t>Increase Type 2 error (limit ability to detect small but possibly clinically significant differences)</a:t>
            </a:r>
          </a:p>
          <a:p>
            <a:pPr>
              <a:spcBef>
                <a:spcPts val="1800"/>
              </a:spcBef>
            </a:pPr>
            <a:r>
              <a:t>Duration</a:t>
            </a:r>
          </a:p>
          <a:p>
            <a:pPr marL="798512" lvl="1" indent="-341312">
              <a:tabLst>
                <a:tab pos="165100" algn="l"/>
              </a:tabLst>
              <a:defRPr sz="2000" b="1"/>
            </a:pPr>
            <a:r>
              <a:t>Time from design to enrollment to results may outlast the viability of the question (evolution of standard of care)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ohort Stud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Cohort Studies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What is a Cohort Study 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is a Cohort Study ?</a:t>
            </a:r>
          </a:p>
        </p:txBody>
      </p:sp>
      <p:sp>
        <p:nvSpPr>
          <p:cNvPr id="308" name="Characteristics of Cohort Studies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Characteristics of Cohort Studies:</a:t>
            </a:r>
          </a:p>
          <a:p>
            <a:pPr marL="690562" lvl="1" indent="-233362">
              <a:buChar char="•"/>
            </a:pPr>
            <a:r>
              <a:t>Defined group of subjects</a:t>
            </a:r>
          </a:p>
          <a:p>
            <a:pPr marL="690562" lvl="1" indent="-233362">
              <a:buChar char="•"/>
            </a:pPr>
            <a:r>
              <a:t>Followed through time</a:t>
            </a:r>
          </a:p>
          <a:p>
            <a:pPr marL="690562" lvl="1" indent="-233362">
              <a:buChar char="•"/>
            </a:pPr>
            <a:r>
              <a:t>Observed for outcome(s) of interest </a:t>
            </a:r>
          </a:p>
          <a:p>
            <a:endParaRPr/>
          </a:p>
          <a:p>
            <a:r>
              <a:t>Objective: to understand how the health status of cohort members change over time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FUSE Slides Template v5">
  <a:themeElements>
    <a:clrScheme name="PERFUSE Slides Template v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PERFUSE Slides Template v5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ERFUSE Slides Template v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ERFUSE Slides Template v5">
  <a:themeElements>
    <a:clrScheme name="PERFUSE Slides Template v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FF"/>
      </a:hlink>
      <a:folHlink>
        <a:srgbClr val="FF00FF"/>
      </a:folHlink>
    </a:clrScheme>
    <a:fontScheme name="PERFUSE Slides Template v5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ERFUSE Slides Template v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950</Words>
  <Application>Microsoft Office PowerPoint</Application>
  <PresentationFormat>On-screen Show (4:3)</PresentationFormat>
  <Paragraphs>205</Paragraphs>
  <Slides>24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PERFUSE Slides Template v5</vt:lpstr>
      <vt:lpstr>PowerPoint Presentation</vt:lpstr>
      <vt:lpstr>Clinical Trial Design</vt:lpstr>
      <vt:lpstr>Study Designs for Clinical Research</vt:lpstr>
      <vt:lpstr>What do RCTs do well?</vt:lpstr>
      <vt:lpstr>Potential RCT Flaws</vt:lpstr>
      <vt:lpstr>Limitations of RCTs</vt:lpstr>
      <vt:lpstr>Limitations of RCTs</vt:lpstr>
      <vt:lpstr>Cohort Studies</vt:lpstr>
      <vt:lpstr>What is a Cohort Study ?</vt:lpstr>
      <vt:lpstr>Cohort Studies</vt:lpstr>
      <vt:lpstr>Cohort Study Framework</vt:lpstr>
      <vt:lpstr>Cohort Study Framework</vt:lpstr>
      <vt:lpstr>Steps of Cohort Study</vt:lpstr>
      <vt:lpstr>Selecting Study Populating   Types of Cohorts</vt:lpstr>
      <vt:lpstr>Data Collection </vt:lpstr>
      <vt:lpstr>Comparison Group &amp; Study Follow Up</vt:lpstr>
      <vt:lpstr>Cohort Data Analysis</vt:lpstr>
      <vt:lpstr>Incidence Proportion vs. Incidence Density</vt:lpstr>
      <vt:lpstr>Comparison of Incidence</vt:lpstr>
      <vt:lpstr>Cohort Study Example: Framingham Heart Study </vt:lpstr>
      <vt:lpstr>Why would you do a cohort study? Advantages</vt:lpstr>
      <vt:lpstr> Disadvantages of Cohort Studies</vt:lpstr>
      <vt:lpstr>RCTs and Observational Studies Synergy of Strengths</vt:lpstr>
      <vt:lpstr>References &amp; 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Fitzgerald,Clara  (BIDMC - Gibson-Med Cardiovascular)</dc:creator>
  <cp:lastModifiedBy>Clara Fitzgerald</cp:lastModifiedBy>
  <cp:revision>10</cp:revision>
  <dcterms:modified xsi:type="dcterms:W3CDTF">2021-01-20T19:36:31Z</dcterms:modified>
</cp:coreProperties>
</file>