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8" r:id="rId1"/>
  </p:sldMasterIdLst>
  <p:notesMasterIdLst>
    <p:notesMasterId r:id="rId18"/>
  </p:notesMasterIdLst>
  <p:handoutMasterIdLst>
    <p:handoutMasterId r:id="rId19"/>
  </p:handoutMasterIdLst>
  <p:sldIdLst>
    <p:sldId id="950" r:id="rId2"/>
    <p:sldId id="951" r:id="rId3"/>
    <p:sldId id="952" r:id="rId4"/>
    <p:sldId id="953" r:id="rId5"/>
    <p:sldId id="954" r:id="rId6"/>
    <p:sldId id="955" r:id="rId7"/>
    <p:sldId id="956" r:id="rId8"/>
    <p:sldId id="957" r:id="rId9"/>
    <p:sldId id="958" r:id="rId10"/>
    <p:sldId id="959" r:id="rId11"/>
    <p:sldId id="960" r:id="rId12"/>
    <p:sldId id="961" r:id="rId13"/>
    <p:sldId id="962" r:id="rId14"/>
    <p:sldId id="963" r:id="rId15"/>
    <p:sldId id="964" r:id="rId16"/>
    <p:sldId id="965" r:id="rId17"/>
  </p:sldIdLst>
  <p:sldSz cx="9144000" cy="6858000" type="screen4x3"/>
  <p:notesSz cx="7099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E91"/>
    <a:srgbClr val="89A8DF"/>
    <a:srgbClr val="5380D1"/>
    <a:srgbClr val="FF9933"/>
    <a:srgbClr val="FF0066"/>
    <a:srgbClr val="FF6600"/>
    <a:srgbClr val="00CCFF"/>
    <a:srgbClr val="FFCC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 preferSingleView="1">
    <p:restoredLeft sz="21490" autoAdjust="0"/>
    <p:restoredTop sz="54756" autoAdjust="0"/>
  </p:normalViewPr>
  <p:slideViewPr>
    <p:cSldViewPr>
      <p:cViewPr varScale="1">
        <p:scale>
          <a:sx n="110" d="100"/>
          <a:sy n="110" d="100"/>
        </p:scale>
        <p:origin x="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3282" y="-366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45A4379C-31E5-4D03-8C4D-7454F13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4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CE40889C-79C6-4DB1-9B54-675925FF0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1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79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3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8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0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2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1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8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92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48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0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5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52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77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Harvard Medical </a:t>
            </a:r>
          </a:p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Chairman, PERFUSE Study Group</a:t>
            </a: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Founder and Chairman,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WikiDoc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 &amp;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WikiPatient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63388746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33484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12189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917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933904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303742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69012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262897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473409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68065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1760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93494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7EE9B-DCF2-48D2-9A62-93CC3EBE99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61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C9D2-9C0E-4159-917C-32DFF8F47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30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4257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7293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31558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51230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71725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3925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09787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endParaRPr lang="en-US" sz="1800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49" r:id="rId1"/>
    <p:sldLayoutId id="2147487950" r:id="rId2"/>
    <p:sldLayoutId id="2147487975" r:id="rId3"/>
    <p:sldLayoutId id="2147487951" r:id="rId4"/>
    <p:sldLayoutId id="2147487952" r:id="rId5"/>
    <p:sldLayoutId id="2147487953" r:id="rId6"/>
    <p:sldLayoutId id="2147487954" r:id="rId7"/>
    <p:sldLayoutId id="2147487955" r:id="rId8"/>
    <p:sldLayoutId id="2147487956" r:id="rId9"/>
    <p:sldLayoutId id="2147487957" r:id="rId10"/>
    <p:sldLayoutId id="2147487958" r:id="rId11"/>
    <p:sldLayoutId id="2147487959" r:id="rId12"/>
    <p:sldLayoutId id="2147487960" r:id="rId13"/>
    <p:sldLayoutId id="2147487961" r:id="rId14"/>
    <p:sldLayoutId id="2147487962" r:id="rId15"/>
    <p:sldLayoutId id="2147487963" r:id="rId16"/>
    <p:sldLayoutId id="2147487964" r:id="rId17"/>
    <p:sldLayoutId id="2147487965" r:id="rId18"/>
    <p:sldLayoutId id="2147487966" r:id="rId19"/>
    <p:sldLayoutId id="2147487969" r:id="rId20"/>
    <p:sldLayoutId id="2147487974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133600"/>
            <a:ext cx="85344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Simple Regression: An Overview, and Simple Linear </a:t>
            </a:r>
            <a:r>
              <a:rPr lang="en-US" sz="3600" b="1" dirty="0" smtClean="0"/>
              <a:t>Regression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Arzu Kalayci,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767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Interpretations of Results When Predictor Is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5000"/>
            <a:ext cx="8534400" cy="4114800"/>
          </a:xfrm>
        </p:spPr>
        <p:txBody>
          <a:bodyPr/>
          <a:lstStyle/>
          <a:p>
            <a:r>
              <a:rPr lang="en-US" dirty="0"/>
              <a:t>This is an efficient approach to handling measurements that are made continuously (age, height, etc.) without arbitrarily having to categorize them (if the outcome/predictor association is well characterized by a line)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suppose x1 is age in years, and the regression </a:t>
            </a:r>
            <a:r>
              <a:rPr lang="en-US" dirty="0" smtClean="0"/>
              <a:t>equation is LHS = </a:t>
            </a:r>
            <a:r>
              <a:rPr lang="en-US" dirty="0"/>
              <a:t>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/>
              <a:t>How to interpret </a:t>
            </a:r>
            <a:r>
              <a:rPr lang="en-US" dirty="0" smtClean="0"/>
              <a:t>𝛽</a:t>
            </a:r>
            <a:r>
              <a:rPr lang="en-US" baseline="-25000" dirty="0" smtClean="0"/>
              <a:t>𝑜 </a:t>
            </a:r>
            <a:r>
              <a:rPr lang="en-US" dirty="0" smtClean="0"/>
              <a:t>and 𝛽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849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intercept, </a:t>
            </a:r>
            <a:r>
              <a:rPr lang="en-US" dirty="0" smtClean="0"/>
              <a:t>𝛽</a:t>
            </a:r>
            <a:r>
              <a:rPr lang="en-US" baseline="-25000" dirty="0" smtClean="0"/>
              <a:t>𝑜</a:t>
            </a:r>
            <a:r>
              <a:rPr lang="en-US" dirty="0" smtClean="0"/>
              <a:t>, is the value of left-hand side (LHS) when x</a:t>
            </a:r>
            <a:r>
              <a:rPr lang="en-US" baseline="-25000" dirty="0" smtClean="0"/>
              <a:t>1 </a:t>
            </a:r>
            <a:r>
              <a:rPr lang="en-US" dirty="0" smtClean="0"/>
              <a:t>= 0</a:t>
            </a:r>
          </a:p>
          <a:p>
            <a:pPr lvl="1"/>
            <a:r>
              <a:rPr lang="en-US" dirty="0" smtClean="0"/>
              <a:t>It is the point on the graph where the line crosses the vertical (y) axis, at the coordinate (0,</a:t>
            </a:r>
            <a:r>
              <a:rPr lang="en-US" dirty="0"/>
              <a:t> </a:t>
            </a:r>
            <a:r>
              <a:rPr lang="en-US" dirty="0" smtClean="0"/>
              <a:t>𝛽</a:t>
            </a:r>
            <a:r>
              <a:rPr lang="en-US" baseline="-25000" dirty="0" smtClean="0"/>
              <a:t>𝑜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99" y="3048000"/>
            <a:ext cx="4343400" cy="31486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4802" y="6243935"/>
            <a:ext cx="13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b +mx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64889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Slope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slope, 𝛽</a:t>
            </a:r>
            <a:r>
              <a:rPr lang="en-US" baseline="-25000" dirty="0" smtClean="0"/>
              <a:t>1</a:t>
            </a:r>
            <a:r>
              <a:rPr lang="en-US" dirty="0" smtClean="0"/>
              <a:t>, is the change in the left-hand side, corresponding to a unit increase in 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49" y="2748973"/>
            <a:ext cx="46101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374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</a:t>
            </a:r>
            <a:r>
              <a:rPr lang="en-US" dirty="0" smtClean="0"/>
              <a:t>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slope, 𝛽</a:t>
            </a:r>
            <a:r>
              <a:rPr lang="en-US" baseline="-25000" dirty="0"/>
              <a:t>1</a:t>
            </a:r>
            <a:r>
              <a:rPr lang="en-US" dirty="0"/>
              <a:t>, is the change in the left-hand side</a:t>
            </a:r>
            <a:r>
              <a:rPr lang="en-US" dirty="0" smtClean="0"/>
              <a:t>, </a:t>
            </a:r>
            <a:r>
              <a:rPr lang="en-US" dirty="0"/>
              <a:t>corresponding to a unit increase in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: in other words, </a:t>
            </a:r>
            <a:r>
              <a:rPr lang="en-US" dirty="0"/>
              <a:t>𝛽</a:t>
            </a:r>
            <a:r>
              <a:rPr lang="en-US" baseline="-25000" dirty="0" smtClean="0"/>
              <a:t>1</a:t>
            </a:r>
            <a:r>
              <a:rPr lang="en-US" dirty="0" smtClean="0"/>
              <a:t> is difference in the left-hand side for x</a:t>
            </a:r>
            <a:r>
              <a:rPr lang="en-US" baseline="-25000" dirty="0" smtClean="0"/>
              <a:t>1</a:t>
            </a:r>
            <a:r>
              <a:rPr lang="en-US" dirty="0" smtClean="0"/>
              <a:t> +1, compared to x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This change/ difference is the same across the entire line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49" y="3333173"/>
            <a:ext cx="48133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063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-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information about the difference in the left-hand side for two </a:t>
            </a:r>
            <a:r>
              <a:rPr lang="en-US" dirty="0" smtClean="0"/>
              <a:t>differing </a:t>
            </a:r>
            <a:r>
              <a:rPr lang="en-US" dirty="0"/>
              <a:t>values of x</a:t>
            </a:r>
            <a:r>
              <a:rPr lang="en-US" baseline="-25000" dirty="0"/>
              <a:t>1</a:t>
            </a:r>
            <a:r>
              <a:rPr lang="en-US" dirty="0"/>
              <a:t> is contained in the slope</a:t>
            </a:r>
            <a:r>
              <a:rPr lang="en-US" dirty="0" smtClean="0"/>
              <a:t>!</a:t>
            </a:r>
          </a:p>
          <a:p>
            <a:pPr lvl="1"/>
            <a:r>
              <a:rPr lang="en-US" dirty="0"/>
              <a:t>For example: two values of x</a:t>
            </a:r>
            <a:r>
              <a:rPr lang="en-US" baseline="-25000" dirty="0"/>
              <a:t>1</a:t>
            </a:r>
            <a:r>
              <a:rPr lang="en-US" dirty="0"/>
              <a:t> three units apart will have a difference in left-hand side values of 3 ∗ </a:t>
            </a:r>
            <a:r>
              <a:rPr lang="en-US" dirty="0" smtClean="0"/>
              <a:t>𝛽</a:t>
            </a:r>
            <a:r>
              <a:rPr lang="en-US" baseline="-25000" dirty="0"/>
              <a:t>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949" y="3200400"/>
            <a:ext cx="41021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5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19200"/>
            <a:ext cx="8534400" cy="5181600"/>
          </a:xfrm>
        </p:spPr>
        <p:txBody>
          <a:bodyPr/>
          <a:lstStyle/>
          <a:p>
            <a:r>
              <a:rPr lang="en-US" dirty="0" smtClean="0"/>
              <a:t>Regression is a general set of methods for relating a function of an outcome variable to a predictor via a linear equation of the form LHS </a:t>
            </a:r>
            <a:r>
              <a:rPr lang="en-US" dirty="0"/>
              <a:t>= 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where LHS = “left-hand side”</a:t>
            </a:r>
          </a:p>
          <a:p>
            <a:endParaRPr lang="en-US" baseline="-25000" dirty="0"/>
          </a:p>
          <a:p>
            <a:r>
              <a:rPr lang="en-US" dirty="0"/>
              <a:t>Regardless of whether the predictor x</a:t>
            </a:r>
            <a:r>
              <a:rPr lang="en-US" baseline="-25000" dirty="0"/>
              <a:t>1</a:t>
            </a:r>
            <a:r>
              <a:rPr lang="en-US" dirty="0"/>
              <a:t> is binary, categorical, or continuous, </a:t>
            </a:r>
            <a:endParaRPr lang="en-US" dirty="0" smtClean="0"/>
          </a:p>
          <a:p>
            <a:pPr lvl="1"/>
            <a:r>
              <a:rPr lang="en-US" dirty="0" smtClean="0"/>
              <a:t>𝛽</a:t>
            </a:r>
            <a:r>
              <a:rPr lang="en-US" baseline="-25000" dirty="0" smtClean="0"/>
              <a:t>𝑜</a:t>
            </a:r>
            <a:r>
              <a:rPr lang="en-US" dirty="0" smtClean="0"/>
              <a:t> is the value of the LHS when x</a:t>
            </a:r>
            <a:r>
              <a:rPr lang="en-US" baseline="-25000" dirty="0" smtClean="0"/>
              <a:t>1 </a:t>
            </a:r>
            <a:r>
              <a:rPr lang="en-US" dirty="0"/>
              <a:t>(or all x’s if predictor is multi-categorical) = </a:t>
            </a:r>
            <a:r>
              <a:rPr lang="en-US" dirty="0" smtClean="0"/>
              <a:t>0</a:t>
            </a:r>
          </a:p>
          <a:p>
            <a:pPr lvl="1"/>
            <a:r>
              <a:rPr lang="en-US" dirty="0"/>
              <a:t>𝛽</a:t>
            </a:r>
            <a:r>
              <a:rPr lang="en-US" baseline="-25000" dirty="0" smtClean="0"/>
              <a:t>1</a:t>
            </a:r>
            <a:r>
              <a:rPr lang="en-US" dirty="0"/>
              <a:t> is the change in the value of LHS for a one-unit difference in x1 (the difference in LHS for a one-unit difference in x1)</a:t>
            </a:r>
          </a:p>
        </p:txBody>
      </p:sp>
    </p:spTree>
    <p:extLst>
      <p:ext uri="{BB962C8B-B14F-4D97-AF65-F5344CB8AC3E}">
        <p14:creationId xmlns:p14="http://schemas.microsoft.com/office/powerpoint/2010/main" val="16915879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800" b="1" dirty="0" smtClean="0">
                <a:latin typeface="+mj-lt"/>
              </a:rPr>
              <a:t>THANK YOU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9038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49400"/>
            <a:ext cx="8762999" cy="48514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egression analysis is a reliable method identifying which explanatory variables have an impact on </a:t>
            </a:r>
            <a:r>
              <a:rPr lang="en-US" dirty="0"/>
              <a:t>a response </a:t>
            </a:r>
            <a:r>
              <a:rPr lang="en-US" dirty="0" smtClean="0"/>
              <a:t>variable.</a:t>
            </a:r>
          </a:p>
          <a:p>
            <a:r>
              <a:rPr lang="en-US" dirty="0" smtClean="0"/>
              <a:t>Multiple regression models can obtain adjusted effect estimates that take the effect of potential confounders into account.</a:t>
            </a:r>
          </a:p>
          <a:p>
            <a:r>
              <a:rPr lang="en-US" dirty="0" smtClean="0"/>
              <a:t>Regression modeling is a universal tool for data analysis in epidemiology.</a:t>
            </a:r>
          </a:p>
          <a:p>
            <a:r>
              <a:rPr lang="en-US" dirty="0"/>
              <a:t>The most important methods are linear regression for continuous outcomes, logistic </a:t>
            </a:r>
            <a:r>
              <a:rPr lang="en-US" dirty="0" smtClean="0"/>
              <a:t>regression for </a:t>
            </a:r>
            <a:r>
              <a:rPr lang="en-US" dirty="0"/>
              <a:t>binary outcomes, Cox regression for time-to-event data, and </a:t>
            </a:r>
            <a:r>
              <a:rPr lang="en-US" dirty="0" smtClean="0"/>
              <a:t>Poisson regression </a:t>
            </a:r>
            <a:r>
              <a:rPr lang="en-US" dirty="0"/>
              <a:t>for frequencies </a:t>
            </a:r>
            <a:r>
              <a:rPr lang="en-US" dirty="0" smtClean="0"/>
              <a:t>and rates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86846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of a Simple Regression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24000"/>
            <a:ext cx="8534400" cy="4724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basic structure of </a:t>
            </a:r>
            <a:r>
              <a:rPr lang="en-US" dirty="0" smtClean="0"/>
              <a:t>simple </a:t>
            </a:r>
            <a:r>
              <a:rPr lang="en-US" dirty="0"/>
              <a:t>regression models is a linear equation: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Some function of an outcome) = intercept + (slope)*(x</a:t>
            </a:r>
            <a:r>
              <a:rPr lang="en-US" baseline="-25000" dirty="0"/>
              <a:t>1</a:t>
            </a:r>
            <a:r>
              <a:rPr lang="en-US" dirty="0"/>
              <a:t>), i.e.,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                                    𝑓(𝑦) </a:t>
            </a:r>
            <a:r>
              <a:rPr lang="en-US" dirty="0"/>
              <a:t>= </a:t>
            </a:r>
            <a:r>
              <a:rPr lang="en-US" dirty="0" smtClean="0"/>
              <a:t>𝛽𝑜 </a:t>
            </a:r>
            <a:r>
              <a:rPr lang="en-US" dirty="0"/>
              <a:t>+ </a:t>
            </a:r>
            <a:r>
              <a:rPr lang="en-US" dirty="0" smtClean="0"/>
              <a:t>𝛽</a:t>
            </a:r>
            <a:r>
              <a:rPr lang="en-US" baseline="-25000" dirty="0" smtClean="0"/>
              <a:t>1</a:t>
            </a:r>
            <a:r>
              <a:rPr lang="en-US" dirty="0" smtClean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is a predictor of interest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We’ll also see situations where a single predictor may need to be represented with more than a single x)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Simple” refers to analyses with one predictor </a:t>
            </a:r>
          </a:p>
          <a:p>
            <a:pPr lvl="2"/>
            <a:r>
              <a:rPr lang="en-US" dirty="0" smtClean="0"/>
              <a:t>We will </a:t>
            </a:r>
            <a:r>
              <a:rPr lang="en-US" dirty="0"/>
              <a:t>also consider multiple regression, where there can be more than one predictor in a single model</a:t>
            </a:r>
          </a:p>
        </p:txBody>
      </p:sp>
    </p:spTree>
    <p:extLst>
      <p:ext uri="{BB962C8B-B14F-4D97-AF65-F5344CB8AC3E}">
        <p14:creationId xmlns:p14="http://schemas.microsoft.com/office/powerpoint/2010/main" val="10177399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Structure: The Left-Hand </a:t>
            </a:r>
            <a:r>
              <a:rPr lang="en-US" dirty="0" smtClean="0"/>
              <a:t>Side -1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1" y="1625600"/>
                <a:ext cx="8534400" cy="4394200"/>
              </a:xfrm>
            </p:spPr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/>
                  <a:t>left-hand side (</a:t>
                </a:r>
                <a:r>
                  <a:rPr lang="en-US" dirty="0" smtClean="0"/>
                  <a:t>𝑓(𝑦)) </a:t>
                </a:r>
                <a:r>
                  <a:rPr lang="en-US" dirty="0"/>
                  <a:t>depends on what variable type the outcome of interest (</a:t>
                </a:r>
                <a:r>
                  <a:rPr lang="en-US" dirty="0" smtClean="0"/>
                  <a:t>𝑦) </a:t>
                </a:r>
                <a:r>
                  <a:rPr lang="en-US" dirty="0"/>
                  <a:t>is: </a:t>
                </a:r>
                <a:endParaRPr lang="en-US" dirty="0" smtClean="0"/>
              </a:p>
              <a:p>
                <a:endParaRPr lang="en-US" dirty="0"/>
              </a:p>
              <a:p>
                <a:pPr lvl="1"/>
                <a:r>
                  <a:rPr lang="en-US" dirty="0" smtClean="0"/>
                  <a:t>For </a:t>
                </a:r>
                <a:r>
                  <a:rPr lang="en-US" dirty="0"/>
                  <a:t>continuous outcomes, the </a:t>
                </a:r>
                <a:r>
                  <a:rPr lang="en-US" dirty="0" smtClean="0"/>
                  <a:t>left-hand </a:t>
                </a:r>
                <a:r>
                  <a:rPr lang="en-US" dirty="0"/>
                  <a:t>side is the mean of the outcome </a:t>
                </a:r>
                <a:r>
                  <a:rPr lang="en-US" dirty="0" smtClean="0"/>
                  <a:t>𝑦, </a:t>
                </a:r>
                <a:r>
                  <a:rPr lang="en-US" dirty="0" err="1" smtClean="0"/>
                  <a:t>ȳ</a:t>
                </a:r>
                <a:r>
                  <a:rPr lang="en-US" dirty="0" smtClean="0"/>
                  <a:t>, </a:t>
                </a:r>
                <a:r>
                  <a:rPr lang="en-US" dirty="0"/>
                  <a:t>and the regression type is linear regression </a:t>
                </a:r>
              </a:p>
              <a:p>
                <a:pPr lvl="1"/>
                <a:r>
                  <a:rPr lang="en-US" dirty="0" smtClean="0"/>
                  <a:t>For </a:t>
                </a:r>
                <a:r>
                  <a:rPr lang="en-US" dirty="0"/>
                  <a:t>binary </a:t>
                </a:r>
                <a:r>
                  <a:rPr lang="en-US" dirty="0" smtClean="0"/>
                  <a:t>outcomes</a:t>
                </a:r>
                <a:r>
                  <a:rPr lang="en-US" dirty="0"/>
                  <a:t>, the left-hand side is the </a:t>
                </a:r>
                <a:r>
                  <a:rPr lang="en-US" i="1" dirty="0" smtClean="0"/>
                  <a:t>𝑙n(odds) </a:t>
                </a:r>
                <a:r>
                  <a:rPr lang="en-US" dirty="0"/>
                  <a:t>of the binary outcome, i.e.: </a:t>
                </a:r>
                <a:r>
                  <a:rPr lang="is-IS" dirty="0"/>
                  <a:t>ln(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charset="0"/>
                          </a:rPr>
                          <m:t>𝑝</m:t>
                        </m:r>
                      </m:num>
                      <m:den>
                        <m:r>
                          <a:rPr lang="tr-TR" i="1">
                            <a:latin typeface="Cambria Math" charset="0"/>
                          </a:rPr>
                          <m:t>1−</m:t>
                        </m:r>
                        <m:r>
                          <a:rPr lang="tr-TR" i="1">
                            <a:latin typeface="Cambria Math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dirty="0" smtClean="0"/>
                  <a:t>), </a:t>
                </a:r>
                <a:r>
                  <a:rPr lang="en-US" dirty="0"/>
                  <a:t>where p is the probability that y = 1 (proportion of y values equal to 1) </a:t>
                </a:r>
              </a:p>
              <a:p>
                <a:pPr lvl="1"/>
                <a:r>
                  <a:rPr lang="en-US" dirty="0" smtClean="0"/>
                  <a:t>And </a:t>
                </a:r>
                <a:r>
                  <a:rPr lang="en-US" dirty="0"/>
                  <a:t>the regression type is logistic regression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1" y="1625600"/>
                <a:ext cx="8534400" cy="4394200"/>
              </a:xfrm>
              <a:blipFill rotWithShape="0">
                <a:blip r:embed="rId3"/>
                <a:stretch>
                  <a:fillRect l="-1000" t="-2913" r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4643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Structure: The Left-Hand Side </a:t>
            </a:r>
            <a:r>
              <a:rPr lang="en-US" dirty="0" smtClean="0"/>
              <a:t>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49400"/>
            <a:ext cx="8534400" cy="4394200"/>
          </a:xfrm>
        </p:spPr>
        <p:txBody>
          <a:bodyPr/>
          <a:lstStyle/>
          <a:p>
            <a:r>
              <a:rPr lang="en-US" dirty="0"/>
              <a:t>The left-hand side (</a:t>
            </a:r>
            <a:r>
              <a:rPr lang="en-US" dirty="0" smtClean="0"/>
              <a:t>𝑓(𝑦)) </a:t>
            </a:r>
            <a:r>
              <a:rPr lang="en-US" dirty="0"/>
              <a:t>depends on what variable type the outcome of interest (</a:t>
            </a:r>
            <a:r>
              <a:rPr lang="en-US" dirty="0" smtClean="0"/>
              <a:t>𝑦) </a:t>
            </a:r>
            <a:r>
              <a:rPr lang="en-US" dirty="0"/>
              <a:t>is: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time-to-event outcomes where the individual event and censoring times are not known, </a:t>
            </a:r>
            <a:r>
              <a:rPr lang="en-US" i="1" dirty="0"/>
              <a:t>y</a:t>
            </a:r>
            <a:r>
              <a:rPr lang="en-US" dirty="0"/>
              <a:t> is yes/no indicator of whether the event occurred in the common follow-up period; the left-hand side is </a:t>
            </a:r>
            <a:r>
              <a:rPr lang="en-US" i="1" dirty="0" smtClean="0"/>
              <a:t>𝑙n(incidence rate)</a:t>
            </a:r>
            <a:r>
              <a:rPr lang="en-US" dirty="0" smtClean="0"/>
              <a:t>, </a:t>
            </a:r>
            <a:r>
              <a:rPr lang="en-US" dirty="0"/>
              <a:t>and the regression type is Poisson regression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time-to-event outcomes where the individual event and censoring times are known, </a:t>
            </a:r>
            <a:r>
              <a:rPr lang="en-US" i="1" dirty="0"/>
              <a:t>y</a:t>
            </a:r>
            <a:r>
              <a:rPr lang="en-US" dirty="0"/>
              <a:t> is a composite outcome taking into account both the time and whether the event occurred; the left-hand side is </a:t>
            </a:r>
            <a:r>
              <a:rPr lang="en-US" i="1" dirty="0" smtClean="0"/>
              <a:t>𝑙n(hazard rate), </a:t>
            </a:r>
            <a:r>
              <a:rPr lang="en-US" dirty="0"/>
              <a:t>and the regression type is Cox regression</a:t>
            </a:r>
          </a:p>
        </p:txBody>
      </p:sp>
    </p:spTree>
    <p:extLst>
      <p:ext uri="{BB962C8B-B14F-4D97-AF65-F5344CB8AC3E}">
        <p14:creationId xmlns:p14="http://schemas.microsoft.com/office/powerpoint/2010/main" val="17932911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Structure: The Right-Hand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5000"/>
            <a:ext cx="8534400" cy="4038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right-hand side, </a:t>
            </a:r>
            <a:r>
              <a:rPr lang="en-US" dirty="0" smtClean="0"/>
              <a:t>𝛽</a:t>
            </a:r>
            <a:r>
              <a:rPr lang="en-US" baseline="-25000" dirty="0" smtClean="0"/>
              <a:t>𝑜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𝛽</a:t>
            </a:r>
            <a:r>
              <a:rPr lang="en-US" baseline="-25000" dirty="0"/>
              <a:t>1</a:t>
            </a:r>
            <a:r>
              <a:rPr lang="en-US" dirty="0" smtClean="0"/>
              <a:t>𝑥</a:t>
            </a:r>
            <a:r>
              <a:rPr lang="en-US" baseline="-25000" dirty="0" smtClean="0"/>
              <a:t>1</a:t>
            </a:r>
            <a:r>
              <a:rPr lang="en-US" dirty="0"/>
              <a:t>, includes the predictor of interest, </a:t>
            </a:r>
            <a:r>
              <a:rPr lang="en-US" dirty="0" smtClean="0"/>
              <a:t>“𝑥</a:t>
            </a:r>
            <a:r>
              <a:rPr lang="en-US" baseline="-25000" dirty="0"/>
              <a:t>1</a:t>
            </a:r>
            <a:r>
              <a:rPr lang="en-US" dirty="0"/>
              <a:t> ” 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predictor of interest can be continuous, binary, or categorical (in which case, it will be represented by more than one </a:t>
            </a:r>
            <a:r>
              <a:rPr lang="en-US" dirty="0" smtClean="0"/>
              <a:t>𝑥)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197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Interpretations of Results When Predictor Is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66800"/>
            <a:ext cx="8534400" cy="52578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𝑥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 a binary predictor, such as sex (1 = female, 0 = male)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resulting regression model is </a:t>
            </a:r>
            <a:r>
              <a:rPr lang="en-US" i="1" dirty="0" smtClean="0"/>
              <a:t>LHS </a:t>
            </a:r>
            <a:r>
              <a:rPr lang="en-US" dirty="0"/>
              <a:t>= </a:t>
            </a:r>
            <a:r>
              <a:rPr lang="en-US" dirty="0" smtClean="0"/>
              <a:t>𝛽𝑜 </a:t>
            </a:r>
            <a:r>
              <a:rPr lang="en-US" dirty="0"/>
              <a:t>+ </a:t>
            </a:r>
            <a:r>
              <a:rPr lang="en-US" dirty="0" smtClean="0"/>
              <a:t>𝛽</a:t>
            </a:r>
            <a:r>
              <a:rPr lang="en-US" baseline="-25000" dirty="0"/>
              <a:t>1</a:t>
            </a:r>
            <a:r>
              <a:rPr lang="en-US" dirty="0" smtClean="0"/>
              <a:t>𝑥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where </a:t>
            </a:r>
            <a:r>
              <a:rPr lang="en-US" dirty="0"/>
              <a:t>LHS = “left-hand side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There are only two possible values </a:t>
            </a:r>
            <a:r>
              <a:rPr lang="en-US" dirty="0"/>
              <a:t>𝑥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/>
              <a:t>1 (</a:t>
            </a:r>
            <a:r>
              <a:rPr lang="en-US" dirty="0" smtClean="0"/>
              <a:t>female), </a:t>
            </a:r>
            <a:r>
              <a:rPr lang="en-US" dirty="0"/>
              <a:t>0 (</a:t>
            </a:r>
            <a:r>
              <a:rPr lang="en-US" dirty="0" smtClean="0"/>
              <a:t>male)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1: LHS = </a:t>
            </a:r>
            <a:r>
              <a:rPr lang="en-US" dirty="0"/>
              <a:t>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(1) = </a:t>
            </a:r>
            <a:r>
              <a:rPr lang="en-US" dirty="0"/>
              <a:t>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0: LHS = </a:t>
            </a:r>
            <a:r>
              <a:rPr lang="en-US" dirty="0"/>
              <a:t>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(0) = </a:t>
            </a:r>
            <a:r>
              <a:rPr lang="en-US" dirty="0"/>
              <a:t>𝛽</a:t>
            </a:r>
            <a:r>
              <a:rPr lang="en-US" baseline="-25000" dirty="0"/>
              <a:t>𝑜</a:t>
            </a:r>
            <a:r>
              <a:rPr lang="en-US" dirty="0"/>
              <a:t> </a:t>
            </a:r>
          </a:p>
          <a:p>
            <a:r>
              <a:rPr lang="en-US" dirty="0" smtClean="0"/>
              <a:t>Interpretations:</a:t>
            </a:r>
            <a:endParaRPr lang="en-US" dirty="0"/>
          </a:p>
          <a:p>
            <a:pPr lvl="1"/>
            <a:r>
              <a:rPr lang="en-US" dirty="0" smtClean="0"/>
              <a:t>𝛽</a:t>
            </a:r>
            <a:r>
              <a:rPr lang="en-US" baseline="-25000" dirty="0" smtClean="0"/>
              <a:t>𝑜 </a:t>
            </a:r>
            <a:r>
              <a:rPr lang="en-US" dirty="0" smtClean="0"/>
              <a:t>= value of </a:t>
            </a:r>
            <a:r>
              <a:rPr lang="en-US" i="1" dirty="0" smtClean="0"/>
              <a:t>LHS </a:t>
            </a:r>
            <a:r>
              <a:rPr lang="en-US" dirty="0" smtClean="0"/>
              <a:t>when </a:t>
            </a:r>
            <a:r>
              <a:rPr lang="en-US" dirty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0 (i.e., for males)</a:t>
            </a:r>
          </a:p>
          <a:p>
            <a:pPr lvl="1"/>
            <a:r>
              <a:rPr lang="en-US" dirty="0"/>
              <a:t>𝛽</a:t>
            </a:r>
            <a:r>
              <a:rPr lang="en-US" baseline="-25000" dirty="0" smtClean="0"/>
              <a:t>1</a:t>
            </a:r>
            <a:r>
              <a:rPr lang="en-US" dirty="0" smtClean="0"/>
              <a:t>= difference </a:t>
            </a:r>
            <a:r>
              <a:rPr lang="en-US" dirty="0"/>
              <a:t>i</a:t>
            </a:r>
            <a:r>
              <a:rPr lang="en-US" dirty="0" smtClean="0"/>
              <a:t>n value of </a:t>
            </a:r>
            <a:r>
              <a:rPr lang="en-US" i="1" dirty="0" smtClean="0"/>
              <a:t>LHS </a:t>
            </a:r>
            <a:r>
              <a:rPr lang="en-US" dirty="0" smtClean="0"/>
              <a:t>for </a:t>
            </a:r>
            <a:r>
              <a:rPr lang="en-US" dirty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1, compared to </a:t>
            </a:r>
            <a:r>
              <a:rPr lang="en-US" dirty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0 (</a:t>
            </a:r>
            <a:r>
              <a:rPr lang="en-US" dirty="0" err="1" smtClean="0"/>
              <a:t>i.e</a:t>
            </a:r>
            <a:r>
              <a:rPr lang="en-US" dirty="0" smtClean="0"/>
              <a:t>, for females compared to males)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87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Interpretations of Results When Predictor Is </a:t>
            </a:r>
            <a:r>
              <a:rPr lang="en-US" sz="2600" dirty="0" smtClean="0"/>
              <a:t>Nominal -1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701800"/>
            <a:ext cx="8534400" cy="4394200"/>
          </a:xfrm>
        </p:spPr>
        <p:txBody>
          <a:bodyPr/>
          <a:lstStyle/>
          <a:p>
            <a:r>
              <a:rPr lang="en-US" dirty="0"/>
              <a:t>How to code </a:t>
            </a:r>
            <a:r>
              <a:rPr lang="en-US" dirty="0" smtClean="0"/>
              <a:t>𝑥 </a:t>
            </a:r>
            <a:r>
              <a:rPr lang="en-US" dirty="0"/>
              <a:t>when the predictor of interest is a nominal category, for example, clinic site (Hopkins, U of Maryland, U of Michigan) </a:t>
            </a:r>
          </a:p>
          <a:p>
            <a:r>
              <a:rPr lang="en-US" dirty="0" smtClean="0"/>
              <a:t>For </a:t>
            </a:r>
            <a:r>
              <a:rPr lang="en-US" dirty="0"/>
              <a:t>handling multiple nominal categories, the approach is to designate one of the groups as the “reference category” and create binary </a:t>
            </a:r>
            <a:r>
              <a:rPr lang="en-US" dirty="0" smtClean="0"/>
              <a:t>𝑥</a:t>
            </a:r>
            <a:r>
              <a:rPr lang="en-US" dirty="0"/>
              <a:t>’s for each of the other groups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if we make Hopkins the reference, we will need additional variables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</a:t>
            </a:r>
            <a:r>
              <a:rPr lang="en-US" dirty="0"/>
              <a:t>𝑥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/>
              <a:t> </a:t>
            </a:r>
            <a:r>
              <a:rPr lang="en-US" dirty="0" smtClean="0"/>
              <a:t>1 if U of Maryland, 0 if not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𝑥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/>
              <a:t>1 if U of </a:t>
            </a:r>
            <a:r>
              <a:rPr lang="en-US" dirty="0" smtClean="0"/>
              <a:t>Michigan, </a:t>
            </a:r>
            <a:r>
              <a:rPr lang="en-US" dirty="0"/>
              <a:t>0 if not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511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Interpretations of Results When Predictor Is Nominal </a:t>
            </a:r>
            <a:r>
              <a:rPr lang="en-US" sz="2600" dirty="0" smtClean="0"/>
              <a:t>- 2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778000"/>
            <a:ext cx="8534400" cy="4394200"/>
          </a:xfrm>
        </p:spPr>
        <p:txBody>
          <a:bodyPr/>
          <a:lstStyle/>
          <a:p>
            <a:r>
              <a:rPr lang="en-US" dirty="0" smtClean="0"/>
              <a:t>The resulting model is LHS </a:t>
            </a:r>
            <a:r>
              <a:rPr lang="en-US" dirty="0"/>
              <a:t>= 𝛽𝑜 + 𝛽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+ 𝛽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2,</a:t>
            </a:r>
            <a:r>
              <a:rPr lang="en-US" dirty="0" smtClean="0"/>
              <a:t> where LHS = “left-hand side”</a:t>
            </a:r>
            <a:endParaRPr lang="en-US" baseline="-25000" dirty="0"/>
          </a:p>
          <a:p>
            <a:r>
              <a:rPr lang="en-US" dirty="0" smtClean="0"/>
              <a:t>The result for each possible combination of x</a:t>
            </a:r>
            <a:r>
              <a:rPr lang="en-US" baseline="-25000" dirty="0" smtClean="0"/>
              <a:t>1 </a:t>
            </a:r>
            <a:r>
              <a:rPr lang="en-US" dirty="0" smtClean="0"/>
              <a:t>and x</a:t>
            </a:r>
            <a:r>
              <a:rPr lang="en-US" baseline="-25000" dirty="0" smtClean="0"/>
              <a:t>2</a:t>
            </a:r>
            <a:r>
              <a:rPr lang="en-US" dirty="0" smtClean="0"/>
              <a:t> values:</a:t>
            </a:r>
          </a:p>
          <a:p>
            <a:pPr lvl="1"/>
            <a:r>
              <a:rPr lang="en-US" dirty="0"/>
              <a:t>When 𝑥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0,</a:t>
            </a:r>
            <a:r>
              <a:rPr lang="en-US" dirty="0"/>
              <a:t> </a:t>
            </a:r>
            <a:r>
              <a:rPr lang="en-US" dirty="0" smtClean="0"/>
              <a:t>𝑥</a:t>
            </a:r>
            <a:r>
              <a:rPr lang="en-US" baseline="-25000" dirty="0" smtClean="0"/>
              <a:t>2</a:t>
            </a:r>
            <a:r>
              <a:rPr lang="en-US" dirty="0" smtClean="0"/>
              <a:t> = 0: </a:t>
            </a:r>
            <a:r>
              <a:rPr lang="en-US" i="1" dirty="0"/>
              <a:t>LHS</a:t>
            </a:r>
            <a:r>
              <a:rPr lang="en-US" dirty="0"/>
              <a:t> = 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(0) </a:t>
            </a:r>
            <a:r>
              <a:rPr lang="en-US" dirty="0"/>
              <a:t>= 𝛽</a:t>
            </a:r>
            <a:r>
              <a:rPr lang="en-US" baseline="-25000" dirty="0"/>
              <a:t>𝑜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When 𝑥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1, </a:t>
            </a:r>
            <a:r>
              <a:rPr lang="en-US" dirty="0"/>
              <a:t>𝑥</a:t>
            </a:r>
            <a:r>
              <a:rPr lang="en-US" baseline="-25000" dirty="0"/>
              <a:t>2</a:t>
            </a:r>
            <a:r>
              <a:rPr lang="en-US" dirty="0"/>
              <a:t> = 0: </a:t>
            </a:r>
            <a:r>
              <a:rPr lang="en-US" i="1" dirty="0"/>
              <a:t>LHS </a:t>
            </a:r>
            <a:r>
              <a:rPr lang="en-US" dirty="0"/>
              <a:t>= 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(1) + 𝛽</a:t>
            </a:r>
            <a:r>
              <a:rPr lang="en-US" baseline="-25000" dirty="0" smtClean="0"/>
              <a:t>2</a:t>
            </a:r>
            <a:r>
              <a:rPr lang="en-US" dirty="0" smtClean="0"/>
              <a:t>(0) = </a:t>
            </a:r>
            <a:r>
              <a:rPr lang="en-US" dirty="0"/>
              <a:t>𝛽</a:t>
            </a:r>
            <a:r>
              <a:rPr lang="en-US" baseline="-25000" dirty="0"/>
              <a:t>𝑜</a:t>
            </a:r>
            <a:r>
              <a:rPr lang="en-US" dirty="0"/>
              <a:t> </a:t>
            </a:r>
            <a:r>
              <a:rPr lang="en-US" dirty="0" smtClean="0"/>
              <a:t>+</a:t>
            </a:r>
            <a:r>
              <a:rPr lang="en-US" dirty="0"/>
              <a:t> 𝛽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/>
              <a:t>When 𝑥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smtClean="0"/>
              <a:t>0, </a:t>
            </a:r>
            <a:r>
              <a:rPr lang="en-US" dirty="0"/>
              <a:t>𝑥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1: </a:t>
            </a:r>
            <a:r>
              <a:rPr lang="en-US" i="1" dirty="0"/>
              <a:t>LHS </a:t>
            </a:r>
            <a:r>
              <a:rPr lang="en-US" dirty="0"/>
              <a:t>= 𝛽</a:t>
            </a:r>
            <a:r>
              <a:rPr lang="en-US" baseline="-25000" dirty="0"/>
              <a:t>𝑜</a:t>
            </a:r>
            <a:r>
              <a:rPr lang="en-US" dirty="0"/>
              <a:t> + 𝛽</a:t>
            </a:r>
            <a:r>
              <a:rPr lang="en-US" baseline="-25000" dirty="0" smtClean="0"/>
              <a:t>1</a:t>
            </a:r>
            <a:r>
              <a:rPr lang="en-US" dirty="0" smtClean="0"/>
              <a:t>(0) </a:t>
            </a:r>
            <a:r>
              <a:rPr lang="en-US" dirty="0"/>
              <a:t>+ 𝛽</a:t>
            </a:r>
            <a:r>
              <a:rPr lang="en-US" baseline="-25000" dirty="0" smtClean="0"/>
              <a:t>2</a:t>
            </a:r>
            <a:r>
              <a:rPr lang="en-US" dirty="0" smtClean="0"/>
              <a:t>(1) </a:t>
            </a:r>
            <a:r>
              <a:rPr lang="en-US" dirty="0"/>
              <a:t>= 𝛽</a:t>
            </a:r>
            <a:r>
              <a:rPr lang="en-US" baseline="-25000" dirty="0"/>
              <a:t>𝑜</a:t>
            </a:r>
            <a:r>
              <a:rPr lang="en-US" dirty="0"/>
              <a:t> + </a:t>
            </a:r>
            <a:r>
              <a:rPr lang="en-US" dirty="0" smtClean="0"/>
              <a:t>𝛽</a:t>
            </a:r>
            <a:r>
              <a:rPr lang="en-US" baseline="-25000" dirty="0" smtClean="0"/>
              <a:t>2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894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Presentation14</Template>
  <TotalTime>11</TotalTime>
  <Words>1195</Words>
  <Application>Microsoft Macintosh PowerPoint</Application>
  <PresentationFormat>On-screen Show (4:3)</PresentationFormat>
  <Paragraphs>98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Cambria Math</vt:lpstr>
      <vt:lpstr>Courier New</vt:lpstr>
      <vt:lpstr>Times New Roman</vt:lpstr>
      <vt:lpstr>Wingdings</vt:lpstr>
      <vt:lpstr>Arial</vt:lpstr>
      <vt:lpstr>PERFUSE Slides Template v5</vt:lpstr>
      <vt:lpstr>PowerPoint Presentation</vt:lpstr>
      <vt:lpstr>Introduction</vt:lpstr>
      <vt:lpstr>Basic Structure of a Simple Regression Model</vt:lpstr>
      <vt:lpstr>Basic Structure: The Left-Hand Side -1</vt:lpstr>
      <vt:lpstr>Basic Structure: The Left-Hand Side - 2</vt:lpstr>
      <vt:lpstr>Basic Structure: The Right-Hand Side</vt:lpstr>
      <vt:lpstr>Interpretations of Results When Predictor Is Binary</vt:lpstr>
      <vt:lpstr>Interpretations of Results When Predictor Is Nominal -1</vt:lpstr>
      <vt:lpstr>Interpretations of Results When Predictor Is Nominal - 2</vt:lpstr>
      <vt:lpstr>Interpretations of Results When Predictor Is Continuous</vt:lpstr>
      <vt:lpstr>The Intercept</vt:lpstr>
      <vt:lpstr>The Slope -1</vt:lpstr>
      <vt:lpstr>The Slope - 2</vt:lpstr>
      <vt:lpstr>The Slope - 3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Arzu Kalayci</dc:creator>
  <cp:lastModifiedBy>Arzu Kalayci</cp:lastModifiedBy>
  <cp:revision>2</cp:revision>
  <dcterms:created xsi:type="dcterms:W3CDTF">2021-03-02T14:03:20Z</dcterms:created>
  <dcterms:modified xsi:type="dcterms:W3CDTF">2021-03-02T14:15:33Z</dcterms:modified>
</cp:coreProperties>
</file>