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6"/>
  </p:notesMasterIdLst>
  <p:sldIdLst>
    <p:sldId id="310" r:id="rId2"/>
    <p:sldId id="258" r:id="rId3"/>
    <p:sldId id="298" r:id="rId4"/>
    <p:sldId id="312" r:id="rId5"/>
    <p:sldId id="314" r:id="rId6"/>
    <p:sldId id="300" r:id="rId7"/>
    <p:sldId id="301" r:id="rId8"/>
    <p:sldId id="302" r:id="rId9"/>
    <p:sldId id="303" r:id="rId10"/>
    <p:sldId id="304" r:id="rId11"/>
    <p:sldId id="305" r:id="rId12"/>
    <p:sldId id="309" r:id="rId13"/>
    <p:sldId id="311" r:id="rId14"/>
    <p:sldId id="31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43"/>
    <p:restoredTop sz="94677"/>
  </p:normalViewPr>
  <p:slideViewPr>
    <p:cSldViewPr>
      <p:cViewPr varScale="1">
        <p:scale>
          <a:sx n="214" d="100"/>
          <a:sy n="214" d="100"/>
        </p:scale>
        <p:origin x="306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742"/>
    </p:cViewPr>
  </p:sorterViewPr>
  <p:notesViewPr>
    <p:cSldViewPr>
      <p:cViewPr varScale="1">
        <p:scale>
          <a:sx n="58" d="100"/>
          <a:sy n="58" d="100"/>
        </p:scale>
        <p:origin x="-16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72EBEB9-D658-4D44-8C3F-C5F70EB4F52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7533E02-3DD5-4F67-BE21-FD9134F36D5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51EE413F-2245-491B-BE7B-F9B90F83536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B342C814-8D5B-4DF3-BD06-3A007F8D63C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3691B29A-8FB9-4E5A-86A8-6968767DAF9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7CDA18D9-6D6B-49D1-8AC9-D10E945548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66DC29-87B7-4599-866F-F002777ACE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827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387E99E-A1B2-46E0-BFCE-923D306854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57C4F-9B60-461C-AAD9-04494D29424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421844D7-B3B4-4C04-87B2-5BA355CEB6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8C6F258-2FE8-463C-A9D4-7EBECA9EB5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69" tIns="46036" rIns="92069" bIns="46036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218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387E99E-A1B2-46E0-BFCE-923D306854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57C4F-9B60-461C-AAD9-04494D294242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421844D7-B3B4-4C04-87B2-5BA355CEB6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8C6F258-2FE8-463C-A9D4-7EBECA9EB5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69" tIns="46036" rIns="92069" bIns="46036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64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387E99E-A1B2-46E0-BFCE-923D306854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57C4F-9B60-461C-AAD9-04494D294242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421844D7-B3B4-4C04-87B2-5BA355CEB6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8C6F258-2FE8-463C-A9D4-7EBECA9EB5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69" tIns="46036" rIns="92069" bIns="46036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02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387E99E-A1B2-46E0-BFCE-923D306854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57C4F-9B60-461C-AAD9-04494D294242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421844D7-B3B4-4C04-87B2-5BA355CEB6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8C6F258-2FE8-463C-A9D4-7EBECA9EB5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69" tIns="46036" rIns="92069" bIns="46036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62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1752600"/>
            <a:ext cx="9144000" cy="708024"/>
          </a:xfrm>
          <a:effectLst/>
        </p:spPr>
        <p:txBody>
          <a:bodyPr/>
          <a:lstStyle>
            <a:lvl1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4400" b="1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charset="0"/>
              </a:rPr>
              <a:t>Title of Talk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959600" y="3505200"/>
            <a:ext cx="203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Harvard Medical </a:t>
            </a:r>
          </a:p>
          <a:p>
            <a:pPr algn="ctr" eaLnBrk="0" hangingPunct="0">
              <a:defRPr/>
            </a:pP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School</a:t>
            </a:r>
          </a:p>
        </p:txBody>
      </p:sp>
      <p:pic>
        <p:nvPicPr>
          <p:cNvPr id="6" name="Picture 8" descr="Harvard c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417888"/>
            <a:ext cx="7366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9113" y="4724400"/>
            <a:ext cx="8077200" cy="1006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US" sz="1800" b="1" dirty="0">
                <a:solidFill>
                  <a:prstClr val="white"/>
                </a:solidFill>
                <a:latin typeface="Arial" pitchFamily="34" charset="0"/>
                <a:cs typeface="+mn-cs"/>
              </a:rPr>
              <a:t>Chairman, PERFUSE Study Group</a:t>
            </a:r>
          </a:p>
          <a:p>
            <a:pPr algn="ctr" eaLnBrk="0" hangingPunct="0">
              <a:spcBef>
                <a:spcPct val="30000"/>
              </a:spcBef>
              <a:defRPr/>
            </a:pPr>
            <a:r>
              <a:rPr lang="en-US" sz="1800" b="1" dirty="0">
                <a:solidFill>
                  <a:prstClr val="white"/>
                </a:solidFill>
                <a:latin typeface="Arial" pitchFamily="34" charset="0"/>
                <a:cs typeface="+mn-cs"/>
              </a:rPr>
              <a:t>Founder and Chairman, </a:t>
            </a:r>
            <a:r>
              <a:rPr lang="en-US" sz="1800" b="1" dirty="0" err="1">
                <a:solidFill>
                  <a:prstClr val="white"/>
                </a:solidFill>
                <a:latin typeface="Arial" pitchFamily="34" charset="0"/>
                <a:cs typeface="+mn-cs"/>
              </a:rPr>
              <a:t>WikiDoc</a:t>
            </a:r>
            <a:r>
              <a:rPr lang="en-US" sz="1800" b="1" dirty="0">
                <a:solidFill>
                  <a:prstClr val="white"/>
                </a:solidFill>
                <a:latin typeface="Arial" pitchFamily="34" charset="0"/>
                <a:cs typeface="+mn-cs"/>
              </a:rPr>
              <a:t> &amp; </a:t>
            </a:r>
            <a:r>
              <a:rPr lang="en-US" sz="1800" b="1" dirty="0" err="1">
                <a:solidFill>
                  <a:prstClr val="white"/>
                </a:solidFill>
                <a:latin typeface="Arial" pitchFamily="34" charset="0"/>
                <a:cs typeface="+mn-cs"/>
              </a:rPr>
              <a:t>WikiPatient</a:t>
            </a:r>
            <a:r>
              <a:rPr lang="en-US" sz="1800" b="1" dirty="0">
                <a:solidFill>
                  <a:prstClr val="white"/>
                </a:solidFill>
                <a:latin typeface="Arial" pitchFamily="34" charset="0"/>
                <a:cs typeface="+mn-cs"/>
              </a:rPr>
              <a:t>, The World’s Open Source Textbook of Medicine Viewed 896 Million Times A Year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3579346"/>
            <a:ext cx="5492750" cy="523220"/>
          </a:xfrm>
          <a:prstGeom prst="rect">
            <a:avLst/>
          </a:prstGeom>
          <a:noFill/>
          <a:effectLst>
            <a:outerShdw dist="27940" dir="3804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9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C. Michael Gibson, M.S., M.D.</a:t>
            </a:r>
          </a:p>
        </p:txBody>
      </p:sp>
    </p:spTree>
    <p:extLst>
      <p:ext uri="{BB962C8B-B14F-4D97-AF65-F5344CB8AC3E}">
        <p14:creationId xmlns:p14="http://schemas.microsoft.com/office/powerpoint/2010/main" val="4276658976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73200"/>
            <a:ext cx="8534400" cy="4394200"/>
          </a:xfrm>
        </p:spPr>
        <p:txBody>
          <a:bodyPr/>
          <a:lstStyle>
            <a:lvl1pPr>
              <a:spcBef>
                <a:spcPts val="2400"/>
              </a:spcBef>
              <a:spcAft>
                <a:spcPts val="0"/>
              </a:spcAft>
              <a:defRPr sz="2800"/>
            </a:lvl1pPr>
            <a:lvl2pPr>
              <a:spcBef>
                <a:spcPts val="2400"/>
              </a:spcBef>
              <a:spcAft>
                <a:spcPts val="0"/>
              </a:spcAft>
              <a:defRPr sz="2400"/>
            </a:lvl2pPr>
            <a:lvl3pPr>
              <a:spcBef>
                <a:spcPts val="2400"/>
              </a:spcBef>
              <a:spcAft>
                <a:spcPts val="0"/>
              </a:spcAft>
              <a:defRPr sz="2000"/>
            </a:lvl3pPr>
            <a:lvl4pPr>
              <a:spcBef>
                <a:spcPts val="2400"/>
              </a:spcBef>
              <a:spcAft>
                <a:spcPts val="0"/>
              </a:spcAft>
              <a:defRPr sz="2000"/>
            </a:lvl4pPr>
            <a:lvl5pPr>
              <a:spcBef>
                <a:spcPts val="240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8" descr="Harvard c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307138"/>
            <a:ext cx="3968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348413"/>
            <a:ext cx="7905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736240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11625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1" y="1524000"/>
            <a:ext cx="4152899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8" descr="Harvard c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307138"/>
            <a:ext cx="3968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348413"/>
            <a:ext cx="7905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907627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905B1-3726-4751-9A8F-F74C59805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CB404-9078-4A01-8AB7-AB8479B75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19D09-3ADC-469E-8FDC-3A6B2C4FC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FC588-F7B8-40C3-BA81-E0A051C47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B4A38-12E9-4F5D-9C88-395CE07F0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F676A-07B7-4DD8-8FE6-0AD4E9671F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35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bg2"/>
            </a:gs>
            <a:gs pos="55000">
              <a:srgbClr val="002060"/>
            </a:gs>
            <a:gs pos="75000">
              <a:schemeClr val="bg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99752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endParaRPr lang="en-US" sz="1800" b="1">
              <a:solidFill>
                <a:prstClr val="white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3999" cy="997527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73200"/>
            <a:ext cx="8609013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31" name="Line 4"/>
          <p:cNvSpPr>
            <a:spLocks noChangeShapeType="1"/>
          </p:cNvSpPr>
          <p:nvPr/>
        </p:nvSpPr>
        <p:spPr bwMode="auto">
          <a:xfrm>
            <a:off x="0" y="1003300"/>
            <a:ext cx="9144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803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advClick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993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charset="0"/>
        </a:defRPr>
      </a:lvl9pPr>
    </p:titleStyle>
    <p:bodyStyle>
      <a:lvl1pPr marL="233363" indent="-233363" algn="l" rtl="0" eaLnBrk="1" fontAlgn="base" hangingPunct="1">
        <a:lnSpc>
          <a:spcPct val="80000"/>
        </a:lnSpc>
        <a:spcBef>
          <a:spcPts val="2400"/>
        </a:spcBef>
        <a:spcAft>
          <a:spcPts val="0"/>
        </a:spcAft>
        <a:buClr>
          <a:srgbClr val="FF9900"/>
        </a:buClr>
        <a:buChar char="•"/>
        <a:tabLst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98513" indent="-341313" algn="l" rtl="0" eaLnBrk="1" fontAlgn="base" hangingPunct="1">
        <a:lnSpc>
          <a:spcPct val="80000"/>
        </a:lnSpc>
        <a:spcBef>
          <a:spcPts val="2400"/>
        </a:spcBef>
        <a:spcAft>
          <a:spcPts val="0"/>
        </a:spcAft>
        <a:buClr>
          <a:srgbClr val="FF9900"/>
        </a:buClr>
        <a:buChar char="–"/>
        <a:tabLst>
          <a:tab pos="176213" algn="l"/>
        </a:tabLst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030288" indent="-233363" algn="l" rtl="0" eaLnBrk="1" fontAlgn="base" hangingPunct="1">
        <a:lnSpc>
          <a:spcPct val="80000"/>
        </a:lnSpc>
        <a:spcBef>
          <a:spcPts val="2400"/>
        </a:spcBef>
        <a:spcAft>
          <a:spcPts val="0"/>
        </a:spcAft>
        <a:buClr>
          <a:srgbClr val="FF9900"/>
        </a:buClr>
        <a:buChar char="•"/>
        <a:tabLst>
          <a:tab pos="176213" algn="l"/>
        </a:tabLst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371600" indent="-280988" algn="l" rtl="0" eaLnBrk="1" fontAlgn="base" hangingPunct="1">
        <a:lnSpc>
          <a:spcPct val="80000"/>
        </a:lnSpc>
        <a:spcBef>
          <a:spcPts val="2400"/>
        </a:spcBef>
        <a:spcAft>
          <a:spcPts val="0"/>
        </a:spcAft>
        <a:buClr>
          <a:srgbClr val="FF9900"/>
        </a:buClr>
        <a:buChar char="–"/>
        <a:tabLst>
          <a:tab pos="176213" algn="l"/>
        </a:tabLst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712913" indent="-341313" algn="l" rtl="0" eaLnBrk="1" fontAlgn="base" hangingPunct="1">
        <a:lnSpc>
          <a:spcPct val="80000"/>
        </a:lnSpc>
        <a:spcBef>
          <a:spcPts val="2400"/>
        </a:spcBef>
        <a:spcAft>
          <a:spcPts val="0"/>
        </a:spcAft>
        <a:buClr>
          <a:srgbClr val="FF9900"/>
        </a:buClr>
        <a:buChar char="»"/>
        <a:tabLst>
          <a:tab pos="176213" algn="l"/>
        </a:tabLst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4629150" indent="-228600" algn="l" rtl="0" eaLnBrk="1" fontAlgn="base" hangingPunct="1">
        <a:lnSpc>
          <a:spcPct val="80000"/>
        </a:lnSpc>
        <a:spcBef>
          <a:spcPct val="20000"/>
        </a:spcBef>
        <a:spcAft>
          <a:spcPct val="5000"/>
        </a:spcAft>
        <a:buClr>
          <a:srgbClr val="FF9900"/>
        </a:buClr>
        <a:buChar char="»"/>
        <a:tabLst>
          <a:tab pos="176213" algn="l"/>
        </a:tabLst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5086350" indent="-228600" algn="l" rtl="0" eaLnBrk="1" fontAlgn="base" hangingPunct="1">
        <a:lnSpc>
          <a:spcPct val="80000"/>
        </a:lnSpc>
        <a:spcBef>
          <a:spcPct val="20000"/>
        </a:spcBef>
        <a:spcAft>
          <a:spcPct val="5000"/>
        </a:spcAft>
        <a:buClr>
          <a:srgbClr val="FF9900"/>
        </a:buClr>
        <a:buChar char="»"/>
        <a:tabLst>
          <a:tab pos="176213" algn="l"/>
        </a:tabLst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5543550" indent="-228600" algn="l" rtl="0" eaLnBrk="1" fontAlgn="base" hangingPunct="1">
        <a:lnSpc>
          <a:spcPct val="80000"/>
        </a:lnSpc>
        <a:spcBef>
          <a:spcPct val="20000"/>
        </a:spcBef>
        <a:spcAft>
          <a:spcPct val="5000"/>
        </a:spcAft>
        <a:buClr>
          <a:srgbClr val="FF9900"/>
        </a:buClr>
        <a:buChar char="»"/>
        <a:tabLst>
          <a:tab pos="176213" algn="l"/>
        </a:tabLst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6000750" indent="-228600" algn="l" rtl="0" eaLnBrk="1" fontAlgn="base" hangingPunct="1">
        <a:lnSpc>
          <a:spcPct val="80000"/>
        </a:lnSpc>
        <a:spcBef>
          <a:spcPct val="20000"/>
        </a:spcBef>
        <a:spcAft>
          <a:spcPct val="5000"/>
        </a:spcAft>
        <a:buClr>
          <a:srgbClr val="FF9900"/>
        </a:buClr>
        <a:buChar char="»"/>
        <a:tabLst>
          <a:tab pos="176213" algn="l"/>
        </a:tabLst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6CF32-2A0C-5040-B44F-48A43A0D6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1" y="3098800"/>
            <a:ext cx="4876799" cy="66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solidFill>
                  <a:schemeClr val="accent1"/>
                </a:solidFill>
              </a:rPr>
              <a:t>Cross-Sectional Study</a:t>
            </a:r>
          </a:p>
        </p:txBody>
      </p:sp>
    </p:spTree>
    <p:extLst>
      <p:ext uri="{BB962C8B-B14F-4D97-AF65-F5344CB8AC3E}">
        <p14:creationId xmlns:p14="http://schemas.microsoft.com/office/powerpoint/2010/main" val="3427290572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1A8F2-4204-0D45-BB73-52F74156A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Cross-sectional study: </a:t>
            </a:r>
            <a:r>
              <a:rPr lang="en-US" sz="2800" dirty="0"/>
              <a:t>Statistical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74CE9-C21F-E842-8027-D060D56AA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473200"/>
            <a:ext cx="8534400" cy="4622800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Confounding</a:t>
            </a:r>
            <a:r>
              <a:rPr lang="en-US" sz="2400" dirty="0"/>
              <a:t> </a:t>
            </a:r>
          </a:p>
          <a:p>
            <a:pPr lvl="1"/>
            <a:r>
              <a:rPr lang="en-US" dirty="0"/>
              <a:t>For a variable to be a confounder, it should meet three conditions. The variable must: </a:t>
            </a:r>
          </a:p>
          <a:p>
            <a:pPr lvl="2"/>
            <a:r>
              <a:rPr lang="en-US" sz="2400" dirty="0"/>
              <a:t>(1) be associated with the </a:t>
            </a:r>
            <a:r>
              <a:rPr lang="en-US" sz="2400" dirty="0">
                <a:solidFill>
                  <a:schemeClr val="accent1"/>
                </a:solidFill>
              </a:rPr>
              <a:t>exposure</a:t>
            </a:r>
            <a:r>
              <a:rPr lang="en-US" sz="2400" dirty="0"/>
              <a:t> being investigated</a:t>
            </a:r>
          </a:p>
          <a:p>
            <a:pPr lvl="2"/>
            <a:r>
              <a:rPr lang="en-US" sz="2400" dirty="0"/>
              <a:t>(2) be associated with the </a:t>
            </a:r>
            <a:r>
              <a:rPr lang="en-US" sz="2400" dirty="0">
                <a:solidFill>
                  <a:schemeClr val="accent1"/>
                </a:solidFill>
              </a:rPr>
              <a:t>outcome</a:t>
            </a:r>
            <a:r>
              <a:rPr lang="en-US" sz="2400" dirty="0"/>
              <a:t> being investigated</a:t>
            </a:r>
          </a:p>
          <a:p>
            <a:pPr lvl="2"/>
            <a:r>
              <a:rPr lang="en-US" sz="2400" dirty="0"/>
              <a:t>(3) </a:t>
            </a:r>
            <a:r>
              <a:rPr lang="en-US" sz="2400" dirty="0">
                <a:solidFill>
                  <a:schemeClr val="accent1"/>
                </a:solidFill>
              </a:rPr>
              <a:t>not be in the causal pathway </a:t>
            </a:r>
            <a:r>
              <a:rPr lang="en-US" sz="2400" dirty="0"/>
              <a:t>between exposure and outcome</a:t>
            </a:r>
          </a:p>
          <a:p>
            <a:pPr lvl="1"/>
            <a:r>
              <a:rPr lang="en-US" dirty="0"/>
              <a:t>Confounding could result in a distortion of the association between exposure and outcome.</a:t>
            </a:r>
          </a:p>
        </p:txBody>
      </p:sp>
    </p:spTree>
    <p:extLst>
      <p:ext uri="{BB962C8B-B14F-4D97-AF65-F5344CB8AC3E}">
        <p14:creationId xmlns:p14="http://schemas.microsoft.com/office/powerpoint/2010/main" val="1092779846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74CE9-C21F-E842-8027-D060D56AA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473200"/>
            <a:ext cx="8534400" cy="4622800"/>
          </a:xfrm>
        </p:spPr>
        <p:txBody>
          <a:bodyPr/>
          <a:lstStyle/>
          <a:p>
            <a:r>
              <a:rPr lang="en-US" sz="2400" dirty="0"/>
              <a:t>Controlling for confounding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Restriction</a:t>
            </a:r>
            <a:r>
              <a:rPr lang="en-US" sz="2000" dirty="0"/>
              <a:t>: Investigators limit participation in the study to individuals who are similar with respect to the confounders.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Stratification</a:t>
            </a:r>
            <a:r>
              <a:rPr lang="en-US" sz="2000" dirty="0"/>
              <a:t>: Refers to the study of the association between exposure and outcome within different strata of the confounding variables.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Propensity score matching</a:t>
            </a:r>
            <a:r>
              <a:rPr lang="en-US" sz="2000" dirty="0"/>
              <a:t>: Forming matched sets of two groups of subjects who share a similar value of the propensity score.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Multivariable regression analysis</a:t>
            </a:r>
            <a:r>
              <a:rPr lang="en-US" sz="2000" dirty="0"/>
              <a:t>: Based on the regression equation, the effect of the variable of interest can be examined with confounding variables that are held constant statistically.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722A29-7009-EE4F-9F66-97D21474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97527"/>
          </a:xfrm>
        </p:spPr>
        <p:txBody>
          <a:bodyPr/>
          <a:lstStyle/>
          <a:p>
            <a:r>
              <a:rPr lang="en-US" altLang="en-US" sz="2800" dirty="0"/>
              <a:t>Cross-sectional study: </a:t>
            </a:r>
            <a:r>
              <a:rPr lang="en-US" sz="2800" dirty="0"/>
              <a:t>Statistical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347144268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99F7-81E7-694D-8470-D0E47C594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Cross-sectional study: </a:t>
            </a:r>
            <a:r>
              <a:rPr lang="en-US" sz="2800" dirty="0"/>
              <a:t>Reporting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A6185-8E0C-C54A-BDB1-6FAA41166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473200"/>
            <a:ext cx="8534400" cy="4622800"/>
          </a:xfrm>
        </p:spPr>
        <p:txBody>
          <a:bodyPr/>
          <a:lstStyle/>
          <a:p>
            <a:r>
              <a:rPr lang="en-US" sz="2400" dirty="0"/>
              <a:t>Strengthening the Reporting of Observational Studies in Epidemiology (STROBE) statement</a:t>
            </a:r>
          </a:p>
          <a:p>
            <a:r>
              <a:rPr lang="en-US" sz="2400" dirty="0"/>
              <a:t>Transparent Reporting of a Multivariable Prediction Model for Individual Prognosis or Diagnosis (TRIPOD) statement</a:t>
            </a:r>
          </a:p>
        </p:txBody>
      </p:sp>
    </p:spTree>
    <p:extLst>
      <p:ext uri="{BB962C8B-B14F-4D97-AF65-F5344CB8AC3E}">
        <p14:creationId xmlns:p14="http://schemas.microsoft.com/office/powerpoint/2010/main" val="2182945996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7134D-1FD2-EC44-9484-907C154C1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E4B1-1A27-3D4B-94A8-4C70F5729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ffectLst/>
              </a:rPr>
              <a:t>A cross-sectional study is a type of observational study design that involves looking at data from a population at one specific point in time. </a:t>
            </a:r>
          </a:p>
          <a:p>
            <a:endParaRPr lang="en-US" altLang="en-US" sz="2400" dirty="0">
              <a:effectLst/>
            </a:endParaRPr>
          </a:p>
          <a:p>
            <a:r>
              <a:rPr lang="en-US" altLang="en-US" sz="2400" dirty="0"/>
              <a:t>The purpose is to describe a sample within the population with respect to an outcome and a set of risk factors.</a:t>
            </a:r>
          </a:p>
          <a:p>
            <a:endParaRPr lang="en-US" altLang="en-US" sz="2400" dirty="0"/>
          </a:p>
          <a:p>
            <a:r>
              <a:rPr lang="en-US" sz="2400" dirty="0"/>
              <a:t>Confounding could result in a distortion of the association between exposure and outcome.</a:t>
            </a:r>
          </a:p>
          <a:p>
            <a:pPr marL="0" indent="0">
              <a:buNone/>
            </a:pPr>
            <a:endParaRPr lang="en-US" alt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8258782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06C23-8AA7-F240-ADD0-B68AFB3DD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680A4-6E0C-FB49-AAD5-E59964905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ffectLst/>
              </a:rPr>
              <a:t>Wang X, Cheng Z. Cross-sectional studies: strengths, weaknesses, and recommendations. Chest. 2020 Jul 1;158(1):S65-71.</a:t>
            </a:r>
          </a:p>
          <a:p>
            <a:r>
              <a:rPr lang="en-US" sz="2400" dirty="0">
                <a:effectLst/>
              </a:rPr>
              <a:t>Sedgwick P. Cross sectional studies: advantages and disadvantages. </a:t>
            </a:r>
            <a:r>
              <a:rPr lang="en-US" sz="2400" dirty="0" err="1">
                <a:effectLst/>
              </a:rPr>
              <a:t>Bmj</a:t>
            </a:r>
            <a:r>
              <a:rPr lang="en-US" sz="2400" dirty="0">
                <a:effectLst/>
              </a:rPr>
              <a:t>. 2014 Mar 26;348.</a:t>
            </a:r>
          </a:p>
          <a:p>
            <a:r>
              <a:rPr lang="en-US" sz="2400" dirty="0">
                <a:effectLst/>
              </a:rPr>
              <a:t>Sedgwick P. Bias in observational study designs: cross sectional studies. </a:t>
            </a:r>
            <a:r>
              <a:rPr lang="en-US" sz="2400" dirty="0" err="1">
                <a:effectLst/>
              </a:rPr>
              <a:t>Bmj</a:t>
            </a:r>
            <a:r>
              <a:rPr lang="en-US" sz="2400" dirty="0">
                <a:effectLst/>
              </a:rPr>
              <a:t>. 2015 Mar 6;350.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7532632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BC02E740-D302-4381-9EB9-1FE41208B9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sz="2400" dirty="0">
                <a:effectLst/>
              </a:rPr>
              <a:t>A cross-sectional study is a type of </a:t>
            </a:r>
            <a:r>
              <a:rPr lang="en-US" sz="2400" dirty="0">
                <a:solidFill>
                  <a:schemeClr val="accent1"/>
                </a:solidFill>
                <a:effectLst/>
              </a:rPr>
              <a:t>observational</a:t>
            </a:r>
            <a:r>
              <a:rPr lang="en-US" sz="2400" dirty="0">
                <a:effectLst/>
              </a:rPr>
              <a:t> study design that involves looking at data from a population at one specific point in time. </a:t>
            </a:r>
            <a:endParaRPr lang="en-US" altLang="en-US" sz="2400" b="0" dirty="0"/>
          </a:p>
          <a:p>
            <a:r>
              <a:rPr lang="en-US" sz="2400" dirty="0">
                <a:effectLst/>
              </a:rPr>
              <a:t>In a cross-sectional study, investigators measure outcomes and exposures of the study subjects </a:t>
            </a:r>
            <a:r>
              <a:rPr lang="en-US" sz="2400" dirty="0">
                <a:solidFill>
                  <a:schemeClr val="accent1"/>
                </a:solidFill>
                <a:effectLst/>
              </a:rPr>
              <a:t>at the same time</a:t>
            </a:r>
            <a:r>
              <a:rPr lang="en-US" sz="2400" dirty="0">
                <a:effectLst/>
              </a:rPr>
              <a:t>. </a:t>
            </a:r>
            <a:endParaRPr lang="en-US" altLang="en-US" sz="2400" b="0" dirty="0"/>
          </a:p>
          <a:p>
            <a:r>
              <a:rPr lang="en-US" altLang="en-US" sz="2400" dirty="0"/>
              <a:t>It is described as taking a “</a:t>
            </a:r>
            <a:r>
              <a:rPr lang="en-US" altLang="en-US" sz="2400" dirty="0">
                <a:solidFill>
                  <a:schemeClr val="accent1"/>
                </a:solidFill>
              </a:rPr>
              <a:t>snapshot</a:t>
            </a:r>
            <a:r>
              <a:rPr lang="en-US" altLang="en-US" sz="2400" dirty="0"/>
              <a:t>” of a group of individuals.</a:t>
            </a:r>
            <a:endParaRPr lang="en-US" altLang="en-US" sz="2400" b="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2AB5DCC-6C64-0048-8015-ED711DE375A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Arial" charset="0"/>
              </a:defRPr>
            </a:lvl2pPr>
            <a:lvl3pPr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Arial" charset="0"/>
              </a:defRPr>
            </a:lvl3pPr>
            <a:lvl4pPr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Arial" charset="0"/>
              </a:defRPr>
            </a:lvl4pPr>
            <a:lvl5pPr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Arial" charset="0"/>
              </a:defRPr>
            </a:lvl5pPr>
            <a:lvl6pPr marL="457200"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Arial" charset="0"/>
              </a:defRPr>
            </a:lvl6pPr>
            <a:lvl7pPr marL="914400"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Arial" charset="0"/>
              </a:defRPr>
            </a:lvl7pPr>
            <a:lvl8pPr marL="1371600"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Arial" charset="0"/>
              </a:defRPr>
            </a:lvl8pPr>
            <a:lvl9pPr marL="1828800"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Arial" charset="0"/>
              </a:defRPr>
            </a:lvl9pPr>
          </a:lstStyle>
          <a:p>
            <a:r>
              <a:rPr lang="en-US" altLang="en-US" kern="0" dirty="0"/>
              <a:t>Cross-sectional study: Overview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A13CD83-FD99-439B-8097-D6EAB05A97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altLang="en-US" dirty="0"/>
              <a:t>Cross-sectional study: Overview</a:t>
            </a:r>
            <a:endParaRPr lang="en-US" altLang="en-US" sz="3200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C02E740-D302-4381-9EB9-1FE41208B9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altLang="en-US" sz="2400" dirty="0"/>
              <a:t>The subjects in a cross-sectional study are chosen from an available population of potential relevance to the study question.</a:t>
            </a:r>
          </a:p>
          <a:p>
            <a:pPr lvl="1"/>
            <a:r>
              <a:rPr lang="en-US" altLang="en-US" dirty="0"/>
              <a:t>Unlike in case-control studies (subjects selected based on the outcome status) or cohort studies (subjects selected based on the exposure status)</a:t>
            </a:r>
            <a:endParaRPr lang="en-US" altLang="en-US" b="0" dirty="0"/>
          </a:p>
          <a:p>
            <a:r>
              <a:rPr lang="en-US" altLang="en-US" sz="2400" dirty="0"/>
              <a:t>There is </a:t>
            </a:r>
            <a:r>
              <a:rPr lang="en-US" altLang="en-US" sz="2400" dirty="0">
                <a:solidFill>
                  <a:schemeClr val="accent1"/>
                </a:solidFill>
              </a:rPr>
              <a:t>no prospective or retrospective follow-up</a:t>
            </a:r>
            <a:r>
              <a:rPr lang="en-US" altLang="en-US" sz="2400" dirty="0"/>
              <a:t>.</a:t>
            </a:r>
          </a:p>
          <a:p>
            <a:r>
              <a:rPr lang="en-US" altLang="en-US" sz="2400" dirty="0"/>
              <a:t>Once the subjects are selected, the investigators will collect the data and assess the </a:t>
            </a:r>
            <a:r>
              <a:rPr lang="en-US" altLang="en-US" sz="2400" dirty="0">
                <a:solidFill>
                  <a:schemeClr val="accent1"/>
                </a:solidFill>
              </a:rPr>
              <a:t>associations between outcomes and exposures</a:t>
            </a:r>
            <a:r>
              <a:rPr lang="en-US" altLang="en-US" sz="2400" dirty="0"/>
              <a:t>.</a:t>
            </a:r>
            <a:endParaRPr lang="en-US" alt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63809154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85F4D4-DA31-D14E-879A-D2286ADF4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638300"/>
            <a:ext cx="6146800" cy="35814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B572D76-E824-9A47-95D1-605D290992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997527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 dirty="0"/>
              <a:t>Cross-sectional study: Overview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06216190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BB572D76-E824-9A47-95D1-605D290992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997527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 dirty="0"/>
              <a:t>Cross-sectional study: Overview</a:t>
            </a:r>
            <a:endParaRPr lang="en-US" alt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943EA3-1FCF-6945-BE30-D19C32E34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35" y="1724025"/>
            <a:ext cx="7090531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92816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A13CD83-FD99-439B-8097-D6EAB05A97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altLang="en-US" dirty="0"/>
              <a:t>Cross-sectional study: Strengths</a:t>
            </a:r>
            <a:endParaRPr lang="en-US" altLang="en-US" sz="3200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C02E740-D302-4381-9EB9-1FE41208B9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altLang="en-US" sz="2400" dirty="0"/>
              <a:t>Relatively quick and inexpensive to conduct</a:t>
            </a:r>
          </a:p>
          <a:p>
            <a:r>
              <a:rPr lang="en-US" altLang="en-US" sz="2400" dirty="0"/>
              <a:t>No ethical difficulties</a:t>
            </a:r>
          </a:p>
          <a:p>
            <a:r>
              <a:rPr lang="en-US" altLang="en-US" sz="2400" dirty="0"/>
              <a:t>Data on all variables are only collected at one time point</a:t>
            </a:r>
          </a:p>
          <a:p>
            <a:r>
              <a:rPr lang="en-US" altLang="en-US" sz="2400" dirty="0"/>
              <a:t>Multiple outcomes and exposures can be studied</a:t>
            </a:r>
          </a:p>
          <a:p>
            <a:r>
              <a:rPr lang="en-US" sz="2400" dirty="0">
                <a:effectLst/>
              </a:rPr>
              <a:t>Can estimate prevalence of outcome of interest because sample is usually taken from the whole population</a:t>
            </a:r>
          </a:p>
          <a:p>
            <a:r>
              <a:rPr lang="en-US" altLang="en-US" sz="2400" dirty="0">
                <a:effectLst/>
              </a:rPr>
              <a:t>No loss to follow-up</a:t>
            </a:r>
            <a:endParaRPr lang="en-US" altLang="en-US" sz="2400" dirty="0"/>
          </a:p>
          <a:p>
            <a:r>
              <a:rPr lang="en-US" altLang="en-US" sz="2400" dirty="0"/>
              <a:t>Easy for generating hypotheses</a:t>
            </a:r>
          </a:p>
        </p:txBody>
      </p:sp>
    </p:spTree>
    <p:extLst>
      <p:ext uri="{BB962C8B-B14F-4D97-AF65-F5344CB8AC3E}">
        <p14:creationId xmlns:p14="http://schemas.microsoft.com/office/powerpoint/2010/main" val="415169975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A13CD83-FD99-439B-8097-D6EAB05A97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altLang="en-US" dirty="0"/>
              <a:t>Cross-sectional study: Weaknesses</a:t>
            </a:r>
            <a:endParaRPr lang="en-US" altLang="en-US" sz="3200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C02E740-D302-4381-9EB9-1FE41208B9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altLang="en-US" sz="2400" dirty="0"/>
              <a:t>Unable to measure the incidence</a:t>
            </a:r>
          </a:p>
          <a:p>
            <a:r>
              <a:rPr lang="en-US" altLang="en-US" sz="2400" dirty="0"/>
              <a:t>Difficult to make a causal inference</a:t>
            </a:r>
          </a:p>
          <a:p>
            <a:r>
              <a:rPr lang="en-US" altLang="en-US" sz="2400" dirty="0"/>
              <a:t>Associations identified might be difficult to interpret</a:t>
            </a:r>
          </a:p>
          <a:p>
            <a:r>
              <a:rPr lang="en-US" altLang="en-US" sz="2400" dirty="0"/>
              <a:t>Unable to investigate the temporal relation between outcomes and risk factors</a:t>
            </a:r>
          </a:p>
          <a:p>
            <a:r>
              <a:rPr lang="en-US" altLang="en-US" sz="2400" dirty="0"/>
              <a:t>Not appropriate for studying rare diseases</a:t>
            </a:r>
          </a:p>
          <a:p>
            <a:r>
              <a:rPr lang="en-US" altLang="en-US" sz="2400" dirty="0"/>
              <a:t>Susceptible to biases such as nonresponse bias, recall bias, p</a:t>
            </a:r>
            <a:r>
              <a:rPr lang="en-US" sz="2400" dirty="0">
                <a:effectLst/>
              </a:rPr>
              <a:t>revalence-incidence bias</a:t>
            </a:r>
            <a:endParaRPr lang="en-US" alt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86407502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7F721-FAD2-1042-8F59-2E98B7CD9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Cross-sectional study: </a:t>
            </a:r>
            <a:r>
              <a:rPr lang="en-US" dirty="0"/>
              <a:t>Sampling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95B49-CDC0-C24D-BB78-3DE7F1FB2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473200"/>
            <a:ext cx="8534400" cy="4927600"/>
          </a:xfrm>
        </p:spPr>
        <p:txBody>
          <a:bodyPr/>
          <a:lstStyle/>
          <a:p>
            <a:r>
              <a:rPr lang="en-US" sz="2000" dirty="0">
                <a:solidFill>
                  <a:schemeClr val="accent1"/>
                </a:solidFill>
              </a:rPr>
              <a:t>Probability sampling methods</a:t>
            </a:r>
            <a:r>
              <a:rPr lang="en-US" sz="2000" dirty="0"/>
              <a:t>, in which samples are chosen by using a method based on the theory of probability (Preferred)</a:t>
            </a:r>
          </a:p>
          <a:p>
            <a:pPr lvl="1"/>
            <a:r>
              <a:rPr lang="en-US" sz="2000" dirty="0"/>
              <a:t>Simple random sampling: Every member of the population has the same probability of being randomly selected into the sample</a:t>
            </a:r>
          </a:p>
          <a:p>
            <a:pPr lvl="1"/>
            <a:r>
              <a:rPr lang="en-US" sz="2000" dirty="0"/>
              <a:t>Systematic sampling: One selects every nth (</a:t>
            </a:r>
            <a:r>
              <a:rPr lang="en-US" sz="2000" dirty="0" err="1"/>
              <a:t>ie</a:t>
            </a:r>
            <a:r>
              <a:rPr lang="en-US" sz="2000" dirty="0"/>
              <a:t>, 10th) subject in the population to be in the sample</a:t>
            </a:r>
          </a:p>
          <a:p>
            <a:pPr lvl="1"/>
            <a:r>
              <a:rPr lang="en-US" sz="2000" dirty="0"/>
              <a:t>Stratified sampling: The population is divided into non-overlapping groups, or strata; a random sample of population members is then collected from within each stratum</a:t>
            </a:r>
          </a:p>
          <a:p>
            <a:pPr lvl="1"/>
            <a:r>
              <a:rPr lang="en-US" sz="2000" dirty="0"/>
              <a:t>Clustered sampling: The researcher divides the population into separate groups, called clusters. Then, a simple random sample of clusters is selected from the population. Note that the clusters are used as the sampling unit, rather than individuals</a:t>
            </a:r>
          </a:p>
        </p:txBody>
      </p:sp>
    </p:spTree>
    <p:extLst>
      <p:ext uri="{BB962C8B-B14F-4D97-AF65-F5344CB8AC3E}">
        <p14:creationId xmlns:p14="http://schemas.microsoft.com/office/powerpoint/2010/main" val="1656138865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7F721-FAD2-1042-8F59-2E98B7CD9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Cross-sectional study: </a:t>
            </a:r>
            <a:r>
              <a:rPr lang="en-US" dirty="0"/>
              <a:t>Sampling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95B49-CDC0-C24D-BB78-3DE7F1FB2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473200"/>
            <a:ext cx="8534400" cy="4927600"/>
          </a:xfrm>
        </p:spPr>
        <p:txBody>
          <a:bodyPr/>
          <a:lstStyle/>
          <a:p>
            <a:r>
              <a:rPr lang="en-US" sz="2000" dirty="0">
                <a:solidFill>
                  <a:schemeClr val="accent1"/>
                </a:solidFill>
              </a:rPr>
              <a:t>Non-Probability sampling methods</a:t>
            </a:r>
            <a:r>
              <a:rPr lang="en-US" sz="2000" dirty="0"/>
              <a:t>, in which samples are chosen by using a method based on subjective judgment</a:t>
            </a:r>
          </a:p>
          <a:p>
            <a:pPr lvl="1"/>
            <a:r>
              <a:rPr lang="en-US" sz="2000" dirty="0"/>
              <a:t>Convenience sampling: Participants are selected based on availability and willingness to take part</a:t>
            </a:r>
          </a:p>
          <a:p>
            <a:pPr lvl="1"/>
            <a:r>
              <a:rPr lang="en-US" sz="2000" dirty="0"/>
              <a:t>Quota sampling: A tailored sample that is in proportion to some characteristic or trait of a population</a:t>
            </a:r>
          </a:p>
          <a:p>
            <a:pPr lvl="1"/>
            <a:r>
              <a:rPr lang="en-US" sz="2000" dirty="0"/>
              <a:t>Purposive sampling: Also known as judgmental or subjective sampling. It relies on the judgment of the researcher when choosing members of the population to participate in a study</a:t>
            </a:r>
          </a:p>
          <a:p>
            <a:pPr lvl="1"/>
            <a:r>
              <a:rPr lang="en-US" sz="2000" dirty="0"/>
              <a:t>Snowball sampling: Existing study subjects recruit future subjects from among their acquaintances</a:t>
            </a:r>
          </a:p>
        </p:txBody>
      </p:sp>
    </p:spTree>
    <p:extLst>
      <p:ext uri="{BB962C8B-B14F-4D97-AF65-F5344CB8AC3E}">
        <p14:creationId xmlns:p14="http://schemas.microsoft.com/office/powerpoint/2010/main" val="2115673708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Presentation1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>
        <a:spAutoFit/>
      </a:bodyPr>
      <a:lstStyle>
        <a:defPPr>
          <a:defRPr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defRPr>
        </a:defPPr>
      </a:lstStyle>
    </a:txDef>
  </a:objectDefaults>
  <a:extraClrSchemeLst>
    <a:extraClrScheme>
      <a:clrScheme name="Titles 145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s 145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s 145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s 145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s 145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s 145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s 145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s 1451 8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0000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2D2DB9"/>
        </a:accent6>
        <a:hlink>
          <a:srgbClr val="9900FF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s 1451 9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6600"/>
        </a:accent1>
        <a:accent2>
          <a:srgbClr val="6699FF"/>
        </a:accent2>
        <a:accent3>
          <a:srgbClr val="AAAAAA"/>
        </a:accent3>
        <a:accent4>
          <a:srgbClr val="DADADA"/>
        </a:accent4>
        <a:accent5>
          <a:srgbClr val="FFB8AA"/>
        </a:accent5>
        <a:accent6>
          <a:srgbClr val="5C8AE7"/>
        </a:accent6>
        <a:hlink>
          <a:srgbClr val="CC66FF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92F36E6-F831-415C-818F-D916D6CDAF08}" vid="{613F873A-CAAC-4A04-B341-BEB85B2E7EA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738</TotalTime>
  <Words>824</Words>
  <Application>Microsoft Macintosh PowerPoint</Application>
  <PresentationFormat>On-screen Show (4:3)</PresentationFormat>
  <Paragraphs>69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Presentation1</vt:lpstr>
      <vt:lpstr>PowerPoint Presentation</vt:lpstr>
      <vt:lpstr>Cross-sectional study: Overview</vt:lpstr>
      <vt:lpstr>Cross-sectional study: Overview</vt:lpstr>
      <vt:lpstr>Cross-sectional study: Overview</vt:lpstr>
      <vt:lpstr>Cross-sectional study: Overview</vt:lpstr>
      <vt:lpstr>Cross-sectional study: Strengths</vt:lpstr>
      <vt:lpstr>Cross-sectional study: Weaknesses</vt:lpstr>
      <vt:lpstr>Cross-sectional study: Sampling methods</vt:lpstr>
      <vt:lpstr>Cross-sectional study: Sampling methods</vt:lpstr>
      <vt:lpstr>Cross-sectional study: Statistical considerations</vt:lpstr>
      <vt:lpstr>Cross-sectional study: Statistical considerations</vt:lpstr>
      <vt:lpstr>Cross-sectional study: Reporting considerations</vt:lpstr>
      <vt:lpstr>Summary</vt:lpstr>
      <vt:lpstr>Suggested Reading</vt:lpstr>
    </vt:vector>
  </TitlesOfParts>
  <Company>PERFUSE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Data Collection at Clinical Sites</dc:title>
  <dc:creator>C. Michael Gibson, M.D.</dc:creator>
  <cp:lastModifiedBy>Microsoft Office User</cp:lastModifiedBy>
  <cp:revision>47</cp:revision>
  <dcterms:created xsi:type="dcterms:W3CDTF">1999-01-25T00:57:11Z</dcterms:created>
  <dcterms:modified xsi:type="dcterms:W3CDTF">2021-01-26T16:50:05Z</dcterms:modified>
</cp:coreProperties>
</file>