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4"/>
  </p:notesMasterIdLst>
  <p:sldIdLst>
    <p:sldId id="256" r:id="rId2"/>
    <p:sldId id="285" r:id="rId3"/>
    <p:sldId id="299" r:id="rId4"/>
    <p:sldId id="259" r:id="rId5"/>
    <p:sldId id="300" r:id="rId6"/>
    <p:sldId id="262" r:id="rId7"/>
    <p:sldId id="263" r:id="rId8"/>
    <p:sldId id="284" r:id="rId9"/>
    <p:sldId id="261" r:id="rId10"/>
    <p:sldId id="260" r:id="rId11"/>
    <p:sldId id="265" r:id="rId12"/>
    <p:sldId id="266" r:id="rId13"/>
    <p:sldId id="277" r:id="rId14"/>
    <p:sldId id="280" r:id="rId15"/>
    <p:sldId id="269" r:id="rId16"/>
    <p:sldId id="318" r:id="rId17"/>
    <p:sldId id="274" r:id="rId18"/>
    <p:sldId id="278" r:id="rId19"/>
    <p:sldId id="302" r:id="rId20"/>
    <p:sldId id="304" r:id="rId21"/>
    <p:sldId id="281" r:id="rId22"/>
    <p:sldId id="320" r:id="rId23"/>
    <p:sldId id="321" r:id="rId24"/>
    <p:sldId id="322" r:id="rId25"/>
    <p:sldId id="324" r:id="rId26"/>
    <p:sldId id="325" r:id="rId27"/>
    <p:sldId id="292" r:id="rId28"/>
    <p:sldId id="293" r:id="rId29"/>
    <p:sldId id="294" r:id="rId30"/>
    <p:sldId id="296" r:id="rId31"/>
    <p:sldId id="305" r:id="rId32"/>
    <p:sldId id="307" r:id="rId33"/>
    <p:sldId id="308" r:id="rId34"/>
    <p:sldId id="327" r:id="rId35"/>
    <p:sldId id="331" r:id="rId36"/>
    <p:sldId id="332" r:id="rId37"/>
    <p:sldId id="335" r:id="rId38"/>
    <p:sldId id="336" r:id="rId39"/>
    <p:sldId id="337" r:id="rId40"/>
    <p:sldId id="297" r:id="rId41"/>
    <p:sldId id="339" r:id="rId42"/>
    <p:sldId id="29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B6B99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9490" autoAdjust="0"/>
  </p:normalViewPr>
  <p:slideViewPr>
    <p:cSldViewPr>
      <p:cViewPr>
        <p:scale>
          <a:sx n="75" d="100"/>
          <a:sy n="75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8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D5C6CB-423D-4B99-8630-362464663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2CADA-AC32-4A3D-86CB-D227E995F8AE}" type="slidenum">
              <a:rPr lang="en-US"/>
              <a:pPr/>
              <a:t>22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000"/>
              <a:t>Prescribed ASA:  </a:t>
            </a:r>
            <a:r>
              <a:rPr lang="en-US" sz="1400"/>
              <a:t>NRAF 31%  AFI 38%  SPAF 100%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 sz="1000"/>
              <a:t>NRAF mean CHADS2 was: </a:t>
            </a:r>
            <a:r>
              <a:rPr lang="en-US"/>
              <a:t>2.1 for those with NO antithrombotic therapy and 2.3 for those given ASA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017C46-748B-4594-BB7B-5279EF610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75FD1-6B9C-4C9A-8E49-148FE4B0C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546A8-2DD4-420E-B9C0-108EF2FBF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CA3284-52C0-4FD6-8BCC-6CDD37BBA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6E6E4F-C0F7-48A5-AB21-C0571F336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53275-8E81-4358-AD7D-09ACB8200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CCC0-560B-4E3B-B8F3-7E8C10E33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AB23-46E8-4CCD-9803-EC961A7CE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70EE4-902E-467C-BEC5-50A7AE737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C86CD-7207-42EA-8D5D-332D15748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C3C2-67AC-4A58-B78B-4FD43D120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43186-70E9-4397-8CC0-22F897D98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85BA2-F91C-49A3-916A-823CCF560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B2369BE-019A-419A-B093-B582616F0F5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as.com/proceedings/forum2008/143-2008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as.com/proceedings/forum2008/143-2008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sas.com/proceedings/forum2008/143-2008.pdf" TargetMode="Externa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/>
          <a:lstStyle/>
          <a:p>
            <a:r>
              <a:rPr lang="en-US"/>
              <a:t>Validation of Clinical Classification Schemes for Predicting Stroke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3200"/>
              <a:t>Results From the National Registry of Atrial Fibrillation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2400"/>
              <a:t>Gage et. al. JAMA 2001; 285(22)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752600"/>
          </a:xfrm>
        </p:spPr>
        <p:txBody>
          <a:bodyPr/>
          <a:lstStyle/>
          <a:p>
            <a:r>
              <a:rPr lang="en-US" sz="2000"/>
              <a:t>Eric L. Bonno, MD</a:t>
            </a:r>
          </a:p>
          <a:p>
            <a:r>
              <a:rPr lang="en-US" sz="2000"/>
              <a:t>Alfred Buxton, MD</a:t>
            </a:r>
          </a:p>
          <a:p>
            <a:r>
              <a:rPr lang="en-US" sz="2000"/>
              <a:t>Beth Israel Deaconess Medical Center</a:t>
            </a:r>
          </a:p>
          <a:p>
            <a:r>
              <a:rPr lang="en-US" sz="2000"/>
              <a:t>January 12,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0425"/>
          </a:xfrm>
        </p:spPr>
        <p:txBody>
          <a:bodyPr/>
          <a:lstStyle/>
          <a:p>
            <a:r>
              <a:rPr lang="en-US"/>
              <a:t>Goal of Current Study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66800"/>
            <a:ext cx="8226425" cy="5029200"/>
          </a:xfrm>
        </p:spPr>
        <p:txBody>
          <a:bodyPr/>
          <a:lstStyle/>
          <a:p>
            <a:endParaRPr lang="en-US"/>
          </a:p>
          <a:p>
            <a:r>
              <a:rPr lang="en-US"/>
              <a:t>To validate these 2 existing schemes in an independent sample</a:t>
            </a:r>
          </a:p>
          <a:p>
            <a:endParaRPr lang="en-US"/>
          </a:p>
          <a:p>
            <a:r>
              <a:rPr lang="en-US"/>
              <a:t>To find a convenient and accurate classification scheme estimating stroke risk in Medicare-aged patients with non-rheumatic AFib not on Warfarin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/>
              <a:t>Methods – Creation of CHADS</a:t>
            </a:r>
            <a:r>
              <a:rPr lang="en-US" baseline="-25000"/>
              <a:t>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14400"/>
            <a:ext cx="8226425" cy="5181600"/>
          </a:xfrm>
        </p:spPr>
        <p:txBody>
          <a:bodyPr/>
          <a:lstStyle/>
          <a:p>
            <a:r>
              <a:rPr lang="en-US" sz="2800"/>
              <a:t>Amalgamated the 2 risk scores into “CHADS</a:t>
            </a:r>
            <a:r>
              <a:rPr lang="en-US" sz="2800" baseline="-25000"/>
              <a:t>2</a:t>
            </a:r>
            <a:r>
              <a:rPr lang="en-US" sz="2800"/>
              <a:t>”</a:t>
            </a:r>
          </a:p>
          <a:p>
            <a:pPr lvl="1"/>
            <a:r>
              <a:rPr lang="en-US" sz="2400"/>
              <a:t>Prior cerebral ischemia</a:t>
            </a:r>
          </a:p>
          <a:p>
            <a:pPr lvl="1"/>
            <a:r>
              <a:rPr lang="en-US" sz="2400"/>
              <a:t>HTN – history of HTN, not just SBP &gt;160</a:t>
            </a:r>
          </a:p>
          <a:p>
            <a:pPr lvl="1"/>
            <a:r>
              <a:rPr lang="en-US" sz="2400"/>
              <a:t>DM</a:t>
            </a:r>
          </a:p>
          <a:p>
            <a:pPr lvl="1"/>
            <a:r>
              <a:rPr lang="en-US" sz="2400"/>
              <a:t>CHF – recent CHF exacerbation, not any h/o CHF</a:t>
            </a:r>
          </a:p>
          <a:p>
            <a:pPr lvl="1"/>
            <a:r>
              <a:rPr lang="en-US" sz="2400"/>
              <a:t>Age &gt; 75 yo </a:t>
            </a:r>
          </a:p>
          <a:p>
            <a:pPr lvl="1"/>
            <a:endParaRPr lang="en-US" sz="2400"/>
          </a:p>
          <a:p>
            <a:r>
              <a:rPr lang="en-US" sz="2800"/>
              <a:t>Prior cerebral ischemia ↑ RR for stroke equal to two other RF’s combined (based on prior studies)</a:t>
            </a:r>
            <a:r>
              <a:rPr lang="en-US" sz="2800" baseline="30000"/>
              <a:t>1,7-10</a:t>
            </a:r>
            <a:r>
              <a:rPr lang="en-US" sz="2800"/>
              <a:t>  </a:t>
            </a:r>
            <a:r>
              <a:rPr lang="en-US" sz="2800">
                <a:sym typeface="Wingdings" pitchFamily="2" charset="2"/>
              </a:rPr>
              <a:t> therefore, given 2 points</a:t>
            </a:r>
            <a:endParaRPr lang="en-US" sz="2800"/>
          </a:p>
          <a:p>
            <a:pPr lvl="1"/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676400"/>
          </a:xfrm>
        </p:spPr>
        <p:txBody>
          <a:bodyPr/>
          <a:lstStyle/>
          <a:p>
            <a:r>
              <a:rPr lang="en-US" sz="4000"/>
              <a:t>Methods – Creation of National Registry of Atrial Fibrillation (NRAF)</a:t>
            </a:r>
            <a:br>
              <a:rPr lang="en-US" sz="4000"/>
            </a:br>
            <a:endParaRPr lang="en-US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endParaRPr lang="en-US"/>
          </a:p>
          <a:p>
            <a:r>
              <a:rPr lang="en-US"/>
              <a:t>Anonymous records gathered by 5 quality improvement / peer review organizations in 7 states</a:t>
            </a:r>
          </a:p>
          <a:p>
            <a:pPr lvl="1"/>
            <a:endParaRPr lang="en-US"/>
          </a:p>
          <a:p>
            <a:r>
              <a:rPr lang="en-US"/>
              <a:t>ICD-9 codes used in Medicare Part A claims records (MEDPAR) to identify pts with chronic or recurrent AFib 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676400"/>
          </a:xfrm>
        </p:spPr>
        <p:txBody>
          <a:bodyPr/>
          <a:lstStyle/>
          <a:p>
            <a:r>
              <a:rPr lang="en-US" sz="4000"/>
              <a:t>Methods – Creation of National Registry of Atrial Fibrillation (NRAF)</a:t>
            </a:r>
            <a:br>
              <a:rPr lang="en-US" sz="4000"/>
            </a:br>
            <a:endParaRPr lang="en-US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Charts </a:t>
            </a:r>
            <a:r>
              <a:rPr lang="en-US" i="1"/>
              <a:t>reviewed</a:t>
            </a:r>
            <a:r>
              <a:rPr lang="en-US"/>
              <a:t> to identify</a:t>
            </a:r>
          </a:p>
          <a:p>
            <a:pPr lvl="2">
              <a:lnSpc>
                <a:spcPct val="90000"/>
              </a:lnSpc>
            </a:pPr>
            <a:r>
              <a:rPr lang="en-US"/>
              <a:t>Chronic / recurrent AFib</a:t>
            </a:r>
          </a:p>
          <a:p>
            <a:pPr lvl="2">
              <a:lnSpc>
                <a:spcPct val="90000"/>
              </a:lnSpc>
            </a:pPr>
            <a:r>
              <a:rPr lang="en-US"/>
              <a:t>Stroke risk factors</a:t>
            </a:r>
          </a:p>
          <a:p>
            <a:pPr lvl="2">
              <a:lnSpc>
                <a:spcPct val="90000"/>
              </a:lnSpc>
            </a:pPr>
            <a:r>
              <a:rPr lang="en-US"/>
              <a:t>Comorbid conditions</a:t>
            </a:r>
          </a:p>
          <a:p>
            <a:pPr lvl="2">
              <a:lnSpc>
                <a:spcPct val="90000"/>
              </a:lnSpc>
            </a:pPr>
            <a:r>
              <a:rPr lang="en-US"/>
              <a:t>Antithrombotic therapy at discharge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Data entered onto standardized abstraction forms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De-identified data sent to central location for inclusion into NRAF data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013" cy="1287463"/>
          </a:xfrm>
        </p:spPr>
        <p:txBody>
          <a:bodyPr/>
          <a:lstStyle/>
          <a:p>
            <a:r>
              <a:rPr lang="en-US" sz="4000"/>
              <a:t>Methods – Exclusion from NRAF Data Set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6425" cy="5410200"/>
          </a:xfrm>
        </p:spPr>
        <p:txBody>
          <a:bodyPr/>
          <a:lstStyle/>
          <a:p>
            <a:r>
              <a:rPr lang="en-US"/>
              <a:t>Acute AFib</a:t>
            </a:r>
          </a:p>
          <a:p>
            <a:r>
              <a:rPr lang="en-US"/>
              <a:t>Death during hospitalization</a:t>
            </a:r>
          </a:p>
          <a:p>
            <a:r>
              <a:rPr lang="en-US"/>
              <a:t>Rheumatic heart disease</a:t>
            </a:r>
          </a:p>
          <a:p>
            <a:r>
              <a:rPr lang="en-US"/>
              <a:t>Mitral stenosis</a:t>
            </a:r>
          </a:p>
          <a:p>
            <a:r>
              <a:rPr lang="en-US"/>
              <a:t>Recent surgery</a:t>
            </a:r>
          </a:p>
          <a:p>
            <a:r>
              <a:rPr lang="en-US"/>
              <a:t>Trauma</a:t>
            </a:r>
          </a:p>
          <a:p>
            <a:r>
              <a:rPr lang="en-US"/>
              <a:t>Transfer to another acute care facility</a:t>
            </a:r>
          </a:p>
          <a:p>
            <a:r>
              <a:rPr lang="en-US"/>
              <a:t>&lt; 65 yo or &gt; 95 yo</a:t>
            </a:r>
          </a:p>
          <a:p>
            <a:r>
              <a:rPr lang="en-US"/>
              <a:t>Warfarin on discharge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/>
              <a:t>Methods – Outcomes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Study outcome was hospitalization for ischemic stroke by Medicare claims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Chart abstractions from index hospitalization were linked to MEDPAR using ICD-9 codes for: </a:t>
            </a:r>
          </a:p>
          <a:p>
            <a:pPr lvl="1"/>
            <a:r>
              <a:rPr lang="en-US"/>
              <a:t>Occlusion of cerebral arteries</a:t>
            </a:r>
          </a:p>
          <a:p>
            <a:pPr lvl="1"/>
            <a:r>
              <a:rPr lang="en-US"/>
              <a:t>Transient cerebral ischemia</a:t>
            </a:r>
          </a:p>
          <a:p>
            <a:pPr lvl="1"/>
            <a:r>
              <a:rPr lang="en-US"/>
              <a:t>Acute, but ill-defined cerebrovascular disease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/>
              <a:t>Methods – Outcomes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Minimum of 365 days of follow up claims for all beneficiaries</a:t>
            </a:r>
          </a:p>
          <a:p>
            <a:endParaRPr lang="en-US"/>
          </a:p>
          <a:p>
            <a:r>
              <a:rPr lang="en-US"/>
              <a:t>Beneficiaries censored:</a:t>
            </a:r>
          </a:p>
          <a:p>
            <a:pPr lvl="1"/>
            <a:r>
              <a:rPr lang="en-US"/>
              <a:t>At time of non-stroke death or </a:t>
            </a:r>
          </a:p>
          <a:p>
            <a:pPr lvl="1"/>
            <a:r>
              <a:rPr lang="en-US"/>
              <a:t>1000 days after index hospitalization</a:t>
            </a:r>
          </a:p>
          <a:p>
            <a:endParaRPr lang="en-US"/>
          </a:p>
          <a:p>
            <a:r>
              <a:rPr lang="en-US"/>
              <a:t>If multiple strokes, excluded events after index event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838200"/>
          </a:xfrm>
        </p:spPr>
        <p:txBody>
          <a:bodyPr/>
          <a:lstStyle/>
          <a:p>
            <a:r>
              <a:rPr lang="en-US"/>
              <a:t>Methods – Statistical Analysis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Exponential survival model used to:</a:t>
            </a:r>
          </a:p>
          <a:p>
            <a:pPr lvl="1">
              <a:lnSpc>
                <a:spcPct val="90000"/>
              </a:lnSpc>
            </a:pPr>
            <a:r>
              <a:rPr lang="en-US"/>
              <a:t>To calculate stroke rate as function of CHADS</a:t>
            </a:r>
            <a:r>
              <a:rPr lang="en-US" baseline="-25000"/>
              <a:t>2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Measure how hazard rate for stroke was affected by:</a:t>
            </a:r>
          </a:p>
          <a:p>
            <a:pPr lvl="2">
              <a:lnSpc>
                <a:spcPct val="90000"/>
              </a:lnSpc>
            </a:pPr>
            <a:r>
              <a:rPr lang="en-US"/>
              <a:t>Each 1 point ↑ in CHADS</a:t>
            </a:r>
            <a:r>
              <a:rPr lang="en-US" baseline="-25000"/>
              <a:t>2</a:t>
            </a:r>
          </a:p>
          <a:p>
            <a:pPr lvl="2">
              <a:lnSpc>
                <a:spcPct val="90000"/>
              </a:lnSpc>
            </a:pPr>
            <a:r>
              <a:rPr lang="en-US"/>
              <a:t>Prescription of Aspirin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RR reduction for aspirin calculated as 1 minus relative hazard of prescribing 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838200"/>
          </a:xfrm>
        </p:spPr>
        <p:txBody>
          <a:bodyPr/>
          <a:lstStyle/>
          <a:p>
            <a:r>
              <a:rPr lang="en-US"/>
              <a:t>Methods – Statistical Analysis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6019800"/>
          </a:xfrm>
        </p:spPr>
        <p:txBody>
          <a:bodyPr/>
          <a:lstStyle/>
          <a:p>
            <a:r>
              <a:rPr lang="en-US"/>
              <a:t>Time-to-event analyses to determine predictive validity</a:t>
            </a:r>
          </a:p>
          <a:p>
            <a:pPr lvl="1"/>
            <a:r>
              <a:rPr lang="en-US"/>
              <a:t>Calculated stroke rates for each risk group of each of the 3 classification schemes</a:t>
            </a:r>
          </a:p>
          <a:p>
            <a:pPr lvl="1"/>
            <a:endParaRPr lang="en-US"/>
          </a:p>
          <a:p>
            <a:pPr lvl="1"/>
            <a:r>
              <a:rPr lang="en-US" i="1"/>
              <a:t>C</a:t>
            </a:r>
            <a:r>
              <a:rPr lang="en-US"/>
              <a:t>-statistic used to quantify predictive validity of the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762000"/>
          </a:xfrm>
        </p:spPr>
        <p:txBody>
          <a:bodyPr/>
          <a:lstStyle/>
          <a:p>
            <a:r>
              <a:rPr lang="en-US"/>
              <a:t>A Word on the </a:t>
            </a:r>
            <a:r>
              <a:rPr lang="en-US" i="1"/>
              <a:t>C</a:t>
            </a:r>
            <a:r>
              <a:rPr lang="en-US"/>
              <a:t>-statistic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838200"/>
            <a:ext cx="5334000" cy="5867400"/>
          </a:xfrm>
        </p:spPr>
        <p:txBody>
          <a:bodyPr/>
          <a:lstStyle/>
          <a:p>
            <a:r>
              <a:rPr lang="en-US"/>
              <a:t>The area under the curve (AUC) in a Receiver Operating Characteristic (ROC) curve shows the tradeoffs between sensitivity and specificity of a given diagnostic test</a:t>
            </a:r>
          </a:p>
          <a:p>
            <a:endParaRPr lang="en-US"/>
          </a:p>
          <a:p>
            <a:pPr lvl="1"/>
            <a:r>
              <a:rPr lang="en-US"/>
              <a:t>The 45˚ line represents pairs of sensitivity and specificity that offset each other </a:t>
            </a:r>
          </a:p>
          <a:p>
            <a:pPr lvl="1"/>
            <a:endParaRPr lang="en-US"/>
          </a:p>
          <a:p>
            <a:pPr lvl="1"/>
            <a:r>
              <a:rPr lang="en-US"/>
              <a:t>Above this line, true predictions &gt; false predictions</a:t>
            </a:r>
          </a:p>
        </p:txBody>
      </p:sp>
      <p:pic>
        <p:nvPicPr>
          <p:cNvPr id="10240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828800"/>
            <a:ext cx="3429000" cy="3211513"/>
          </a:xfrm>
          <a:noFill/>
          <a:ln/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891088" y="6400800"/>
            <a:ext cx="4252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200">
                <a:hlinkClick r:id="rId3"/>
              </a:rPr>
              <a:t>http://www2.sas.com/proceedings/forum2008/143-2008.pdf</a:t>
            </a:r>
            <a:endParaRPr lang="en-US" sz="1200"/>
          </a:p>
          <a:p>
            <a:pPr marL="342900" indent="-342900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8613"/>
            <a:ext cx="9144000" cy="44973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/>
              <a:t>In plain English.........</a:t>
            </a:r>
          </a:p>
          <a:p>
            <a:pPr algn="ctr">
              <a:buFont typeface="Wingdings" pitchFamily="2" charset="2"/>
              <a:buNone/>
            </a:pPr>
            <a:endParaRPr lang="en-US" sz="4400"/>
          </a:p>
          <a:p>
            <a:pPr algn="ctr">
              <a:buFont typeface="Wingdings" pitchFamily="2" charset="2"/>
              <a:buNone/>
            </a:pPr>
            <a:r>
              <a:rPr lang="en-US" sz="4400"/>
              <a:t>where did CHADS</a:t>
            </a:r>
            <a:r>
              <a:rPr lang="en-US" sz="4400" baseline="-25000"/>
              <a:t>2</a:t>
            </a:r>
            <a:r>
              <a:rPr lang="en-US" sz="4400"/>
              <a:t>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762000"/>
          </a:xfrm>
        </p:spPr>
        <p:txBody>
          <a:bodyPr/>
          <a:lstStyle/>
          <a:p>
            <a:r>
              <a:rPr lang="en-US"/>
              <a:t>A Word on the </a:t>
            </a:r>
            <a:r>
              <a:rPr lang="en-US" i="1"/>
              <a:t>C</a:t>
            </a:r>
            <a:r>
              <a:rPr lang="en-US"/>
              <a:t>-statistic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838200"/>
            <a:ext cx="5334000" cy="5867400"/>
          </a:xfrm>
        </p:spPr>
        <p:txBody>
          <a:bodyPr/>
          <a:lstStyle/>
          <a:p>
            <a:r>
              <a:rPr lang="en-US"/>
              <a:t>If every point in ROC of  “Model A” is &gt; every point of ROC for “Model B”  </a:t>
            </a:r>
            <a:r>
              <a:rPr lang="en-US">
                <a:sym typeface="Wingdings" pitchFamily="2" charset="2"/>
              </a:rPr>
              <a:t> Model A is better </a:t>
            </a:r>
            <a:endParaRPr lang="en-US"/>
          </a:p>
          <a:p>
            <a:endParaRPr lang="en-US"/>
          </a:p>
          <a:p>
            <a:r>
              <a:rPr lang="en-US"/>
              <a:t>The concordance </a:t>
            </a:r>
            <a:r>
              <a:rPr lang="en-US" i="1"/>
              <a:t>C</a:t>
            </a:r>
            <a:r>
              <a:rPr lang="en-US"/>
              <a:t>-statistic is a single summary measurement of a model’s accuracy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828800"/>
            <a:ext cx="3429000" cy="3211513"/>
          </a:xfrm>
          <a:noFill/>
          <a:ln/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891088" y="6400800"/>
            <a:ext cx="4252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200">
                <a:hlinkClick r:id="rId3"/>
              </a:rPr>
              <a:t>http://www2.sas.com/proceedings/forum2008/143-2008.pdf</a:t>
            </a:r>
            <a:endParaRPr lang="en-US" sz="1200"/>
          </a:p>
          <a:p>
            <a:pPr marL="342900" indent="-342900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685800"/>
          </a:xfrm>
        </p:spPr>
        <p:txBody>
          <a:bodyPr/>
          <a:lstStyle/>
          <a:p>
            <a:r>
              <a:rPr lang="en-US" sz="4000"/>
              <a:t>Results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819400" y="838200"/>
            <a:ext cx="3200400" cy="8382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3932 Medicare beneficiaries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documented AFib</a:t>
            </a: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4114800" y="1828800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048000" y="3048000"/>
            <a:ext cx="2590800" cy="914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2199 excluded for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reasons stated above</a:t>
            </a: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4114800" y="4191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2362200" y="5334000"/>
            <a:ext cx="4114800" cy="1295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1733 patients with non-rheumatic AFib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65-95 yrs old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 prescribed Warfarin at discharge</a:t>
            </a:r>
          </a:p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62" name="Rectangle 4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533400"/>
          </a:xfrm>
        </p:spPr>
        <p:txBody>
          <a:bodyPr/>
          <a:lstStyle/>
          <a:p>
            <a:r>
              <a:rPr lang="en-US" sz="3600"/>
              <a:t>Results – Clinical Characteristics</a:t>
            </a:r>
          </a:p>
        </p:txBody>
      </p:sp>
      <p:graphicFrame>
        <p:nvGraphicFramePr>
          <p:cNvPr id="162947" name="Group 131"/>
          <p:cNvGraphicFramePr>
            <a:graphicFrameLocks noGrp="1"/>
          </p:cNvGraphicFramePr>
          <p:nvPr>
            <p:ph sz="half" idx="2"/>
          </p:nvPr>
        </p:nvGraphicFramePr>
        <p:xfrm>
          <a:off x="4495800" y="1143000"/>
          <a:ext cx="4495800" cy="480060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NRAF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Mean AFI &amp; SPAF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Age, mean,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H/o CVA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886" name="Rectangle 70"/>
          <p:cNvSpPr>
            <a:spLocks noChangeArrowheads="1"/>
          </p:cNvSpPr>
          <p:nvPr/>
        </p:nvSpPr>
        <p:spPr bwMode="auto">
          <a:xfrm>
            <a:off x="228600" y="1066800"/>
            <a:ext cx="4038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NRAF patients: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Older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More women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More comorbidities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90" name="Text Box 74"/>
          <p:cNvSpPr txBox="1">
            <a:spLocks noChangeArrowheads="1"/>
          </p:cNvSpPr>
          <p:nvPr/>
        </p:nvSpPr>
        <p:spPr bwMode="auto">
          <a:xfrm>
            <a:off x="4943475" y="6096000"/>
            <a:ext cx="4200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Data presented as percents, except age</a:t>
            </a:r>
          </a:p>
        </p:txBody>
      </p:sp>
      <p:sp>
        <p:nvSpPr>
          <p:cNvPr id="162891" name="Rectangle 75"/>
          <p:cNvSpPr>
            <a:spLocks noChangeArrowheads="1"/>
          </p:cNvSpPr>
          <p:nvPr/>
        </p:nvSpPr>
        <p:spPr bwMode="auto">
          <a:xfrm>
            <a:off x="5999163" y="6216650"/>
            <a:ext cx="3144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Gage et. al. JAMA. 2001; 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533400"/>
          </a:xfrm>
        </p:spPr>
        <p:txBody>
          <a:bodyPr/>
          <a:lstStyle/>
          <a:p>
            <a:r>
              <a:rPr lang="en-US" sz="3600"/>
              <a:t>Results – Stroke Rates</a:t>
            </a:r>
          </a:p>
        </p:txBody>
      </p:sp>
      <p:graphicFrame>
        <p:nvGraphicFramePr>
          <p:cNvPr id="164994" name="Group 130"/>
          <p:cNvGraphicFramePr>
            <a:graphicFrameLocks noGrp="1"/>
          </p:cNvGraphicFramePr>
          <p:nvPr>
            <p:ph sz="half" idx="2"/>
          </p:nvPr>
        </p:nvGraphicFramePr>
        <p:xfrm>
          <a:off x="4114800" y="990600"/>
          <a:ext cx="4724400" cy="5334000"/>
        </p:xfrm>
        <a:graphic>
          <a:graphicData uri="http://schemas.openxmlformats.org/drawingml/2006/table">
            <a:tbl>
              <a:tblPr/>
              <a:tblGrid>
                <a:gridCol w="1187450"/>
                <a:gridCol w="1152525"/>
                <a:gridCol w="2384425"/>
              </a:tblGrid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CHADS2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No. 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NRAF adjusted stroke rate (95% CI)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1.9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(1.2–3.0)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2.8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(2.0–3.8)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4.0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(3.1–5.1)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5.9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(4.6–7.3)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8.5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(6.3–11.1)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12.5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(8.2–17.5)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18.2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(10.5–27.4)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01" name="Rectangle 37"/>
          <p:cNvSpPr>
            <a:spLocks noChangeArrowheads="1"/>
          </p:cNvSpPr>
          <p:nvPr/>
        </p:nvSpPr>
        <p:spPr bwMode="auto">
          <a:xfrm>
            <a:off x="0" y="838200"/>
            <a:ext cx="3886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Stroke rate 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↑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by ~1.5 (95% CI 1.3-1.7) for each 1-point ↑ in CHADS2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P &lt; 0.001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“Adjusted stroke rate” assumes no ASA was taken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ASA had 20% RR reduction (P = 0.27)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3" name="Rectangle 39"/>
          <p:cNvSpPr>
            <a:spLocks noChangeArrowheads="1"/>
          </p:cNvSpPr>
          <p:nvPr/>
        </p:nvSpPr>
        <p:spPr bwMode="auto">
          <a:xfrm>
            <a:off x="5999163" y="6216650"/>
            <a:ext cx="3144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Gage et. al. JAMA. 2001; 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r>
              <a:rPr lang="en-US" sz="3600"/>
              <a:t>Results – Comparisons of Schemes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4191000" cy="6019800"/>
          </a:xfrm>
        </p:spPr>
        <p:txBody>
          <a:bodyPr/>
          <a:lstStyle/>
          <a:p>
            <a:r>
              <a:rPr lang="en-US" sz="2800"/>
              <a:t>303 (17%) pts in NRAF were identified as SPAF “low risk” </a:t>
            </a:r>
          </a:p>
          <a:p>
            <a:endParaRPr lang="en-US" sz="2800"/>
          </a:p>
          <a:p>
            <a:pPr lvl="1"/>
            <a:r>
              <a:rPr lang="en-US"/>
              <a:t>NRAF stroke rate was 1.5% </a:t>
            </a:r>
          </a:p>
          <a:p>
            <a:pPr lvl="1"/>
            <a:endParaRPr lang="en-US"/>
          </a:p>
          <a:p>
            <a:pPr lvl="1"/>
            <a:r>
              <a:rPr lang="en-US"/>
              <a:t>Similar to SPAF’s reported rate of 1.1% with aspirin therapy</a:t>
            </a:r>
          </a:p>
          <a:p>
            <a:endParaRPr lang="en-US" sz="2800"/>
          </a:p>
        </p:txBody>
      </p:sp>
      <p:graphicFrame>
        <p:nvGraphicFramePr>
          <p:cNvPr id="165947" name="Group 59"/>
          <p:cNvGraphicFramePr>
            <a:graphicFrameLocks noGrp="1"/>
          </p:cNvGraphicFramePr>
          <p:nvPr>
            <p:ph sz="half" idx="2"/>
          </p:nvPr>
        </p:nvGraphicFramePr>
        <p:xfrm>
          <a:off x="4191000" y="1600200"/>
          <a:ext cx="4724400" cy="4800600"/>
        </p:xfrm>
        <a:graphic>
          <a:graphicData uri="http://schemas.openxmlformats.org/drawingml/2006/table">
            <a:tbl>
              <a:tblPr/>
              <a:tblGrid>
                <a:gridCol w="1855788"/>
                <a:gridCol w="1293812"/>
                <a:gridCol w="1574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SPAF risk 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Actual NRAF stroke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Prior published SPAF stroke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No RF’s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HTN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3.2-3.6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F, &gt;75yo, recent CHF or EF&lt;25%, SBP&gt;160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5.9-7.9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23" name="Rectangle 35"/>
          <p:cNvSpPr>
            <a:spLocks noChangeArrowheads="1"/>
          </p:cNvSpPr>
          <p:nvPr/>
        </p:nvSpPr>
        <p:spPr bwMode="auto">
          <a:xfrm>
            <a:off x="5999163" y="6216650"/>
            <a:ext cx="3144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Gage et. al. JAMA. 2001; 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r>
              <a:rPr lang="en-US" sz="3600"/>
              <a:t>Results – Comparisons of Schemes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41910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490 (27%) pts in NRAF identified as AFI “medium risk”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NRAF stroke rate was 2.2%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Similar to AFI’s reported rate of 2.7 - 4.3%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 sz="1800"/>
              <a:t>Excluding those &gt;75 yo from medium risk cohort lowered risk to 1.1%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Only small number of pts left though</a:t>
            </a:r>
            <a:endParaRPr lang="en-US" sz="1800"/>
          </a:p>
        </p:txBody>
      </p:sp>
      <p:graphicFrame>
        <p:nvGraphicFramePr>
          <p:cNvPr id="172065" name="Group 33"/>
          <p:cNvGraphicFramePr>
            <a:graphicFrameLocks noGrp="1"/>
          </p:cNvGraphicFramePr>
          <p:nvPr>
            <p:ph sz="half" idx="2"/>
          </p:nvPr>
        </p:nvGraphicFramePr>
        <p:xfrm>
          <a:off x="4191000" y="1600200"/>
          <a:ext cx="4724400" cy="4279900"/>
        </p:xfrm>
        <a:graphic>
          <a:graphicData uri="http://schemas.openxmlformats.org/drawingml/2006/table">
            <a:tbl>
              <a:tblPr/>
              <a:tblGrid>
                <a:gridCol w="1855788"/>
                <a:gridCol w="1293812"/>
                <a:gridCol w="1574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AFI risk 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Actual NRAF stroke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Prior published AFI stroke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No RF’s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1.0-1.8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&gt;65yo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2.7-4.3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Prior CVA, HTN, DM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5.9-10.4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5999163" y="6216650"/>
            <a:ext cx="3144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Gage et. al. JAMA. 2001; 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r>
              <a:rPr lang="en-US" sz="3600"/>
              <a:t>Results – Comparisons of Schemes 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4343400" cy="6019800"/>
          </a:xfrm>
        </p:spPr>
        <p:txBody>
          <a:bodyPr/>
          <a:lstStyle/>
          <a:p>
            <a:r>
              <a:rPr lang="en-US" sz="2800"/>
              <a:t>Variations of the classification schemes did not improve predictive accuracy:</a:t>
            </a:r>
          </a:p>
          <a:p>
            <a:pPr lvl="1"/>
            <a:r>
              <a:rPr lang="en-US" sz="2400"/>
              <a:t>Including pts &gt;75 yo as high risk in AFI</a:t>
            </a:r>
          </a:p>
          <a:p>
            <a:pPr lvl="1"/>
            <a:r>
              <a:rPr lang="en-US" sz="2400"/>
              <a:t>Including DM in as moderate risk in SPAF</a:t>
            </a:r>
          </a:p>
          <a:p>
            <a:pPr lvl="1"/>
            <a:r>
              <a:rPr lang="en-US" sz="2400"/>
              <a:t>Including any CHF in CHADS</a:t>
            </a:r>
            <a:r>
              <a:rPr lang="en-US" sz="2400" baseline="-25000"/>
              <a:t>2</a:t>
            </a:r>
            <a:r>
              <a:rPr lang="en-US" sz="2400"/>
              <a:t> (not only as primary Dx) 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5999163" y="6216650"/>
            <a:ext cx="31448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Gage et. al. JAMA. 2001; 285</a:t>
            </a:r>
          </a:p>
        </p:txBody>
      </p:sp>
      <p:graphicFrame>
        <p:nvGraphicFramePr>
          <p:cNvPr id="173084" name="Group 28"/>
          <p:cNvGraphicFramePr>
            <a:graphicFrameLocks noGrp="1"/>
          </p:cNvGraphicFramePr>
          <p:nvPr>
            <p:ph sz="half" idx="2"/>
          </p:nvPr>
        </p:nvGraphicFramePr>
        <p:xfrm>
          <a:off x="4495800" y="1143000"/>
          <a:ext cx="4038600" cy="4114800"/>
        </p:xfrm>
        <a:graphic>
          <a:graphicData uri="http://schemas.openxmlformats.org/drawingml/2006/table">
            <a:tbl>
              <a:tblPr/>
              <a:tblGrid>
                <a:gridCol w="1812925"/>
                <a:gridCol w="222567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Scheme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-statistic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( 95% CI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AFI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0.68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(0.65 – 0.71)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SPAF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0.74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(0.71 – 0.76)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0.82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(0.80 – 0.84)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511175"/>
            <a:ext cx="8232775" cy="457200"/>
          </a:xfrm>
        </p:spPr>
        <p:txBody>
          <a:bodyPr/>
          <a:lstStyle/>
          <a:p>
            <a:r>
              <a:rPr lang="en-US" sz="4000"/>
              <a:t>Results – Post hoc analyses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CHADS</a:t>
            </a:r>
            <a:r>
              <a:rPr lang="en-US" sz="2800" baseline="-25000"/>
              <a:t>2</a:t>
            </a:r>
            <a:r>
              <a:rPr lang="en-US" sz="2800"/>
              <a:t> still more accurate than AFI / SPAF regardless of receiving ( n = 529 ) or not receiving ASA ( n = 1204 )</a:t>
            </a:r>
          </a:p>
          <a:p>
            <a:pPr lvl="1"/>
            <a:endParaRPr lang="en-US" sz="2400"/>
          </a:p>
          <a:p>
            <a:r>
              <a:rPr lang="en-US" sz="2800"/>
              <a:t>Collapse of CHADS</a:t>
            </a:r>
            <a:r>
              <a:rPr lang="en-US" sz="2800" baseline="-25000"/>
              <a:t>2</a:t>
            </a:r>
            <a:r>
              <a:rPr lang="en-US" sz="2800"/>
              <a:t>’s 7 strata did not improve </a:t>
            </a:r>
            <a:r>
              <a:rPr lang="en-US" sz="2800" i="1"/>
              <a:t>C</a:t>
            </a:r>
            <a:r>
              <a:rPr lang="en-US" sz="2800"/>
              <a:t>-statistic</a:t>
            </a:r>
          </a:p>
          <a:p>
            <a:pPr lvl="1"/>
            <a:r>
              <a:rPr lang="en-US" sz="2400"/>
              <a:t>3 strata: Low (0-1), moderate (2-3), and high risk (4-6)</a:t>
            </a:r>
          </a:p>
          <a:p>
            <a:pPr lvl="2"/>
            <a:r>
              <a:rPr lang="en-US" sz="2000" i="1"/>
              <a:t>C</a:t>
            </a:r>
            <a:r>
              <a:rPr lang="en-US" sz="2000"/>
              <a:t> statistic was 0.78  </a:t>
            </a:r>
            <a:r>
              <a:rPr lang="en-US" sz="2000">
                <a:sym typeface="Wingdings" pitchFamily="2" charset="2"/>
              </a:rPr>
              <a:t> 0.4 less than with 7 strata</a:t>
            </a:r>
          </a:p>
          <a:p>
            <a:pPr lvl="2"/>
            <a:endParaRPr lang="en-US" sz="2000"/>
          </a:p>
          <a:p>
            <a:pPr lvl="1"/>
            <a:r>
              <a:rPr lang="en-US" sz="2400"/>
              <a:t>2 strata: 0-1 and 2-6</a:t>
            </a:r>
          </a:p>
          <a:p>
            <a:pPr lvl="2"/>
            <a:r>
              <a:rPr lang="en-US" sz="2000" i="1"/>
              <a:t>C </a:t>
            </a:r>
            <a:r>
              <a:rPr lang="en-US" sz="2000"/>
              <a:t>statistic was 0.71</a:t>
            </a:r>
            <a:endParaRPr lang="en-US" sz="2000" i="1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609600"/>
          </a:xfrm>
        </p:spPr>
        <p:txBody>
          <a:bodyPr/>
          <a:lstStyle/>
          <a:p>
            <a:r>
              <a:rPr lang="en-US" sz="4000"/>
              <a:t>Conclusions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685800"/>
            <a:ext cx="8231187" cy="6172200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CHADS</a:t>
            </a:r>
            <a:r>
              <a:rPr lang="en-US" sz="2800" baseline="-25000"/>
              <a:t>2</a:t>
            </a:r>
            <a:r>
              <a:rPr lang="en-US" sz="2800"/>
              <a:t> identified a low risk cohort with adjusted stroke rate of 1.5 per 100 pt – yrs</a:t>
            </a:r>
          </a:p>
          <a:p>
            <a:pPr lvl="1"/>
            <a:r>
              <a:rPr lang="en-US" sz="2400"/>
              <a:t>Helps clinicians identify low risk patients who do not need Warfarin </a:t>
            </a:r>
          </a:p>
          <a:p>
            <a:endParaRPr lang="en-US" sz="2800"/>
          </a:p>
          <a:p>
            <a:r>
              <a:rPr lang="en-US" sz="2800"/>
              <a:t>CHADS</a:t>
            </a:r>
            <a:r>
              <a:rPr lang="en-US" sz="2800" baseline="-25000"/>
              <a:t>2</a:t>
            </a:r>
            <a:r>
              <a:rPr lang="en-US" sz="2800"/>
              <a:t> had greater predictive accuracy than AFI and SPAF</a:t>
            </a:r>
          </a:p>
          <a:p>
            <a:endParaRPr lang="en-US" sz="2800"/>
          </a:p>
          <a:p>
            <a:r>
              <a:rPr lang="en-US" sz="2800"/>
              <a:t>20% risk reduction with ASA not significant in this study, but when combined with other research – suggests ASA is suitable for those not amenable to Warfarin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343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Charts were reviewed to document AFib, stroke risk factors, and ASA on discharge 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Geographic diversity – 7 states in 5 regions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CHADS</a:t>
            </a:r>
            <a:r>
              <a:rPr lang="en-US" sz="2800" baseline="-25000"/>
              <a:t>2</a:t>
            </a:r>
            <a:r>
              <a:rPr lang="en-US" sz="2800"/>
              <a:t> derived from prior studies, then validated in the NRAF data set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Given patient characteristics, CHADS</a:t>
            </a:r>
            <a:r>
              <a:rPr lang="en-US" sz="2800" baseline="-25000"/>
              <a:t>2</a:t>
            </a:r>
            <a:r>
              <a:rPr lang="en-US" sz="2800"/>
              <a:t> more generalizable to more elderly, frail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Introduction and background from prior studies </a:t>
            </a:r>
          </a:p>
          <a:p>
            <a:pPr>
              <a:lnSpc>
                <a:spcPct val="90000"/>
              </a:lnSpc>
            </a:pPr>
            <a:r>
              <a:rPr lang="en-US"/>
              <a:t>Goal of this study</a:t>
            </a:r>
          </a:p>
          <a:p>
            <a:pPr>
              <a:lnSpc>
                <a:spcPct val="90000"/>
              </a:lnSpc>
            </a:pPr>
            <a:r>
              <a:rPr lang="en-US"/>
              <a:t>Methods </a:t>
            </a:r>
          </a:p>
          <a:p>
            <a:pPr>
              <a:lnSpc>
                <a:spcPct val="90000"/>
              </a:lnSpc>
            </a:pPr>
            <a:r>
              <a:rPr lang="en-US"/>
              <a:t>Results </a:t>
            </a:r>
          </a:p>
          <a:p>
            <a:pPr>
              <a:lnSpc>
                <a:spcPct val="90000"/>
              </a:lnSpc>
            </a:pPr>
            <a:r>
              <a:rPr lang="en-US"/>
              <a:t>Conclusions</a:t>
            </a:r>
          </a:p>
          <a:p>
            <a:pPr>
              <a:lnSpc>
                <a:spcPct val="90000"/>
              </a:lnSpc>
            </a:pPr>
            <a:r>
              <a:rPr lang="en-US"/>
              <a:t>Strengths, limitations</a:t>
            </a:r>
          </a:p>
          <a:p>
            <a:pPr>
              <a:lnSpc>
                <a:spcPct val="90000"/>
              </a:lnSpc>
            </a:pPr>
            <a:r>
              <a:rPr lang="en-US"/>
              <a:t>Subsequent studies and evolution of CHADS</a:t>
            </a:r>
            <a:r>
              <a:rPr lang="en-US" baseline="-25000"/>
              <a:t>2</a:t>
            </a:r>
          </a:p>
          <a:p>
            <a:pPr>
              <a:lnSpc>
                <a:spcPct val="90000"/>
              </a:lnSpc>
            </a:pPr>
            <a:r>
              <a:rPr lang="en-US"/>
              <a:t>Discussion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717550"/>
          </a:xfrm>
        </p:spPr>
        <p:txBody>
          <a:bodyPr/>
          <a:lstStyle/>
          <a:p>
            <a:r>
              <a:rPr lang="en-US" sz="4000"/>
              <a:t>Limitations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685800"/>
            <a:ext cx="8231187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Did not have access to echo results which could have potentially improved accuracy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Differences in the NRAF vs AFI / SPAF cohorts (older, sicker vs younger, healthier)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Chart review was at one time point, may have missed risks that developed after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Stroke outcomes assessed based on Medicare claims, may not have captured all events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May underestimate stroke risk in other high risk populations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Mitral stenosis, cardiac thrombus, mechanical valves, recent anterior MI, high grade carotid stenosis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641350"/>
          </a:xfrm>
        </p:spPr>
        <p:txBody>
          <a:bodyPr/>
          <a:lstStyle/>
          <a:p>
            <a:r>
              <a:rPr lang="en-US" sz="4000"/>
              <a:t>Moving Forward.....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990600"/>
            <a:ext cx="8231187" cy="5638800"/>
          </a:xfrm>
        </p:spPr>
        <p:txBody>
          <a:bodyPr/>
          <a:lstStyle/>
          <a:p>
            <a:pPr marL="457200" indent="-457200"/>
            <a:r>
              <a:rPr lang="en-US" sz="2000"/>
              <a:t>Criticism of the original CHADS</a:t>
            </a:r>
            <a:r>
              <a:rPr lang="en-US" sz="2000" baseline="-25000"/>
              <a:t>2</a:t>
            </a:r>
            <a:r>
              <a:rPr lang="en-US" sz="2000"/>
              <a:t> were:</a:t>
            </a:r>
          </a:p>
          <a:p>
            <a:pPr marL="838200" lvl="1" indent="-381000"/>
            <a:endParaRPr lang="en-US" sz="1800"/>
          </a:p>
          <a:p>
            <a:pPr marL="838200" lvl="1" indent="-381000"/>
            <a:r>
              <a:rPr lang="en-US" sz="2000"/>
              <a:t>&gt;60% were categorized as intermediate risk</a:t>
            </a:r>
            <a:r>
              <a:rPr lang="en-US" sz="2000" baseline="30000"/>
              <a:t>12-17</a:t>
            </a:r>
          </a:p>
          <a:p>
            <a:pPr marL="1257300" lvl="2" indent="-342900"/>
            <a:r>
              <a:rPr lang="en-US" sz="2000"/>
              <a:t>No clear recommendations to treat with Warfarin or ASA</a:t>
            </a:r>
          </a:p>
          <a:p>
            <a:pPr marL="1257300" lvl="2" indent="-342900"/>
            <a:r>
              <a:rPr lang="en-US" sz="2000"/>
              <a:t>Underwent revision so that intermediate changed from 1-2 RF’s to 1 RF, but not formally validated</a:t>
            </a:r>
            <a:r>
              <a:rPr lang="en-US" sz="2000" baseline="30000"/>
              <a:t>12</a:t>
            </a:r>
          </a:p>
          <a:p>
            <a:pPr marL="1257300" lvl="2" indent="-342900"/>
            <a:endParaRPr lang="en-US" sz="2000"/>
          </a:p>
          <a:p>
            <a:pPr marL="838200" lvl="1" indent="-381000"/>
            <a:r>
              <a:rPr lang="en-US" sz="2000"/>
              <a:t>Omitted other potential thromboembolic risk factors</a:t>
            </a:r>
            <a:r>
              <a:rPr lang="en-US" sz="2000" baseline="30000"/>
              <a:t>18-23</a:t>
            </a:r>
          </a:p>
          <a:p>
            <a:pPr marL="1257300" lvl="2" indent="-342900"/>
            <a:r>
              <a:rPr lang="en-US" sz="1600"/>
              <a:t>Female sex</a:t>
            </a:r>
          </a:p>
          <a:p>
            <a:pPr marL="1257300" lvl="2" indent="-342900"/>
            <a:r>
              <a:rPr lang="en-US" sz="1600"/>
              <a:t>Age 65-74</a:t>
            </a:r>
          </a:p>
          <a:p>
            <a:pPr marL="1257300" lvl="2" indent="-342900"/>
            <a:r>
              <a:rPr lang="en-US" sz="1600"/>
              <a:t>CAD</a:t>
            </a:r>
          </a:p>
          <a:p>
            <a:pPr marL="1257300" lvl="2" indent="-342900"/>
            <a:r>
              <a:rPr lang="en-US" sz="1600"/>
              <a:t>Myocardial infarction</a:t>
            </a:r>
          </a:p>
          <a:p>
            <a:pPr marL="1257300" lvl="2" indent="-342900"/>
            <a:r>
              <a:rPr lang="en-US" sz="1600"/>
              <a:t>Peripheral artery disease</a:t>
            </a:r>
          </a:p>
          <a:p>
            <a:pPr marL="1257300" lvl="2" indent="-342900"/>
            <a:r>
              <a:rPr lang="en-US" sz="1600"/>
              <a:t>Complex aortic plaque </a:t>
            </a:r>
          </a:p>
          <a:p>
            <a:pPr marL="1257300" lvl="2" indent="-342900"/>
            <a:endParaRPr lang="en-US" sz="1600"/>
          </a:p>
          <a:p>
            <a:pPr marL="457200" indent="-457200"/>
            <a:r>
              <a:rPr lang="en-US" sz="2000"/>
              <a:t>Therefore, other schemes were devised – for example...</a:t>
            </a:r>
          </a:p>
          <a:p>
            <a:pPr marL="838200" lvl="1" indent="-381000"/>
            <a:endParaRPr lang="en-US" sz="1800"/>
          </a:p>
          <a:p>
            <a:pPr marL="457200" indent="-45720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41350"/>
          </a:xfrm>
        </p:spPr>
        <p:txBody>
          <a:bodyPr/>
          <a:lstStyle/>
          <a:p>
            <a:r>
              <a:rPr lang="en-US" sz="4000"/>
              <a:t>Birmingham Risk Stratification Scheme</a:t>
            </a:r>
          </a:p>
        </p:txBody>
      </p:sp>
      <p:pic>
        <p:nvPicPr>
          <p:cNvPr id="111621" name="Picture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1219200"/>
            <a:ext cx="4572000" cy="4800600"/>
          </a:xfrm>
          <a:noFill/>
          <a:ln/>
        </p:spPr>
      </p:pic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152400" y="1219200"/>
            <a:ext cx="4343400" cy="4792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 2006, the original AFI scheme was refined for a Birmingham, UK primary care population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It took into account age &gt; 65 and vascular disease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6172200" y="4114800"/>
            <a:ext cx="533400" cy="228600"/>
          </a:xfrm>
          <a:prstGeom prst="rect">
            <a:avLst/>
          </a:prstGeom>
          <a:gradFill rotWithShape="1">
            <a:gsLst>
              <a:gs pos="0">
                <a:srgbClr val="00FF00">
                  <a:alpha val="49001"/>
                </a:srgbClr>
              </a:gs>
              <a:gs pos="100000">
                <a:srgbClr val="00FF00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6172200" y="4953000"/>
            <a:ext cx="1143000" cy="533400"/>
          </a:xfrm>
          <a:prstGeom prst="rect">
            <a:avLst/>
          </a:prstGeom>
          <a:gradFill rotWithShape="1">
            <a:gsLst>
              <a:gs pos="0">
                <a:srgbClr val="00FF00">
                  <a:alpha val="49001"/>
                </a:srgbClr>
              </a:gs>
              <a:gs pos="100000">
                <a:srgbClr val="00FF00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5999163" y="6216650"/>
            <a:ext cx="28924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Stroke. 2006;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793750"/>
          </a:xfrm>
        </p:spPr>
        <p:txBody>
          <a:bodyPr/>
          <a:lstStyle/>
          <a:p>
            <a:r>
              <a:rPr lang="en-US"/>
              <a:t>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  <a:endParaRPr lang="en-US" baseline="-250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4340225" cy="5105400"/>
          </a:xfrm>
        </p:spPr>
        <p:txBody>
          <a:bodyPr/>
          <a:lstStyle/>
          <a:p>
            <a:r>
              <a:rPr lang="en-US"/>
              <a:t>In 2009, the Euro Heart Survey on Atrial Fibrillation set out to:</a:t>
            </a:r>
          </a:p>
          <a:p>
            <a:endParaRPr lang="en-US"/>
          </a:p>
          <a:p>
            <a:pPr lvl="1"/>
            <a:r>
              <a:rPr lang="en-US"/>
              <a:t>Refine this 2006 Birmingham model with creation of 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</a:p>
          <a:p>
            <a:pPr lvl="1"/>
            <a:endParaRPr lang="en-US"/>
          </a:p>
          <a:p>
            <a:pPr lvl="1"/>
            <a:r>
              <a:rPr lang="en-US"/>
              <a:t>Compare it to the existing schema</a:t>
            </a:r>
          </a:p>
          <a:p>
            <a:pPr lvl="1"/>
            <a:endParaRPr lang="en-US"/>
          </a:p>
        </p:txBody>
      </p:sp>
      <p:pic>
        <p:nvPicPr>
          <p:cNvPr id="11366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49413"/>
            <a:ext cx="4267200" cy="3608387"/>
          </a:xfrm>
          <a:noFill/>
          <a:ln/>
        </p:spPr>
      </p:pic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999163" y="6216650"/>
            <a:ext cx="293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Chest. 2010; 137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793750"/>
          </a:xfrm>
        </p:spPr>
        <p:txBody>
          <a:bodyPr/>
          <a:lstStyle/>
          <a:p>
            <a:r>
              <a:rPr lang="en-US"/>
              <a:t>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  <a:endParaRPr lang="en-US" baseline="-2500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4340225" cy="5105400"/>
          </a:xfrm>
        </p:spPr>
        <p:txBody>
          <a:bodyPr/>
          <a:lstStyle/>
          <a:p>
            <a:r>
              <a:rPr lang="en-US"/>
              <a:t>High risk = </a:t>
            </a:r>
          </a:p>
          <a:p>
            <a:pPr lvl="1"/>
            <a:r>
              <a:rPr lang="en-US"/>
              <a:t>Age &gt;75 yo </a:t>
            </a:r>
          </a:p>
          <a:p>
            <a:pPr lvl="1"/>
            <a:r>
              <a:rPr lang="en-US"/>
              <a:t>Prior CVA</a:t>
            </a:r>
          </a:p>
          <a:p>
            <a:pPr lvl="1"/>
            <a:r>
              <a:rPr lang="en-US"/>
              <a:t>Combination of 2 other RF’s (HTN, DM, 65-74 yo, female gender, vascular disease)</a:t>
            </a:r>
          </a:p>
          <a:p>
            <a:pPr lvl="1"/>
            <a:endParaRPr lang="en-US"/>
          </a:p>
          <a:p>
            <a:r>
              <a:rPr lang="en-US"/>
              <a:t>Intermediate risk = 	</a:t>
            </a:r>
          </a:p>
          <a:p>
            <a:pPr lvl="1"/>
            <a:r>
              <a:rPr lang="en-US"/>
              <a:t>1 RF (HTN, DM 65-74 yo, female gender, vascular disease)</a:t>
            </a:r>
          </a:p>
          <a:p>
            <a:pPr lvl="1"/>
            <a:endParaRPr lang="en-US"/>
          </a:p>
        </p:txBody>
      </p:sp>
      <p:pic>
        <p:nvPicPr>
          <p:cNvPr id="17510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49413"/>
            <a:ext cx="4267200" cy="3608387"/>
          </a:xfrm>
          <a:noFill/>
          <a:ln/>
        </p:spPr>
      </p:pic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5999163" y="6216650"/>
            <a:ext cx="293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Chest. 2010; 137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793750"/>
          </a:xfrm>
        </p:spPr>
        <p:txBody>
          <a:bodyPr/>
          <a:lstStyle/>
          <a:p>
            <a:r>
              <a:rPr lang="en-US"/>
              <a:t>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  <a:endParaRPr lang="en-US" baseline="-25000"/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5999163" y="6216650"/>
            <a:ext cx="293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Chest. 2010; 137</a:t>
            </a:r>
          </a:p>
        </p:txBody>
      </p:sp>
      <p:graphicFrame>
        <p:nvGraphicFramePr>
          <p:cNvPr id="179233" name="Group 33"/>
          <p:cNvGraphicFramePr>
            <a:graphicFrameLocks noGrp="1"/>
          </p:cNvGraphicFramePr>
          <p:nvPr>
            <p:ph sz="half" idx="2"/>
          </p:nvPr>
        </p:nvGraphicFramePr>
        <p:xfrm>
          <a:off x="304800" y="990600"/>
          <a:ext cx="8534400" cy="4575175"/>
        </p:xfrm>
        <a:graphic>
          <a:graphicData uri="http://schemas.openxmlformats.org/drawingml/2006/table">
            <a:tbl>
              <a:tblPr/>
              <a:tblGrid>
                <a:gridCol w="3059113"/>
                <a:gridCol w="2093912"/>
                <a:gridCol w="1693863"/>
                <a:gridCol w="1687512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Interm.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classic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% in risk category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revised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% in risk category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34.9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44.7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Birmingham 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% in risk category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231" name="Rectangle 31"/>
          <p:cNvSpPr>
            <a:spLocks noGrp="1" noChangeArrowheads="1"/>
          </p:cNvSpPr>
          <p:nvPr>
            <p:ph sz="half" idx="1"/>
          </p:nvPr>
        </p:nvSpPr>
        <p:spPr>
          <a:xfrm>
            <a:off x="152400" y="5638800"/>
            <a:ext cx="8686800" cy="457200"/>
          </a:xfrm>
          <a:noFill/>
          <a:ln/>
        </p:spPr>
        <p:txBody>
          <a:bodyPr/>
          <a:lstStyle/>
          <a:p>
            <a:pPr lvl="1"/>
            <a:r>
              <a:rPr lang="en-US"/>
              <a:t>Take home point: addition of the RF’s in 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– VASc </a:t>
            </a:r>
            <a:r>
              <a:rPr lang="en-US" u="sng"/>
              <a:t>improves ability to identify low risk patients</a:t>
            </a:r>
          </a:p>
        </p:txBody>
      </p:sp>
      <p:sp>
        <p:nvSpPr>
          <p:cNvPr id="179232" name="Rectangle 32"/>
          <p:cNvSpPr>
            <a:spLocks noChangeArrowheads="1"/>
          </p:cNvSpPr>
          <p:nvPr/>
        </p:nvSpPr>
        <p:spPr bwMode="auto">
          <a:xfrm>
            <a:off x="3429000" y="4724400"/>
            <a:ext cx="533400" cy="762000"/>
          </a:xfrm>
          <a:prstGeom prst="rect">
            <a:avLst/>
          </a:prstGeom>
          <a:gradFill rotWithShape="1">
            <a:gsLst>
              <a:gs pos="0">
                <a:srgbClr val="00FF00">
                  <a:alpha val="49001"/>
                </a:srgbClr>
              </a:gs>
              <a:gs pos="100000">
                <a:srgbClr val="00FF00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486400" y="4724400"/>
            <a:ext cx="838200" cy="762000"/>
          </a:xfrm>
          <a:prstGeom prst="rect">
            <a:avLst/>
          </a:prstGeom>
          <a:gradFill rotWithShape="1">
            <a:gsLst>
              <a:gs pos="0">
                <a:srgbClr val="00FF00">
                  <a:alpha val="49001"/>
                </a:srgbClr>
              </a:gs>
              <a:gs pos="100000">
                <a:srgbClr val="00FF00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793750"/>
          </a:xfrm>
        </p:spPr>
        <p:txBody>
          <a:bodyPr/>
          <a:lstStyle/>
          <a:p>
            <a:r>
              <a:rPr lang="en-US"/>
              <a:t>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  <a:endParaRPr lang="en-US" baseline="-25000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5999163" y="6216650"/>
            <a:ext cx="293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Chest. 2010; 137</a:t>
            </a:r>
          </a:p>
        </p:txBody>
      </p:sp>
      <p:graphicFrame>
        <p:nvGraphicFramePr>
          <p:cNvPr id="180265" name="Group 41"/>
          <p:cNvGraphicFramePr>
            <a:graphicFrameLocks noGrp="1"/>
          </p:cNvGraphicFramePr>
          <p:nvPr>
            <p:ph sz="half" idx="2"/>
          </p:nvPr>
        </p:nvGraphicFramePr>
        <p:xfrm>
          <a:off x="304800" y="990600"/>
          <a:ext cx="8610600" cy="3908425"/>
        </p:xfrm>
        <a:graphic>
          <a:graphicData uri="http://schemas.openxmlformats.org/drawingml/2006/table">
            <a:tbl>
              <a:tblPr/>
              <a:tblGrid>
                <a:gridCol w="3846513"/>
                <a:gridCol w="2633662"/>
                <a:gridCol w="21304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-statistic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95% CI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classic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0.561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(0.450 – 0.672)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CHADS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revised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0.586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(0.477 – 0.695)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Birmingham 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0.606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(0.513 – 0.699)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255" name="Rectangle 31"/>
          <p:cNvSpPr>
            <a:spLocks noGrp="1" noChangeArrowheads="1"/>
          </p:cNvSpPr>
          <p:nvPr>
            <p:ph sz="half" idx="1"/>
          </p:nvPr>
        </p:nvSpPr>
        <p:spPr>
          <a:xfrm>
            <a:off x="152400" y="5105400"/>
            <a:ext cx="8686800" cy="990600"/>
          </a:xfrm>
          <a:noFill/>
          <a:ln/>
        </p:spPr>
        <p:txBody>
          <a:bodyPr/>
          <a:lstStyle/>
          <a:p>
            <a:pPr lvl="1"/>
            <a:r>
              <a:rPr lang="en-US"/>
              <a:t>However, predictive values for the schemes were modest, and P values not reaching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793750"/>
          </a:xfrm>
        </p:spPr>
        <p:txBody>
          <a:bodyPr/>
          <a:lstStyle/>
          <a:p>
            <a:r>
              <a:rPr lang="en-US"/>
              <a:t>CHA</a:t>
            </a:r>
            <a:r>
              <a:rPr lang="en-US" baseline="-25000"/>
              <a:t>2</a:t>
            </a:r>
            <a:r>
              <a:rPr lang="en-US"/>
              <a:t>DS</a:t>
            </a:r>
            <a:r>
              <a:rPr lang="en-US" baseline="-25000"/>
              <a:t>2 </a:t>
            </a:r>
            <a:r>
              <a:rPr lang="en-US"/>
              <a:t>- VASc</a:t>
            </a:r>
            <a:endParaRPr lang="en-US" baseline="-25000"/>
          </a:p>
        </p:txBody>
      </p:sp>
      <p:sp>
        <p:nvSpPr>
          <p:cNvPr id="184346" name="Rectangle 26"/>
          <p:cNvSpPr>
            <a:spLocks noGrp="1" noChangeArrowheads="1"/>
          </p:cNvSpPr>
          <p:nvPr>
            <p:ph sz="half" idx="1"/>
          </p:nvPr>
        </p:nvSpPr>
        <p:spPr>
          <a:xfrm>
            <a:off x="304800" y="5105400"/>
            <a:ext cx="8686800" cy="990600"/>
          </a:xfrm>
          <a:noFill/>
          <a:ln/>
        </p:spPr>
        <p:txBody>
          <a:bodyPr/>
          <a:lstStyle/>
          <a:p>
            <a:r>
              <a:rPr lang="en-US"/>
              <a:t>Recommendations: Warfarin definitely for ≥2 (one definitive RF or 2+ combinations RF’s)</a:t>
            </a:r>
          </a:p>
          <a:p>
            <a:r>
              <a:rPr lang="en-US"/>
              <a:t>If intermediate risk, give Warfarin when possible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5999163" y="6216650"/>
            <a:ext cx="293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Lip et. al. Chest. 2010; 137</a:t>
            </a:r>
          </a:p>
        </p:txBody>
      </p:sp>
      <p:pic>
        <p:nvPicPr>
          <p:cNvPr id="184351" name="Picture 3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990600"/>
            <a:ext cx="5334000" cy="4186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838200"/>
          </a:xfrm>
        </p:spPr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Is there a stroke rate difference between those with paroxysmal vs sustained AFib?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2. Increasing evidence against using Aspirin for “intermediate” risk?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3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066800"/>
            <a:ext cx="3276600" cy="2674938"/>
          </a:xfrm>
          <a:noFill/>
          <a:ln/>
        </p:spPr>
      </p:pic>
      <p:sp>
        <p:nvSpPr>
          <p:cNvPr id="18637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81000" y="4876800"/>
            <a:ext cx="8534400" cy="1143000"/>
          </a:xfrm>
        </p:spPr>
        <p:txBody>
          <a:bodyPr/>
          <a:lstStyle/>
          <a:p>
            <a:r>
              <a:rPr lang="en-US" sz="2400"/>
              <a:t>Regarding question 1: </a:t>
            </a:r>
          </a:p>
          <a:p>
            <a:pPr lvl="1"/>
            <a:r>
              <a:rPr lang="en-US" sz="2000"/>
              <a:t>No differences in crude or adjusted rates of stroke between sustained and paroxysmal</a:t>
            </a:r>
          </a:p>
        </p:txBody>
      </p:sp>
      <p:graphicFrame>
        <p:nvGraphicFramePr>
          <p:cNvPr id="186484" name="Group 116"/>
          <p:cNvGraphicFramePr>
            <a:graphicFrameLocks noGrp="1"/>
          </p:cNvGraphicFramePr>
          <p:nvPr>
            <p:ph sz="quarter" idx="3"/>
          </p:nvPr>
        </p:nvGraphicFramePr>
        <p:xfrm>
          <a:off x="3657600" y="381000"/>
          <a:ext cx="5257800" cy="4316413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1084263"/>
                <a:gridCol w="1323975"/>
                <a:gridCol w="944562"/>
              </a:tblGrid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Parox.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stroke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Sustain.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stroke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RR parox. vs sustained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(95% CI)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Overall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(0.59-1.3)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ASA + Plavix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(0.48-1.3)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Anti-coag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(0.54-1.97)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0.936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86" name="Rectangle 118"/>
          <p:cNvSpPr>
            <a:spLocks noChangeArrowheads="1"/>
          </p:cNvSpPr>
          <p:nvPr/>
        </p:nvSpPr>
        <p:spPr bwMode="auto">
          <a:xfrm>
            <a:off x="4724400" y="6491288"/>
            <a:ext cx="441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Hohnloser SH et. al. JACC 2007 50(22)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9144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AFib is common (5% of population by age 65yo and 10% by 75-80yo) and an independent risk factor for stroke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Warfarin reduces this risk by ~66%</a:t>
            </a:r>
            <a:r>
              <a:rPr lang="en-US" sz="2800" baseline="30000"/>
              <a:t>1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Aspirin (ASA) reduces this risk by 21% (controversial) </a:t>
            </a:r>
            <a:r>
              <a:rPr lang="en-US" sz="2800" baseline="30000"/>
              <a:t>2-4</a:t>
            </a:r>
          </a:p>
          <a:p>
            <a:pPr>
              <a:lnSpc>
                <a:spcPct val="80000"/>
              </a:lnSpc>
            </a:pPr>
            <a:endParaRPr lang="en-US" sz="2800" baseline="30000"/>
          </a:p>
          <a:p>
            <a:pPr>
              <a:lnSpc>
                <a:spcPct val="80000"/>
              </a:lnSpc>
            </a:pPr>
            <a:r>
              <a:rPr lang="en-US" sz="2800"/>
              <a:t>The absolute risk reduction depends on the underlying risk for stroke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How do you predict the level of risk?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z="4000"/>
              <a:t>References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609600"/>
            <a:ext cx="8232775" cy="6096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1. Atrial fibrillation investigators. Risk factors for stroke and efficacy of antithrombotic therapy in atrial fibrillation: analysis of pooled data from five randomized controlled trials. Arch Intern Med. 1994; 154:1449-1457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2. Atrial fibrillation investigators. The efficacy of aspirin in patients with atrial fibrillation: analysis of pooled data from three randomized trials. Arch Intern Med. 1997;157:1237-1240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3. Lip GY et. al. Atrial fibrillation and stroke prevention. Lancet Neurol. 2007;6(11):981-993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4. Sato H et. al. Japan Atrial Fibrillation Stroke Trial Group. Low-dose aspirin for prevention of stroke in low-risk patients with atrial fibrillation. Stroke. 2006;37(2):447-451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5. Stroke Prevention in Atrial Fibrillation Investigators. Risk factors for thromboembolism during aspirin therapy in patients with atrial fibrillation. J Stroke Cerebrovasc Dis 1995;5:147-157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6. Stroke Prevention in Atrial Fibrillation III Writing Committee. Patients with nonvalvular atrial fibrillation at low risk of stroke during treatment with aspirin. JAMA. 1998;279:1273-1277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7. Stroke Prevention in Atrial Fibrillation Investigators. Predictors of thromboembolism in atrial fibrillation, I: clinical features of patients at risk. Ann Intern Med. 1992; 116:1-5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8. Van Latum JC et. al. Predictors of major vascular events in patients with a transient ischemic attack or minor ischemic stroke and with nonrheumatic atrial fibrillation. Stroke. 1995;26:801-806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9. Stroke Prevention in Atrial Fibrillation Investigators. Predictors of thromboembolism in atrial fibrillation, II: Echocardiographic features of patients at risk. Ann Intern Med. 1992;116:6-12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10. Moulton AW et. al. Risk factors for stroke in patients with nonrheumatic atrial fibrillation: a case-control study. Am J Med. 1991;91:156-161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z="4000"/>
              <a:t>References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609600"/>
            <a:ext cx="8232775" cy="6096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11. </a:t>
            </a:r>
            <a:r>
              <a:rPr lang="en-US" sz="1400">
                <a:hlinkClick r:id="rId2"/>
              </a:rPr>
              <a:t>www2.sas.com/proceedings/forum2008/143-2008.pdf</a:t>
            </a:r>
            <a:endParaRPr lang="en-US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12. Lip GY et. al. Refining clinical risk stratification for predicting stroke and thromboembolism an atrial fibrillation using a novel risk factor-based approach. Chest 2010; 132(2): 263-272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13. Stroke risk in atrial fibrillation working group. Comparison of 12 risk stratification schemes to predict stroke in patients with nonvalvular atrial fibrillation. Stroke 2008; 39(5):1901-1910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14. Baruch L. et. al. Can patients at elevated risk of stroke treated with anticoagulants be further risk stratified? Stroke 2007; 38(9):2459-2463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15. Poli D et. al. Stroke risk in atrial fibrillation patients on warfarin. Predictive ability of risk stratification schemes for primary and secondary prevention. Thromb Haemost. 2009;101(2):367-372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16. Lip GY et. al. Additive role of plasma Von Willebrand factor levels to clinical factors for risk stratification of patients with atrial fibrillation. Stroke 2006; 37:2294-2300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17. Fang MC et. al. Comparison of risk stratification schemes to predict thromboemobolism in people with nonvalvular atrial fibrillation. J Am Coll Cardiol. 2008;51(8):810-815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18. Fuster V et. al. ACC/AHA/ESC 2006 guidelines for the management of patients with atrial fibrillation. Europace 2006; 8:651-745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19. Schmitt J et. al. Atrial fibrillation in acute myocardial infarction: a systematic review of the incidence, clinical features, and prognostic implications. Eur Heart J 2009; 30(9):1038-1045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20. Conway DS et. al. Comparison of outcomes of patients with symptomatic peripheral artery disease with and without atrial fibrillation (the West Birmingham Atrial Fibrillation Project). Am J Cardiol 2004; 93(11):1422-1425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21. Siu CW et. al. Transient atrial fibrillation complicating acute inferior myocardial infarction: implications for future risk of ischemic stroke. Chest 2007; 132(1):44-49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22. Lip GY. Coronary artery disease and ischemic stroke in atrial fibrillation. Chest 2007; 132(1):8-10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23. The Stroke Prevention in Atrial Fibrillation Investigators Committee on Echocardiogrpahy. Transesophageal echocardiography correlates of thromboembolism in high-risk patients with nonvalvular atrial fibrillation. Ann Intern Med 1998; 128(8): 639-647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24. Hohnloser SH et. al. Incidence of stroke in paroxysmal versus sustained atrial fibrillation in patients taking oral anticoagulation or combined antiplatelet therapy: an ACTIVE W substudy. JACC 2007; 50(22): 2156-2163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154987" cy="4573587"/>
          </a:xfrm>
        </p:spPr>
        <p:txBody>
          <a:bodyPr/>
          <a:lstStyle/>
          <a:p>
            <a:r>
              <a:rPr lang="en-US" sz="2800"/>
              <a:t>Dr. Alfred Buxton</a:t>
            </a:r>
          </a:p>
          <a:p>
            <a:r>
              <a:rPr lang="en-US" sz="2800"/>
              <a:t>Dr. Gordon Strewler</a:t>
            </a:r>
          </a:p>
          <a:p>
            <a:r>
              <a:rPr lang="en-US" sz="2800"/>
              <a:t>Dr. Kevin Selby</a:t>
            </a:r>
          </a:p>
          <a:p>
            <a:r>
              <a:rPr lang="en-US" sz="2800"/>
              <a:t>Chief residents and co-residents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5715000"/>
          </a:xfrm>
        </p:spPr>
        <p:txBody>
          <a:bodyPr/>
          <a:lstStyle/>
          <a:p>
            <a:r>
              <a:rPr lang="en-US"/>
              <a:t>In 1994, AFI pooled data from 5 randomized trials comparing Warfarin vs ASA vs control</a:t>
            </a:r>
            <a:r>
              <a:rPr lang="en-US" baseline="30000"/>
              <a:t>1</a:t>
            </a:r>
          </a:p>
          <a:p>
            <a:endParaRPr lang="en-US"/>
          </a:p>
          <a:p>
            <a:r>
              <a:rPr lang="en-US"/>
              <a:t>Analyzed for stroke risk factors (RF’s) in the control arm</a:t>
            </a:r>
          </a:p>
          <a:p>
            <a:endParaRPr lang="en-US"/>
          </a:p>
          <a:p>
            <a:r>
              <a:rPr lang="en-US"/>
              <a:t>Stroke risk ↑ by 1.4 for:</a:t>
            </a:r>
          </a:p>
          <a:p>
            <a:pPr lvl="1"/>
            <a:r>
              <a:rPr lang="en-US"/>
              <a:t>Each decade of age</a:t>
            </a:r>
          </a:p>
          <a:p>
            <a:pPr lvl="1"/>
            <a:r>
              <a:rPr lang="en-US"/>
              <a:t>Clinical  RF’s: HTN, prior stroke or TIA, DM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57200" y="0"/>
            <a:ext cx="82264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Atrial Fibrillation Investigators (AFI)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869950"/>
          </a:xfrm>
        </p:spPr>
        <p:txBody>
          <a:bodyPr/>
          <a:lstStyle/>
          <a:p>
            <a:r>
              <a:rPr lang="en-US" sz="4000"/>
              <a:t>Atrial Fibrillation Investigators (AFI)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6425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Clinical RF’s: HTN, prior strokes, DM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Highest risk = ≥ 1 of the 3 clinical RF’s</a:t>
            </a:r>
          </a:p>
          <a:p>
            <a:pPr lvl="1">
              <a:lnSpc>
                <a:spcPct val="90000"/>
              </a:lnSpc>
            </a:pPr>
            <a:r>
              <a:rPr lang="en-US"/>
              <a:t>5.9 to 10.4 strokes per 100 pt – yrs</a:t>
            </a:r>
          </a:p>
          <a:p>
            <a:pPr>
              <a:lnSpc>
                <a:spcPct val="90000"/>
              </a:lnSpc>
            </a:pPr>
            <a:r>
              <a:rPr lang="en-US"/>
              <a:t>Moderate risk = ≥ 65 yo but had no RF’s </a:t>
            </a:r>
          </a:p>
          <a:p>
            <a:pPr lvl="1">
              <a:lnSpc>
                <a:spcPct val="90000"/>
              </a:lnSpc>
            </a:pPr>
            <a:r>
              <a:rPr lang="en-US"/>
              <a:t>2.7 to 4.3 stokes per 100 pt – yrs</a:t>
            </a:r>
          </a:p>
          <a:p>
            <a:pPr>
              <a:lnSpc>
                <a:spcPct val="90000"/>
              </a:lnSpc>
            </a:pPr>
            <a:r>
              <a:rPr lang="en-US"/>
              <a:t>Lowest risk = &lt; 65 yo and no RF’s</a:t>
            </a:r>
          </a:p>
          <a:p>
            <a:pPr lvl="1">
              <a:lnSpc>
                <a:spcPct val="90000"/>
              </a:lnSpc>
            </a:pPr>
            <a:r>
              <a:rPr lang="en-US"/>
              <a:t>1.0 to 1.8 strokes per 100 pt - yrs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Even lower if no CAD or CHF (“equivocal RF’s”) </a:t>
            </a:r>
          </a:p>
          <a:p>
            <a:pPr lvl="1">
              <a:lnSpc>
                <a:spcPct val="90000"/>
              </a:lnSpc>
            </a:pPr>
            <a:r>
              <a:rPr lang="en-US"/>
              <a:t>Up to 1.6 strokes per 100 pt – yrs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/>
              <a:t>Stroke Prevention and Atrial Fibrillation (SPAF)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5259387"/>
          </a:xfrm>
        </p:spPr>
        <p:txBody>
          <a:bodyPr/>
          <a:lstStyle/>
          <a:p>
            <a:r>
              <a:rPr lang="en-US" sz="2800"/>
              <a:t>In 1995, SPAF investigators report a classification scheme based on SPAF I and II</a:t>
            </a:r>
            <a:r>
              <a:rPr lang="en-US" sz="2800" baseline="30000"/>
              <a:t>5</a:t>
            </a:r>
          </a:p>
          <a:p>
            <a:endParaRPr lang="en-US" sz="2800"/>
          </a:p>
          <a:p>
            <a:r>
              <a:rPr lang="en-US" sz="2800"/>
              <a:t>Analyzed stroke RF’s in those treated with ASA</a:t>
            </a:r>
          </a:p>
          <a:p>
            <a:endParaRPr lang="en-US" sz="2800"/>
          </a:p>
          <a:p>
            <a:r>
              <a:rPr lang="en-US" sz="2800"/>
              <a:t>4 independent RF’s</a:t>
            </a:r>
          </a:p>
          <a:p>
            <a:pPr lvl="1"/>
            <a:r>
              <a:rPr lang="en-US" sz="2400"/>
              <a:t>BP &gt; 160 mm Hg</a:t>
            </a:r>
          </a:p>
          <a:p>
            <a:pPr lvl="1"/>
            <a:r>
              <a:rPr lang="en-US" sz="2400"/>
              <a:t>Prior cerebral ischemia</a:t>
            </a:r>
          </a:p>
          <a:p>
            <a:pPr lvl="1"/>
            <a:r>
              <a:rPr lang="en-US" sz="2400"/>
              <a:t>Recent HF (active within past 100 days) or documented by echo</a:t>
            </a:r>
          </a:p>
          <a:p>
            <a:pPr lvl="1"/>
            <a:r>
              <a:rPr lang="en-US" sz="2400"/>
              <a:t>Combination of &gt;75 yo + female sex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/>
              <a:t>Stroke Prevention and Atrial Fibrillation (SPAF)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Clinical RF’s: SBP &gt; 160 mm Hg, prior cerebral ischemia, recent HF or documented by echo, combination of &gt;75 yo + female sex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SPAF III undertaken to identify those at the lowest risk while taking aspirin</a:t>
            </a:r>
            <a:r>
              <a:rPr lang="en-US" sz="2400" baseline="30000"/>
              <a:t>6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Analyzed stroke rate for those with none of the 4 RF’s above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Allowed a </a:t>
            </a:r>
            <a:r>
              <a:rPr lang="en-US" sz="1800" i="1"/>
              <a:t>history </a:t>
            </a:r>
            <a:r>
              <a:rPr lang="en-US" sz="1800"/>
              <a:t>of HTN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If only h/o</a:t>
            </a:r>
            <a:r>
              <a:rPr lang="en-US" sz="2000" i="1"/>
              <a:t> </a:t>
            </a:r>
            <a:r>
              <a:rPr lang="en-US" sz="2000"/>
              <a:t>HTN: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3.2 to 3.6 annual stroke rate per 100 pt – yrs 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If no h/o HTN: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1.1 annual stroke rate per 100 pt – yrs 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/>
              <a:t>Problems with these 2 Stroke Risk Classification Schemes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31187" cy="5106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Both have equivocal risk factors that affect risk of stroke in low-risk patients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Conflicts in their estimation of risk</a:t>
            </a:r>
          </a:p>
          <a:p>
            <a:pPr lvl="1">
              <a:lnSpc>
                <a:spcPct val="90000"/>
              </a:lnSpc>
            </a:pPr>
            <a:r>
              <a:rPr lang="en-US"/>
              <a:t>Low risk in one scheme is moderate or high in another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Ambiguity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Average age was only 69 yo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1532</TotalTime>
  <Words>2878</Words>
  <Application>Microsoft Office PowerPoint</Application>
  <PresentationFormat>On-screen Show (4:3)</PresentationFormat>
  <Paragraphs>511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Textured</vt:lpstr>
      <vt:lpstr>Validation of Clinical Classification Schemes for Predicting Stroke  Results From the National Registry of Atrial Fibrillation  Gage et. al. JAMA 2001; 285(22)</vt:lpstr>
      <vt:lpstr>Slide 2</vt:lpstr>
      <vt:lpstr>Outline</vt:lpstr>
      <vt:lpstr>Introduction</vt:lpstr>
      <vt:lpstr>Slide 5</vt:lpstr>
      <vt:lpstr>Atrial Fibrillation Investigators (AFI)</vt:lpstr>
      <vt:lpstr>Stroke Prevention and Atrial Fibrillation (SPAF)</vt:lpstr>
      <vt:lpstr>Stroke Prevention and Atrial Fibrillation (SPAF)</vt:lpstr>
      <vt:lpstr>Problems with these 2 Stroke Risk Classification Schemes</vt:lpstr>
      <vt:lpstr>Goal of Current Study</vt:lpstr>
      <vt:lpstr>Methods – Creation of CHADS2</vt:lpstr>
      <vt:lpstr>Methods – Creation of National Registry of Atrial Fibrillation (NRAF) </vt:lpstr>
      <vt:lpstr>Methods – Creation of National Registry of Atrial Fibrillation (NRAF) </vt:lpstr>
      <vt:lpstr>Methods – Exclusion from NRAF Data Set</vt:lpstr>
      <vt:lpstr>Methods – Outcomes</vt:lpstr>
      <vt:lpstr>Methods – Outcomes</vt:lpstr>
      <vt:lpstr>Methods – Statistical Analysis</vt:lpstr>
      <vt:lpstr>Methods – Statistical Analysis</vt:lpstr>
      <vt:lpstr>A Word on the C-statistic</vt:lpstr>
      <vt:lpstr>A Word on the C-statistic</vt:lpstr>
      <vt:lpstr>Results</vt:lpstr>
      <vt:lpstr>Results – Clinical Characteristics</vt:lpstr>
      <vt:lpstr>Results – Stroke Rates</vt:lpstr>
      <vt:lpstr>Results – Comparisons of Schemes </vt:lpstr>
      <vt:lpstr>Results – Comparisons of Schemes </vt:lpstr>
      <vt:lpstr>Results – Comparisons of Schemes </vt:lpstr>
      <vt:lpstr>Results – Post hoc analyses </vt:lpstr>
      <vt:lpstr>Conclusions</vt:lpstr>
      <vt:lpstr>Strengths</vt:lpstr>
      <vt:lpstr>Limitations</vt:lpstr>
      <vt:lpstr>Moving Forward.....</vt:lpstr>
      <vt:lpstr>Birmingham Risk Stratification Scheme</vt:lpstr>
      <vt:lpstr>CHA2DS2 - VASc</vt:lpstr>
      <vt:lpstr>CHA2DS2 - VASc</vt:lpstr>
      <vt:lpstr>CHA2DS2 - VASc</vt:lpstr>
      <vt:lpstr>CHA2DS2 - VASc</vt:lpstr>
      <vt:lpstr>CHA2DS2 - VASc</vt:lpstr>
      <vt:lpstr>Discussion</vt:lpstr>
      <vt:lpstr>Slide 39</vt:lpstr>
      <vt:lpstr>References</vt:lpstr>
      <vt:lpstr>References</vt:lpstr>
      <vt:lpstr>Acknowledgments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of Clinical Classification Schemes for Predicting Stroke  Results From the National Registry of Atrial Fibrillation  Gage et. al. JAMA, June 13, 2001. Vol 285, No. 22</dc:title>
  <dc:creator>Eric</dc:creator>
  <cp:lastModifiedBy>Charmaine</cp:lastModifiedBy>
  <cp:revision>108</cp:revision>
  <dcterms:created xsi:type="dcterms:W3CDTF">2011-12-31T16:20:58Z</dcterms:created>
  <dcterms:modified xsi:type="dcterms:W3CDTF">2012-05-28T23:33:01Z</dcterms:modified>
</cp:coreProperties>
</file>