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013" r:id="rId2"/>
    <p:sldId id="2012" r:id="rId3"/>
    <p:sldId id="2031" r:id="rId4"/>
    <p:sldId id="2032" r:id="rId5"/>
    <p:sldId id="2025" r:id="rId6"/>
  </p:sldIdLst>
  <p:sldSz cx="10287000" cy="6858000" type="35mm"/>
  <p:notesSz cx="6248400" cy="9601200"/>
  <p:custDataLst>
    <p:tags r:id="rId9"/>
  </p:custDataLst>
  <p:defaultTextStyle>
    <a:defPPr>
      <a:defRPr lang="en-US"/>
    </a:defPPr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FFFF00"/>
    <a:srgbClr val="3333FF"/>
    <a:srgbClr val="99CCFF"/>
    <a:srgbClr val="FFCCCC"/>
    <a:srgbClr val="FF3300"/>
    <a:srgbClr val="66FF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8486" autoAdjust="0"/>
    <p:restoredTop sz="91990" autoAdjust="0"/>
  </p:normalViewPr>
  <p:slideViewPr>
    <p:cSldViewPr snapToGrid="0">
      <p:cViewPr>
        <p:scale>
          <a:sx n="66" d="100"/>
          <a:sy n="66" d="100"/>
        </p:scale>
        <p:origin x="-2466" y="-666"/>
      </p:cViewPr>
      <p:guideLst>
        <p:guide orient="horz" pos="4080"/>
        <p:guide orient="horz" pos="752"/>
        <p:guide orient="horz" pos="198"/>
        <p:guide pos="6264"/>
        <p:guide pos="53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28" y="66"/>
      </p:cViewPr>
      <p:guideLst>
        <p:guide orient="horz" pos="2984"/>
        <p:guide orient="horz" pos="5720"/>
        <p:guide orient="horz" pos="536"/>
        <p:guide pos="3608"/>
        <p:guide pos="3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40125" y="0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56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56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40125" y="9121775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1FB99AA9-FC2C-4F3A-B0E0-5840DBB77F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0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540125" y="0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47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27038" y="720725"/>
            <a:ext cx="540067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40125" y="9121775"/>
            <a:ext cx="270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D8A5F40-D492-4F98-A2A7-1A4987514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40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65178-B1D0-4F70-BC1E-997832C7E96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963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23863" y="720725"/>
            <a:ext cx="5400675" cy="3600450"/>
          </a:xfrm>
          <a:ln/>
        </p:spPr>
      </p:sp>
      <p:sp>
        <p:nvSpPr>
          <p:cNvPr id="3963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33438" y="4560888"/>
            <a:ext cx="458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F7558-FD6D-4CEE-8108-4B683C7EEB7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61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23863" y="720725"/>
            <a:ext cx="5400675" cy="3600450"/>
          </a:xfrm>
          <a:ln/>
        </p:spPr>
      </p:sp>
      <p:sp>
        <p:nvSpPr>
          <p:cNvPr id="3961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33438" y="4560888"/>
            <a:ext cx="458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586AB-B540-490E-8758-B3AE8377087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8848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428625" y="720725"/>
            <a:ext cx="5400675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84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572000"/>
            <a:ext cx="4572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AEF3C-6891-4B1C-917A-6165A341403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05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428625" y="720725"/>
            <a:ext cx="5400675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572000"/>
            <a:ext cx="4572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431800"/>
            <a:ext cx="8761413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447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5400" y="4559300"/>
            <a:ext cx="7239000" cy="1752600"/>
          </a:xfrm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1371600" algn="r">
              <a:buFontTx/>
              <a:buNone/>
              <a:defRPr sz="4000"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5379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8725" y="163513"/>
            <a:ext cx="2424113" cy="6161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3513"/>
            <a:ext cx="7121525" cy="6161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898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163513"/>
            <a:ext cx="9440863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2209800"/>
            <a:ext cx="9682163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6012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1100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74163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7640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288" y="2209800"/>
            <a:ext cx="4765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0074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7804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5234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10828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60964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27662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79DCF">
                <a:gamma/>
                <a:shade val="46275"/>
                <a:invGamma/>
              </a:srgbClr>
            </a:gs>
            <a:gs pos="100000">
              <a:srgbClr val="679D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163513"/>
            <a:ext cx="9440863" cy="1447800"/>
          </a:xfrm>
          <a:prstGeom prst="rect">
            <a:avLst/>
          </a:prstGeom>
          <a:noFill/>
          <a:ln>
            <a:noFill/>
          </a:ln>
          <a:effectLst>
            <a:outerShdw dist="63500" dir="318780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</a:t>
            </a:r>
            <a:br>
              <a:rPr lang="en-GB" altLang="en-US" smtClean="0"/>
            </a:br>
            <a:r>
              <a:rPr lang="en-GB" altLang="en-US" smtClean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09800"/>
            <a:ext cx="96821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 </a:t>
            </a:r>
            <a:br>
              <a:rPr lang="en-GB" altLang="en-US" smtClean="0"/>
            </a:br>
            <a:r>
              <a:rPr lang="en-GB" altLang="en-US" smtClean="0"/>
              <a:t>	kbb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blackWhite">
          <a:xfrm flipV="1">
            <a:off x="550863" y="985838"/>
            <a:ext cx="9259887" cy="123825"/>
          </a:xfrm>
          <a:prstGeom prst="rect">
            <a:avLst/>
          </a:prstGeom>
          <a:gradFill rotWithShape="0">
            <a:gsLst>
              <a:gs pos="0">
                <a:srgbClr val="6CABCA"/>
              </a:gs>
              <a:gs pos="50000">
                <a:srgbClr val="6CABCA">
                  <a:gamma/>
                  <a:shade val="56078"/>
                  <a:invGamma/>
                </a:srgbClr>
              </a:gs>
              <a:gs pos="100000">
                <a:srgbClr val="6CABCA"/>
              </a:gs>
            </a:gsLst>
            <a:lin ang="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9250" dir="2132261" algn="ctr" rotWithShape="0">
              <a:schemeClr val="bg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3765" name="Group 21"/>
          <p:cNvGrpSpPr>
            <a:grpSpLocks/>
          </p:cNvGrpSpPr>
          <p:nvPr userDrawn="1"/>
        </p:nvGrpSpPr>
        <p:grpSpPr bwMode="auto">
          <a:xfrm>
            <a:off x="146050" y="6413500"/>
            <a:ext cx="3390900" cy="366713"/>
            <a:chOff x="173" y="3995"/>
            <a:chExt cx="2136" cy="231"/>
          </a:xfrm>
        </p:grpSpPr>
        <p:sp>
          <p:nvSpPr>
            <p:cNvPr id="543764" name="Rectangle 20"/>
            <p:cNvSpPr>
              <a:spLocks noChangeArrowheads="1"/>
            </p:cNvSpPr>
            <p:nvPr userDrawn="1"/>
          </p:nvSpPr>
          <p:spPr bwMode="auto">
            <a:xfrm>
              <a:off x="612" y="4038"/>
              <a:ext cx="1697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43763" name="Rectangle 19"/>
            <p:cNvSpPr>
              <a:spLocks noChangeArrowheads="1"/>
            </p:cNvSpPr>
            <p:nvPr userDrawn="1"/>
          </p:nvSpPr>
          <p:spPr bwMode="auto">
            <a:xfrm>
              <a:off x="202" y="4038"/>
              <a:ext cx="417" cy="1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43762" name="Text Box 18"/>
            <p:cNvSpPr txBox="1">
              <a:spLocks noChangeArrowheads="1"/>
            </p:cNvSpPr>
            <p:nvPr userDrawn="1"/>
          </p:nvSpPr>
          <p:spPr bwMode="auto">
            <a:xfrm>
              <a:off x="173" y="3995"/>
              <a:ext cx="21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www.</a:t>
              </a:r>
              <a:r>
                <a:rPr lang="en-US" altLang="en-US" b="1"/>
                <a:t> Clinical trial results.org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advClick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092200" indent="2794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•"/>
        <a:tabLst>
          <a:tab pos="1371600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2006600" indent="-2921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–"/>
        <a:tabLst>
          <a:tab pos="1371600" algn="l"/>
        </a:tabLst>
        <a:defRPr sz="2400">
          <a:solidFill>
            <a:schemeClr val="tx1"/>
          </a:solidFill>
          <a:latin typeface="+mn-lt"/>
        </a:defRPr>
      </a:lvl2pPr>
      <a:lvl3pPr marL="34861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•"/>
        <a:tabLst>
          <a:tab pos="1371600" algn="l"/>
        </a:tabLst>
        <a:defRPr sz="2000">
          <a:solidFill>
            <a:schemeClr val="tx1"/>
          </a:solidFill>
          <a:latin typeface="+mn-lt"/>
        </a:defRPr>
      </a:lvl3pPr>
      <a:lvl4pPr marL="38290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–"/>
        <a:tabLst>
          <a:tab pos="1371600" algn="l"/>
        </a:tabLst>
        <a:defRPr>
          <a:solidFill>
            <a:schemeClr val="tx1"/>
          </a:solidFill>
          <a:latin typeface="+mn-lt"/>
        </a:defRPr>
      </a:lvl4pPr>
      <a:lvl5pPr marL="41719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371600" algn="l"/>
        </a:tabLst>
        <a:defRPr>
          <a:solidFill>
            <a:schemeClr val="tx1"/>
          </a:solidFill>
          <a:latin typeface="+mn-lt"/>
        </a:defRPr>
      </a:lvl5pPr>
      <a:lvl6pPr marL="46291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371600" algn="l"/>
        </a:tabLst>
        <a:defRPr>
          <a:solidFill>
            <a:schemeClr val="tx1"/>
          </a:solidFill>
          <a:latin typeface="+mn-lt"/>
        </a:defRPr>
      </a:lvl6pPr>
      <a:lvl7pPr marL="50863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371600" algn="l"/>
        </a:tabLst>
        <a:defRPr>
          <a:solidFill>
            <a:schemeClr val="tx1"/>
          </a:solidFill>
          <a:latin typeface="+mn-lt"/>
        </a:defRPr>
      </a:lvl7pPr>
      <a:lvl8pPr marL="55435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371600" algn="l"/>
        </a:tabLst>
        <a:defRPr>
          <a:solidFill>
            <a:schemeClr val="tx1"/>
          </a:solidFill>
          <a:latin typeface="+mn-lt"/>
        </a:defRPr>
      </a:lvl8pPr>
      <a:lvl9pPr marL="6000750" indent="-228600" algn="l" rtl="0" eaLnBrk="0" fontAlgn="base" hangingPunct="0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371600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200" y="1763713"/>
            <a:ext cx="9101138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tx1"/>
                </a:solidFill>
              </a:rPr>
              <a:t>Pravastatin in Elderly Individuals at Risk of Vascular Disease</a:t>
            </a:r>
          </a:p>
        </p:txBody>
      </p:sp>
      <p:sp>
        <p:nvSpPr>
          <p:cNvPr id="3962885" name="Text Box 5"/>
          <p:cNvSpPr txBox="1">
            <a:spLocks noChangeArrowheads="1"/>
          </p:cNvSpPr>
          <p:nvPr/>
        </p:nvSpPr>
        <p:spPr bwMode="auto">
          <a:xfrm>
            <a:off x="1012825" y="3543300"/>
            <a:ext cx="81661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Presented at Late Breaking Clinical Trials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AHA 2002</a:t>
            </a:r>
          </a:p>
        </p:txBody>
      </p:sp>
      <p:sp>
        <p:nvSpPr>
          <p:cNvPr id="3962886" name="Rectangle 6"/>
          <p:cNvSpPr>
            <a:spLocks noChangeArrowheads="1"/>
          </p:cNvSpPr>
          <p:nvPr/>
        </p:nvSpPr>
        <p:spPr bwMode="blackWhite">
          <a:xfrm flipV="1">
            <a:off x="550863" y="985838"/>
            <a:ext cx="9259887" cy="123825"/>
          </a:xfrm>
          <a:prstGeom prst="rect">
            <a:avLst/>
          </a:prstGeom>
          <a:gradFill rotWithShape="0">
            <a:gsLst>
              <a:gs pos="0">
                <a:srgbClr val="6CABCA"/>
              </a:gs>
              <a:gs pos="50000">
                <a:srgbClr val="6CABCA">
                  <a:gamma/>
                  <a:shade val="56078"/>
                  <a:invGamma/>
                </a:srgbClr>
              </a:gs>
              <a:gs pos="100000">
                <a:srgbClr val="6CABCA"/>
              </a:gs>
            </a:gsLst>
            <a:lin ang="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9250" dir="2132261" algn="ctr" rotWithShape="0">
              <a:schemeClr val="bg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62887" name="Text Box 7"/>
          <p:cNvSpPr txBox="1">
            <a:spLocks noChangeArrowheads="1"/>
          </p:cNvSpPr>
          <p:nvPr/>
        </p:nvSpPr>
        <p:spPr bwMode="auto">
          <a:xfrm>
            <a:off x="2455863" y="142875"/>
            <a:ext cx="5848350" cy="625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500" b="1">
                <a:solidFill>
                  <a:srgbClr val="FFFF00"/>
                </a:solidFill>
              </a:rPr>
              <a:t>PROSPER</a:t>
            </a:r>
            <a:endParaRPr lang="en-US" altLang="en-US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0834" name="Text Box 2"/>
          <p:cNvSpPr txBox="1">
            <a:spLocks noChangeArrowheads="1"/>
          </p:cNvSpPr>
          <p:nvPr/>
        </p:nvSpPr>
        <p:spPr bwMode="auto">
          <a:xfrm>
            <a:off x="2413000" y="244475"/>
            <a:ext cx="5848350" cy="625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500" b="1">
                <a:solidFill>
                  <a:srgbClr val="FFFF00"/>
                </a:solidFill>
              </a:rPr>
              <a:t>PROSPER</a:t>
            </a:r>
          </a:p>
        </p:txBody>
      </p:sp>
      <p:sp>
        <p:nvSpPr>
          <p:cNvPr id="3960835" name="Text Box 3"/>
          <p:cNvSpPr txBox="1">
            <a:spLocks noChangeArrowheads="1"/>
          </p:cNvSpPr>
          <p:nvPr/>
        </p:nvSpPr>
        <p:spPr bwMode="auto">
          <a:xfrm>
            <a:off x="1371600" y="1282700"/>
            <a:ext cx="7693025" cy="1790700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297A"/>
                </a:solidFill>
              </a14:hiddenFill>
            </a:ext>
          </a:extLst>
        </p:spPr>
        <p:txBody>
          <a:bodyPr>
            <a:spAutoFit/>
          </a:bodyPr>
          <a:lstStyle>
            <a:lvl1pPr marL="1425575" indent="-279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539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54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684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27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9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7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4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11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50000"/>
              </a:spcBef>
              <a:buClr>
                <a:srgbClr val="99CCFF"/>
              </a:buClr>
            </a:pPr>
            <a:r>
              <a:rPr lang="en-US" altLang="en-US">
                <a:latin typeface="Arial" charset="0"/>
              </a:rPr>
              <a:t>5,804 high-risk elderly patients </a:t>
            </a:r>
          </a:p>
          <a:p>
            <a:pPr>
              <a:lnSpc>
                <a:spcPct val="105000"/>
              </a:lnSpc>
              <a:buClr>
                <a:srgbClr val="99CCFF"/>
              </a:buClr>
              <a:buSzPct val="40000"/>
              <a:buFont typeface="Webdings" pitchFamily="18" charset="2"/>
              <a:buChar char="g"/>
            </a:pPr>
            <a:r>
              <a:rPr lang="en-US" altLang="en-US" sz="1600">
                <a:latin typeface="Arial" charset="0"/>
              </a:rPr>
              <a:t>Age 70–82 years</a:t>
            </a:r>
          </a:p>
          <a:p>
            <a:pPr>
              <a:lnSpc>
                <a:spcPct val="105000"/>
              </a:lnSpc>
              <a:buClr>
                <a:srgbClr val="99CCFF"/>
              </a:buClr>
              <a:buSzPct val="40000"/>
              <a:buFont typeface="Webdings" pitchFamily="18" charset="2"/>
              <a:buChar char="g"/>
            </a:pPr>
            <a:r>
              <a:rPr lang="en-US" altLang="en-US" sz="1600">
                <a:latin typeface="Arial" charset="0"/>
              </a:rPr>
              <a:t>Pre-existing vascular disease (coronary, cerebral, or peripheral) </a:t>
            </a:r>
          </a:p>
          <a:p>
            <a:pPr>
              <a:lnSpc>
                <a:spcPct val="105000"/>
              </a:lnSpc>
              <a:buClr>
                <a:srgbClr val="99CCFF"/>
              </a:buClr>
              <a:buSzPct val="40000"/>
              <a:buFont typeface="Webdings" pitchFamily="18" charset="2"/>
              <a:buChar char="g"/>
            </a:pPr>
            <a:r>
              <a:rPr lang="en-US" altLang="en-US" sz="1600">
                <a:latin typeface="Arial" charset="0"/>
              </a:rPr>
              <a:t>High-risk for vascular disease (smoking, hypertension, or diabetes)</a:t>
            </a:r>
          </a:p>
          <a:p>
            <a:pPr>
              <a:lnSpc>
                <a:spcPct val="105000"/>
              </a:lnSpc>
              <a:buClr>
                <a:srgbClr val="99CCFF"/>
              </a:buClr>
              <a:buSzPct val="40000"/>
              <a:buFont typeface="Webdings" pitchFamily="18" charset="2"/>
              <a:buChar char="g"/>
            </a:pPr>
            <a:r>
              <a:rPr lang="en-US" altLang="en-US" sz="1600">
                <a:latin typeface="Arial" charset="0"/>
              </a:rPr>
              <a:t>Total cholesterol 4.0–9.0 mmol/L</a:t>
            </a:r>
          </a:p>
          <a:p>
            <a:pPr>
              <a:lnSpc>
                <a:spcPct val="105000"/>
              </a:lnSpc>
              <a:buClr>
                <a:srgbClr val="99CCFF"/>
              </a:buClr>
              <a:buSzPct val="40000"/>
              <a:buFont typeface="Webdings" pitchFamily="18" charset="2"/>
              <a:buChar char="g"/>
            </a:pPr>
            <a:r>
              <a:rPr lang="en-US" altLang="en-US" sz="1600">
                <a:latin typeface="Arial" charset="0"/>
              </a:rPr>
              <a:t>Triglyceride &lt; 6.0 mmol/L</a:t>
            </a:r>
          </a:p>
        </p:txBody>
      </p:sp>
      <p:sp>
        <p:nvSpPr>
          <p:cNvPr id="3960836" name="Text Box 4"/>
          <p:cNvSpPr txBox="1">
            <a:spLocks noChangeArrowheads="1"/>
          </p:cNvSpPr>
          <p:nvPr/>
        </p:nvSpPr>
        <p:spPr bwMode="auto">
          <a:xfrm>
            <a:off x="685800" y="3208338"/>
            <a:ext cx="3886200" cy="1035050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297A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/>
              <a:t>Pravastatin</a:t>
            </a:r>
          </a:p>
          <a:p>
            <a:pPr algn="ctr">
              <a:spcBef>
                <a:spcPct val="0"/>
              </a:spcBef>
            </a:pPr>
            <a:r>
              <a:rPr lang="en-US" altLang="en-US" sz="2000"/>
              <a:t>40 mg per day</a:t>
            </a:r>
          </a:p>
          <a:p>
            <a:pPr algn="ctr">
              <a:spcBef>
                <a:spcPct val="0"/>
              </a:spcBef>
            </a:pPr>
            <a:r>
              <a:rPr lang="en-US" altLang="en-US" sz="2000"/>
              <a:t>n = 2,891</a:t>
            </a:r>
          </a:p>
        </p:txBody>
      </p:sp>
      <p:sp>
        <p:nvSpPr>
          <p:cNvPr id="3960837" name="Text Box 5"/>
          <p:cNvSpPr txBox="1">
            <a:spLocks noChangeArrowheads="1"/>
          </p:cNvSpPr>
          <p:nvPr/>
        </p:nvSpPr>
        <p:spPr bwMode="auto">
          <a:xfrm>
            <a:off x="5638800" y="3336925"/>
            <a:ext cx="4114800" cy="730250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297A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/>
              <a:t>Placebo</a:t>
            </a:r>
          </a:p>
          <a:p>
            <a:pPr algn="ctr">
              <a:spcBef>
                <a:spcPct val="0"/>
              </a:spcBef>
            </a:pPr>
            <a:r>
              <a:rPr lang="en-US" altLang="en-US" sz="2000"/>
              <a:t>n = 2,913</a:t>
            </a:r>
          </a:p>
        </p:txBody>
      </p:sp>
      <p:sp>
        <p:nvSpPr>
          <p:cNvPr id="3960838" name="Text Box 6"/>
          <p:cNvSpPr txBox="1">
            <a:spLocks noChangeArrowheads="1"/>
          </p:cNvSpPr>
          <p:nvPr/>
        </p:nvSpPr>
        <p:spPr bwMode="auto">
          <a:xfrm>
            <a:off x="2439988" y="5019675"/>
            <a:ext cx="5564187" cy="1304925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297A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2625" indent="-2254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Arial" charset="0"/>
              </a:rPr>
              <a:t>Endpoints:</a:t>
            </a:r>
          </a:p>
          <a:p>
            <a:pPr lvl="1">
              <a:spcBef>
                <a:spcPct val="20000"/>
              </a:spcBef>
              <a:buClr>
                <a:srgbClr val="99CCFF"/>
              </a:buClr>
              <a:buSzPct val="40000"/>
              <a:buFont typeface="Webdings" pitchFamily="18" charset="2"/>
              <a:buChar char="g"/>
            </a:pPr>
            <a:r>
              <a:rPr lang="en-US" altLang="en-US" sz="1800">
                <a:latin typeface="Arial" charset="0"/>
              </a:rPr>
              <a:t>Primary – composite of coronary death, non-fatal myocardial infarction, and fatal or non-fatal stroke</a:t>
            </a:r>
          </a:p>
        </p:txBody>
      </p:sp>
      <p:sp>
        <p:nvSpPr>
          <p:cNvPr id="3960840" name="Text Box 8"/>
          <p:cNvSpPr txBox="1">
            <a:spLocks noChangeArrowheads="1"/>
          </p:cNvSpPr>
          <p:nvPr/>
        </p:nvSpPr>
        <p:spPr bwMode="auto">
          <a:xfrm>
            <a:off x="7631113" y="6510338"/>
            <a:ext cx="2397125" cy="30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 i="1"/>
              <a:t>Lancet 2002; 360: 1623–30</a:t>
            </a:r>
          </a:p>
        </p:txBody>
      </p:sp>
      <p:sp>
        <p:nvSpPr>
          <p:cNvPr id="3960841" name="Text Box 9"/>
          <p:cNvSpPr txBox="1">
            <a:spLocks noChangeArrowheads="1"/>
          </p:cNvSpPr>
          <p:nvPr/>
        </p:nvSpPr>
        <p:spPr bwMode="auto">
          <a:xfrm>
            <a:off x="3005138" y="4389438"/>
            <a:ext cx="4114800" cy="425450"/>
          </a:xfrm>
          <a:prstGeom prst="rect">
            <a:avLst/>
          </a:prstGeom>
          <a:noFill/>
          <a:ln w="28575">
            <a:solidFill>
              <a:srgbClr val="99CCFF"/>
            </a:solidFill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297A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/>
              <a:t>Average follow-up = 3.2 years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7458" name="Object 2"/>
          <p:cNvGraphicFramePr>
            <a:graphicFrameLocks noChangeAspect="1"/>
          </p:cNvGraphicFramePr>
          <p:nvPr/>
        </p:nvGraphicFramePr>
        <p:xfrm>
          <a:off x="2470150" y="1727200"/>
          <a:ext cx="2586038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7500" name="Chart" r:id="rId4" imgW="2438761" imgH="4134349" progId="MSGraph.Chart.8">
                  <p:embed followColorScheme="full"/>
                </p:oleObj>
              </mc:Choice>
              <mc:Fallback>
                <p:oleObj name="Chart" r:id="rId4" imgW="2438761" imgH="413434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1727200"/>
                        <a:ext cx="2586038" cy="437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7459" name="Object 3"/>
          <p:cNvGraphicFramePr>
            <a:graphicFrameLocks noChangeAspect="1"/>
          </p:cNvGraphicFramePr>
          <p:nvPr/>
        </p:nvGraphicFramePr>
        <p:xfrm>
          <a:off x="5041900" y="1728788"/>
          <a:ext cx="2586038" cy="437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7501" name="Chart" r:id="rId6" imgW="2438761" imgH="4134349" progId="MSGraph.Chart.8">
                  <p:embed followColorScheme="full"/>
                </p:oleObj>
              </mc:Choice>
              <mc:Fallback>
                <p:oleObj name="Chart" r:id="rId6" imgW="2438761" imgH="413434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1728788"/>
                        <a:ext cx="2586038" cy="437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7460" name="Object 4"/>
          <p:cNvGraphicFramePr>
            <a:graphicFrameLocks noChangeAspect="1"/>
          </p:cNvGraphicFramePr>
          <p:nvPr/>
        </p:nvGraphicFramePr>
        <p:xfrm>
          <a:off x="-20638" y="1724025"/>
          <a:ext cx="2586038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7502" name="Chart" r:id="rId8" imgW="2438761" imgH="4134349" progId="MSGraph.Chart.8">
                  <p:embed followColorScheme="full"/>
                </p:oleObj>
              </mc:Choice>
              <mc:Fallback>
                <p:oleObj name="Chart" r:id="rId8" imgW="2438761" imgH="413434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638" y="1724025"/>
                        <a:ext cx="2586038" cy="437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87461" name="Text Box 5"/>
          <p:cNvSpPr txBox="1">
            <a:spLocks noChangeArrowheads="1"/>
          </p:cNvSpPr>
          <p:nvPr/>
        </p:nvSpPr>
        <p:spPr bwMode="auto">
          <a:xfrm>
            <a:off x="1222375" y="1557338"/>
            <a:ext cx="946150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P=0.014</a:t>
            </a:r>
          </a:p>
        </p:txBody>
      </p:sp>
      <p:sp>
        <p:nvSpPr>
          <p:cNvPr id="3987463" name="Rectangle 7"/>
          <p:cNvSpPr>
            <a:spLocks noGrp="1" noChangeArrowheads="1"/>
          </p:cNvSpPr>
          <p:nvPr>
            <p:ph type="title"/>
          </p:nvPr>
        </p:nvSpPr>
        <p:spPr>
          <a:xfrm>
            <a:off x="419100" y="206375"/>
            <a:ext cx="9440863" cy="1447800"/>
          </a:xfrm>
        </p:spPr>
        <p:txBody>
          <a:bodyPr/>
          <a:lstStyle/>
          <a:p>
            <a:r>
              <a:rPr lang="en-US" altLang="en-US" sz="3200"/>
              <a:t>PROSPER: Clinical Events*</a:t>
            </a:r>
          </a:p>
        </p:txBody>
      </p:sp>
      <p:sp>
        <p:nvSpPr>
          <p:cNvPr id="3987464" name="Text Box 8"/>
          <p:cNvSpPr txBox="1">
            <a:spLocks noChangeArrowheads="1"/>
          </p:cNvSpPr>
          <p:nvPr/>
        </p:nvSpPr>
        <p:spPr bwMode="auto">
          <a:xfrm>
            <a:off x="8523288" y="1284288"/>
            <a:ext cx="895350" cy="3667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Stroke</a:t>
            </a:r>
          </a:p>
        </p:txBody>
      </p:sp>
      <p:sp>
        <p:nvSpPr>
          <p:cNvPr id="3987465" name="Text Box 9"/>
          <p:cNvSpPr txBox="1">
            <a:spLocks noChangeArrowheads="1"/>
          </p:cNvSpPr>
          <p:nvPr/>
        </p:nvSpPr>
        <p:spPr bwMode="auto">
          <a:xfrm>
            <a:off x="3781425" y="1525588"/>
            <a:ext cx="946150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P=0.006</a:t>
            </a:r>
          </a:p>
        </p:txBody>
      </p:sp>
      <p:sp>
        <p:nvSpPr>
          <p:cNvPr id="3987467" name="Text Box 11"/>
          <p:cNvSpPr txBox="1">
            <a:spLocks noChangeArrowheads="1"/>
          </p:cNvSpPr>
          <p:nvPr/>
        </p:nvSpPr>
        <p:spPr bwMode="auto">
          <a:xfrm>
            <a:off x="436563" y="5775325"/>
            <a:ext cx="12795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Pravastatin</a:t>
            </a:r>
          </a:p>
        </p:txBody>
      </p:sp>
      <p:sp>
        <p:nvSpPr>
          <p:cNvPr id="3987468" name="Text Box 12"/>
          <p:cNvSpPr txBox="1">
            <a:spLocks noChangeArrowheads="1"/>
          </p:cNvSpPr>
          <p:nvPr/>
        </p:nvSpPr>
        <p:spPr bwMode="auto">
          <a:xfrm>
            <a:off x="1630363" y="5797550"/>
            <a:ext cx="9620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Placebo</a:t>
            </a:r>
          </a:p>
        </p:txBody>
      </p:sp>
      <p:graphicFrame>
        <p:nvGraphicFramePr>
          <p:cNvPr id="3987473" name="Object 17"/>
          <p:cNvGraphicFramePr>
            <a:graphicFrameLocks noChangeAspect="1"/>
          </p:cNvGraphicFramePr>
          <p:nvPr/>
        </p:nvGraphicFramePr>
        <p:xfrm>
          <a:off x="7578725" y="1714500"/>
          <a:ext cx="2586038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7503" name="Chart" r:id="rId10" imgW="2438761" imgH="4134349" progId="MSGraph.Chart.8">
                  <p:embed followColorScheme="full"/>
                </p:oleObj>
              </mc:Choice>
              <mc:Fallback>
                <p:oleObj name="Chart" r:id="rId10" imgW="2438761" imgH="4134349" progId="MSGraph.Chart.8">
                  <p:embed followColorScheme="full"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725" y="1714500"/>
                        <a:ext cx="2586038" cy="437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87476" name="Text Box 20"/>
          <p:cNvSpPr txBox="1">
            <a:spLocks noChangeArrowheads="1"/>
          </p:cNvSpPr>
          <p:nvPr/>
        </p:nvSpPr>
        <p:spPr bwMode="auto">
          <a:xfrm>
            <a:off x="8502650" y="1581150"/>
            <a:ext cx="946150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P=0.047</a:t>
            </a:r>
          </a:p>
        </p:txBody>
      </p:sp>
      <p:sp>
        <p:nvSpPr>
          <p:cNvPr id="3987477" name="Text Box 21"/>
          <p:cNvSpPr txBox="1">
            <a:spLocks noChangeArrowheads="1"/>
          </p:cNvSpPr>
          <p:nvPr/>
        </p:nvSpPr>
        <p:spPr bwMode="auto">
          <a:xfrm>
            <a:off x="6267450" y="1576388"/>
            <a:ext cx="946150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P=0.043</a:t>
            </a:r>
          </a:p>
        </p:txBody>
      </p:sp>
      <p:sp>
        <p:nvSpPr>
          <p:cNvPr id="3987489" name="Text Box 33"/>
          <p:cNvSpPr txBox="1">
            <a:spLocks noChangeArrowheads="1"/>
          </p:cNvSpPr>
          <p:nvPr/>
        </p:nvSpPr>
        <p:spPr bwMode="auto">
          <a:xfrm>
            <a:off x="601663" y="1235075"/>
            <a:ext cx="2546350" cy="3667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CV Death / MI / Stroke</a:t>
            </a:r>
          </a:p>
        </p:txBody>
      </p:sp>
      <p:sp>
        <p:nvSpPr>
          <p:cNvPr id="3987490" name="Text Box 34"/>
          <p:cNvSpPr txBox="1">
            <a:spLocks noChangeArrowheads="1"/>
          </p:cNvSpPr>
          <p:nvPr/>
        </p:nvSpPr>
        <p:spPr bwMode="auto">
          <a:xfrm>
            <a:off x="3495675" y="1225550"/>
            <a:ext cx="1644650" cy="3667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CV Death / MI</a:t>
            </a:r>
          </a:p>
        </p:txBody>
      </p:sp>
      <p:sp>
        <p:nvSpPr>
          <p:cNvPr id="3987491" name="Text Box 35"/>
          <p:cNvSpPr txBox="1">
            <a:spLocks noChangeArrowheads="1"/>
          </p:cNvSpPr>
          <p:nvPr/>
        </p:nvSpPr>
        <p:spPr bwMode="auto">
          <a:xfrm>
            <a:off x="4410075" y="6553200"/>
            <a:ext cx="2551113" cy="30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* Mean follow-up = 3.2 years</a:t>
            </a:r>
          </a:p>
        </p:txBody>
      </p:sp>
      <p:sp>
        <p:nvSpPr>
          <p:cNvPr id="3987492" name="Text Box 36"/>
          <p:cNvSpPr txBox="1">
            <a:spLocks noChangeArrowheads="1"/>
          </p:cNvSpPr>
          <p:nvPr/>
        </p:nvSpPr>
        <p:spPr bwMode="auto">
          <a:xfrm>
            <a:off x="7854950" y="6546850"/>
            <a:ext cx="2397125" cy="30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 i="1"/>
              <a:t>Lancet 2002; 360: 1623–30</a:t>
            </a:r>
          </a:p>
        </p:txBody>
      </p:sp>
      <p:sp>
        <p:nvSpPr>
          <p:cNvPr id="3987493" name="Text Box 37"/>
          <p:cNvSpPr txBox="1">
            <a:spLocks noChangeArrowheads="1"/>
          </p:cNvSpPr>
          <p:nvPr/>
        </p:nvSpPr>
        <p:spPr bwMode="auto">
          <a:xfrm>
            <a:off x="6116638" y="1276350"/>
            <a:ext cx="1200150" cy="3667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CV Death</a:t>
            </a:r>
          </a:p>
        </p:txBody>
      </p:sp>
      <p:sp>
        <p:nvSpPr>
          <p:cNvPr id="3987494" name="Text Box 38"/>
          <p:cNvSpPr txBox="1">
            <a:spLocks noChangeArrowheads="1"/>
          </p:cNvSpPr>
          <p:nvPr/>
        </p:nvSpPr>
        <p:spPr bwMode="auto">
          <a:xfrm>
            <a:off x="2941638" y="5781675"/>
            <a:ext cx="12795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Pravastatin</a:t>
            </a:r>
          </a:p>
        </p:txBody>
      </p:sp>
      <p:sp>
        <p:nvSpPr>
          <p:cNvPr id="3987495" name="Text Box 39"/>
          <p:cNvSpPr txBox="1">
            <a:spLocks noChangeArrowheads="1"/>
          </p:cNvSpPr>
          <p:nvPr/>
        </p:nvSpPr>
        <p:spPr bwMode="auto">
          <a:xfrm>
            <a:off x="4135438" y="5789613"/>
            <a:ext cx="9620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Placebo</a:t>
            </a:r>
          </a:p>
        </p:txBody>
      </p:sp>
      <p:sp>
        <p:nvSpPr>
          <p:cNvPr id="3987496" name="Text Box 40"/>
          <p:cNvSpPr txBox="1">
            <a:spLocks noChangeArrowheads="1"/>
          </p:cNvSpPr>
          <p:nvPr/>
        </p:nvSpPr>
        <p:spPr bwMode="auto">
          <a:xfrm>
            <a:off x="5465763" y="5811838"/>
            <a:ext cx="12795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Pravastatin</a:t>
            </a:r>
          </a:p>
        </p:txBody>
      </p:sp>
      <p:sp>
        <p:nvSpPr>
          <p:cNvPr id="3987497" name="Text Box 41"/>
          <p:cNvSpPr txBox="1">
            <a:spLocks noChangeArrowheads="1"/>
          </p:cNvSpPr>
          <p:nvPr/>
        </p:nvSpPr>
        <p:spPr bwMode="auto">
          <a:xfrm>
            <a:off x="6659563" y="5819775"/>
            <a:ext cx="9620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Placebo</a:t>
            </a:r>
          </a:p>
        </p:txBody>
      </p:sp>
      <p:sp>
        <p:nvSpPr>
          <p:cNvPr id="3987498" name="Text Box 42"/>
          <p:cNvSpPr txBox="1">
            <a:spLocks noChangeArrowheads="1"/>
          </p:cNvSpPr>
          <p:nvPr/>
        </p:nvSpPr>
        <p:spPr bwMode="auto">
          <a:xfrm>
            <a:off x="7961313" y="5813425"/>
            <a:ext cx="12795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Pravastatin</a:t>
            </a:r>
          </a:p>
        </p:txBody>
      </p:sp>
      <p:sp>
        <p:nvSpPr>
          <p:cNvPr id="3987499" name="Text Box 43"/>
          <p:cNvSpPr txBox="1">
            <a:spLocks noChangeArrowheads="1"/>
          </p:cNvSpPr>
          <p:nvPr/>
        </p:nvSpPr>
        <p:spPr bwMode="auto">
          <a:xfrm>
            <a:off x="9155113" y="5821363"/>
            <a:ext cx="9620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Placebo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9506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192088" y="1835150"/>
          <a:ext cx="4478337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9533" name="Chart" r:id="rId4" imgW="4229450" imgH="4134349" progId="MSGraph.Chart.8">
                  <p:embed followColorScheme="full"/>
                </p:oleObj>
              </mc:Choice>
              <mc:Fallback>
                <p:oleObj name="Chart" r:id="rId4" imgW="4229450" imgH="413434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835150"/>
                        <a:ext cx="4478337" cy="4376738"/>
                      </a:xfrm>
                      <a:prstGeom prst="rect">
                        <a:avLst/>
                      </a:prstGeom>
                      <a:effectLst>
                        <a:outerShdw dist="35921" dir="2700000" algn="ctr" rotWithShape="0">
                          <a:schemeClr val="bg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89509" name="Text Box 5"/>
          <p:cNvSpPr txBox="1">
            <a:spLocks noChangeArrowheads="1"/>
          </p:cNvSpPr>
          <p:nvPr/>
        </p:nvSpPr>
        <p:spPr bwMode="auto">
          <a:xfrm>
            <a:off x="2135188" y="1882775"/>
            <a:ext cx="1041400" cy="366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b="1"/>
              <a:t>P = 0.02</a:t>
            </a:r>
          </a:p>
        </p:txBody>
      </p:sp>
      <p:sp>
        <p:nvSpPr>
          <p:cNvPr id="3989510" name="Text Box 6"/>
          <p:cNvSpPr txBox="1">
            <a:spLocks noChangeArrowheads="1"/>
          </p:cNvSpPr>
          <p:nvPr/>
        </p:nvSpPr>
        <p:spPr bwMode="auto">
          <a:xfrm>
            <a:off x="1749425" y="1508125"/>
            <a:ext cx="1987550" cy="3667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Any New Cancer</a:t>
            </a:r>
          </a:p>
        </p:txBody>
      </p:sp>
      <p:sp>
        <p:nvSpPr>
          <p:cNvPr id="3989512" name="Rectangle 8"/>
          <p:cNvSpPr>
            <a:spLocks noGrp="1" noChangeArrowheads="1"/>
          </p:cNvSpPr>
          <p:nvPr>
            <p:ph type="title"/>
          </p:nvPr>
        </p:nvSpPr>
        <p:spPr>
          <a:xfrm>
            <a:off x="171450" y="277813"/>
            <a:ext cx="10001250" cy="693737"/>
          </a:xfrm>
        </p:spPr>
        <p:txBody>
          <a:bodyPr/>
          <a:lstStyle/>
          <a:p>
            <a:r>
              <a:rPr lang="en-US" altLang="en-US" sz="3200"/>
              <a:t>PROSPER: Safety Events</a:t>
            </a:r>
          </a:p>
        </p:txBody>
      </p:sp>
      <p:sp>
        <p:nvSpPr>
          <p:cNvPr id="3989529" name="Text Box 25"/>
          <p:cNvSpPr txBox="1">
            <a:spLocks noChangeArrowheads="1"/>
          </p:cNvSpPr>
          <p:nvPr/>
        </p:nvSpPr>
        <p:spPr bwMode="auto">
          <a:xfrm>
            <a:off x="7854950" y="6546850"/>
            <a:ext cx="2397125" cy="30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 i="1"/>
              <a:t>Lancet 2002; 360: 1623–30</a:t>
            </a:r>
          </a:p>
        </p:txBody>
      </p:sp>
      <p:sp>
        <p:nvSpPr>
          <p:cNvPr id="3989530" name="Text Box 26"/>
          <p:cNvSpPr txBox="1">
            <a:spLocks noChangeArrowheads="1"/>
          </p:cNvSpPr>
          <p:nvPr/>
        </p:nvSpPr>
        <p:spPr bwMode="auto">
          <a:xfrm>
            <a:off x="1265238" y="5907088"/>
            <a:ext cx="12795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Pravastatin</a:t>
            </a:r>
          </a:p>
        </p:txBody>
      </p:sp>
      <p:sp>
        <p:nvSpPr>
          <p:cNvPr id="3989531" name="Text Box 27"/>
          <p:cNvSpPr txBox="1">
            <a:spLocks noChangeArrowheads="1"/>
          </p:cNvSpPr>
          <p:nvPr/>
        </p:nvSpPr>
        <p:spPr bwMode="auto">
          <a:xfrm>
            <a:off x="3170238" y="5913438"/>
            <a:ext cx="962025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altLang="en-US" sz="1600" b="1"/>
              <a:t>Placebo</a:t>
            </a:r>
          </a:p>
        </p:txBody>
      </p:sp>
      <p:sp>
        <p:nvSpPr>
          <p:cNvPr id="3989532" name="Text Box 28"/>
          <p:cNvSpPr txBox="1">
            <a:spLocks noChangeArrowheads="1"/>
          </p:cNvSpPr>
          <p:nvPr/>
        </p:nvSpPr>
        <p:spPr bwMode="auto">
          <a:xfrm>
            <a:off x="5168900" y="1528763"/>
            <a:ext cx="4418013" cy="38433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10000"/>
              </a:spcBef>
              <a:buFontTx/>
              <a:buChar char="•"/>
            </a:pPr>
            <a:r>
              <a:rPr lang="en-US" altLang="en-US" sz="2200">
                <a:cs typeface="Times New Roman" pitchFamily="18" charset="0"/>
              </a:rPr>
              <a:t> The major safety concern was the </a:t>
            </a:r>
            <a:r>
              <a:rPr lang="en-US" altLang="en-US" sz="2200">
                <a:cs typeface="Times New Roman" pitchFamily="18" charset="0"/>
                <a:sym typeface="Symbol" pitchFamily="18" charset="2"/>
              </a:rPr>
              <a:t>increased</a:t>
            </a:r>
            <a:r>
              <a:rPr lang="en-US" altLang="en-US" sz="2200">
                <a:cs typeface="Times New Roman" pitchFamily="18" charset="0"/>
              </a:rPr>
              <a:t> rate of any new cancer in the pravastatin arm</a:t>
            </a:r>
            <a:r>
              <a:rPr lang="en-US" altLang="en-US" sz="2200"/>
              <a:t> </a:t>
            </a:r>
          </a:p>
          <a:p>
            <a:pPr algn="just">
              <a:spcBef>
                <a:spcPct val="10000"/>
              </a:spcBef>
              <a:buFontTx/>
              <a:buChar char="•"/>
            </a:pPr>
            <a:endParaRPr lang="en-US" altLang="en-US" sz="2200"/>
          </a:p>
          <a:p>
            <a:pPr algn="just">
              <a:spcBef>
                <a:spcPct val="10000"/>
              </a:spcBef>
              <a:buFontTx/>
              <a:buChar char="•"/>
            </a:pPr>
            <a:r>
              <a:rPr lang="en-US" altLang="en-US" sz="2200"/>
              <a:t> However, in a meta-analysis of statin randomized placebo-controlled trials, treatment with either pravastatin (hazard ratio 1.06, p=0.20) or any statin (HR 1.02, p=0.32) was not associated with an excess risk of cancer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07963"/>
            <a:ext cx="9440863" cy="1447800"/>
          </a:xfrm>
        </p:spPr>
        <p:txBody>
          <a:bodyPr/>
          <a:lstStyle/>
          <a:p>
            <a:r>
              <a:rPr lang="en-US" altLang="en-US" sz="3200"/>
              <a:t>PROSPER : Summary</a:t>
            </a:r>
          </a:p>
        </p:txBody>
      </p:sp>
      <p:sp>
        <p:nvSpPr>
          <p:cNvPr id="39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658938"/>
            <a:ext cx="9682163" cy="3652837"/>
          </a:xfrm>
          <a:noFill/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tint val="70196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 marL="342900" indent="-342900" algn="just">
              <a:lnSpc>
                <a:spcPct val="90000"/>
              </a:lnSpc>
              <a:buFontTx/>
              <a:buNone/>
              <a:tabLst/>
            </a:pPr>
            <a:r>
              <a:rPr lang="en-US" altLang="en-US" sz="2400"/>
              <a:t>The PROSPER trial was the first major study to show a benefit with a lipid-lowering agent specifically in high-risk elderly patients</a:t>
            </a:r>
          </a:p>
          <a:p>
            <a:pPr marL="742950" lvl="1" indent="-285750">
              <a:lnSpc>
                <a:spcPct val="90000"/>
              </a:lnSpc>
              <a:tabLst/>
            </a:pPr>
            <a:endParaRPr lang="en-US" altLang="en-US" sz="2000"/>
          </a:p>
          <a:p>
            <a:pPr marL="742950" lvl="1" indent="-285750">
              <a:lnSpc>
                <a:spcPct val="90000"/>
              </a:lnSpc>
              <a:tabLst/>
            </a:pPr>
            <a:r>
              <a:rPr lang="en-US" altLang="en-US" sz="2000"/>
              <a:t>The primary endpoint of CV Death / MI / stroke was reduced significantly in the pravastatin arm</a:t>
            </a:r>
          </a:p>
          <a:p>
            <a:pPr marL="742950" lvl="1" indent="-285750">
              <a:lnSpc>
                <a:spcPct val="90000"/>
              </a:lnSpc>
              <a:tabLst/>
            </a:pPr>
            <a:r>
              <a:rPr lang="en-US" altLang="en-US" sz="2000"/>
              <a:t>All components of the endpoint except stroke showed a benefit with pravastatin </a:t>
            </a:r>
          </a:p>
          <a:p>
            <a:pPr marL="742950" lvl="1" indent="-285750">
              <a:lnSpc>
                <a:spcPct val="90000"/>
              </a:lnSpc>
              <a:tabLst/>
            </a:pPr>
            <a:r>
              <a:rPr lang="en-US" altLang="en-US" sz="2000"/>
              <a:t>The major safety concern was the increased rate of any cancer in the pravastatin arm, which was not confirmed in a meta-analysis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ATCHLASTPREPREVISION" val="1052"/>
</p:tagLst>
</file>

<file path=ppt/theme/theme1.xml><?xml version="1.0" encoding="utf-8"?>
<a:theme xmlns:a="http://schemas.openxmlformats.org/drawingml/2006/main" name="Titles 1451">
  <a:themeElements>
    <a:clrScheme name="Titles 1451 9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6600"/>
      </a:accent1>
      <a:accent2>
        <a:srgbClr val="6699FF"/>
      </a:accent2>
      <a:accent3>
        <a:srgbClr val="AAAAAA"/>
      </a:accent3>
      <a:accent4>
        <a:srgbClr val="DADADA"/>
      </a:accent4>
      <a:accent5>
        <a:srgbClr val="FFB8AA"/>
      </a:accent5>
      <a:accent6>
        <a:srgbClr val="5C8AE7"/>
      </a:accent6>
      <a:hlink>
        <a:srgbClr val="CC66FF"/>
      </a:hlink>
      <a:folHlink>
        <a:srgbClr val="FFCC66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D:\Creates\MPE 1451\Titles 1451.ppt</Template>
  <TotalTime>24094</TotalTime>
  <Words>296</Words>
  <Application>Microsoft Office PowerPoint</Application>
  <PresentationFormat>35mm Slides</PresentationFormat>
  <Paragraphs>58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Webdings</vt:lpstr>
      <vt:lpstr>Symbol</vt:lpstr>
      <vt:lpstr>Wingdings</vt:lpstr>
      <vt:lpstr>Titles 1451</vt:lpstr>
      <vt:lpstr>Microsoft Graph 2000 Chart</vt:lpstr>
      <vt:lpstr>Pravastatin in Elderly Individuals at Risk of Vascular Disease</vt:lpstr>
      <vt:lpstr>PowerPoint Presentation</vt:lpstr>
      <vt:lpstr>PROSPER: Clinical Events*</vt:lpstr>
      <vt:lpstr>PROSPER: Safety Events</vt:lpstr>
      <vt:lpstr>PROSPER : Summary</vt:lpstr>
    </vt:vector>
  </TitlesOfParts>
  <Company>www.clinicaltrialresults.org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RAVEL Trial</dc:title>
  <dc:creator>C. Michael Gibson, M.S., M.D.</dc:creator>
  <cp:lastModifiedBy>Halaby,Rim N. (BIDMC - Cardiology)</cp:lastModifiedBy>
  <cp:revision>1464</cp:revision>
  <cp:lastPrinted>2000-03-20T23:39:35Z</cp:lastPrinted>
  <dcterms:created xsi:type="dcterms:W3CDTF">1999-05-18T20:41:19Z</dcterms:created>
  <dcterms:modified xsi:type="dcterms:W3CDTF">2014-10-16T12:28:27Z</dcterms:modified>
</cp:coreProperties>
</file>