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08" r:id="rId1"/>
  </p:sldMasterIdLst>
  <p:notesMasterIdLst>
    <p:notesMasterId r:id="rId23"/>
  </p:notesMasterIdLst>
  <p:handoutMasterIdLst>
    <p:handoutMasterId r:id="rId24"/>
  </p:handoutMasterIdLst>
  <p:sldIdLst>
    <p:sldId id="1006" r:id="rId2"/>
    <p:sldId id="984" r:id="rId3"/>
    <p:sldId id="985" r:id="rId4"/>
    <p:sldId id="986" r:id="rId5"/>
    <p:sldId id="987" r:id="rId6"/>
    <p:sldId id="988" r:id="rId7"/>
    <p:sldId id="989" r:id="rId8"/>
    <p:sldId id="990" r:id="rId9"/>
    <p:sldId id="991" r:id="rId10"/>
    <p:sldId id="992" r:id="rId11"/>
    <p:sldId id="993" r:id="rId12"/>
    <p:sldId id="995" r:id="rId13"/>
    <p:sldId id="996" r:id="rId14"/>
    <p:sldId id="997" r:id="rId15"/>
    <p:sldId id="998" r:id="rId16"/>
    <p:sldId id="1000" r:id="rId17"/>
    <p:sldId id="1001" r:id="rId18"/>
    <p:sldId id="1002" r:id="rId19"/>
    <p:sldId id="1003" r:id="rId20"/>
    <p:sldId id="1004" r:id="rId21"/>
    <p:sldId id="1008" r:id="rId22"/>
  </p:sldIdLst>
  <p:sldSz cx="9144000" cy="6858000" type="screen4x3"/>
  <p:notesSz cx="7099300" cy="939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60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9966"/>
    <a:srgbClr val="F19E91"/>
    <a:srgbClr val="89A8DF"/>
    <a:srgbClr val="5380D1"/>
    <a:srgbClr val="FF9933"/>
    <a:srgbClr val="FF0066"/>
    <a:srgbClr val="FF6600"/>
    <a:srgbClr val="00CC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90" autoAdjust="0"/>
    <p:restoredTop sz="43122" autoAdjust="0"/>
  </p:normalViewPr>
  <p:slideViewPr>
    <p:cSldViewPr>
      <p:cViewPr>
        <p:scale>
          <a:sx n="60" d="100"/>
          <a:sy n="60" d="100"/>
        </p:scale>
        <p:origin x="-122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9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885" y="-58"/>
      </p:cViewPr>
      <p:guideLst>
        <p:guide orient="horz" pos="2960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3" tIns="47126" rIns="94253" bIns="47126" numCol="1" anchor="t" anchorCtr="0" compatLnSpc="1">
            <a:prstTxWarp prst="textNoShape">
              <a:avLst/>
            </a:prstTxWarp>
          </a:bodyPr>
          <a:lstStyle>
            <a:lvl1pPr defTabSz="9429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3" tIns="47126" rIns="94253" bIns="47126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810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3" tIns="47126" rIns="94253" bIns="47126" numCol="1" anchor="b" anchorCtr="0" compatLnSpc="1">
            <a:prstTxWarp prst="textNoShape">
              <a:avLst/>
            </a:prstTxWarp>
          </a:bodyPr>
          <a:lstStyle>
            <a:lvl1pPr defTabSz="9429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92810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3" tIns="47126" rIns="94253" bIns="47126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cs typeface="+mn-cs"/>
              </a:defRPr>
            </a:lvl1pPr>
          </a:lstStyle>
          <a:p>
            <a:pPr>
              <a:defRPr/>
            </a:pPr>
            <a:fld id="{45A4379C-31E5-4D03-8C4D-7454F1322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47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3" tIns="47126" rIns="94253" bIns="47126" numCol="1" anchor="t" anchorCtr="0" compatLnSpc="1">
            <a:prstTxWarp prst="textNoShape">
              <a:avLst/>
            </a:prstTxWarp>
          </a:bodyPr>
          <a:lstStyle>
            <a:lvl1pPr defTabSz="9429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3" tIns="47126" rIns="94253" bIns="47126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64050"/>
            <a:ext cx="568007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3" tIns="47126" rIns="94253" bIns="471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3" tIns="47126" rIns="94253" bIns="47126" numCol="1" anchor="b" anchorCtr="0" compatLnSpc="1">
            <a:prstTxWarp prst="textNoShape">
              <a:avLst/>
            </a:prstTxWarp>
          </a:bodyPr>
          <a:lstStyle>
            <a:lvl1pPr defTabSz="9429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8926513"/>
            <a:ext cx="30765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3" tIns="47126" rIns="94253" bIns="47126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>
                <a:cs typeface="+mn-cs"/>
              </a:defRPr>
            </a:lvl1pPr>
          </a:lstStyle>
          <a:p>
            <a:pPr>
              <a:defRPr/>
            </a:pPr>
            <a:fld id="{CE40889C-79C6-4DB1-9B54-675925FF0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1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A35E6BF-356F-1C43-B754-E2954FC09673}" type="slidenum">
              <a:rPr lang="en-US" altLang="en-US" sz="1000">
                <a:latin typeface="Times New Roman" charset="0"/>
              </a:rPr>
              <a:pPr/>
              <a:t>1</a:t>
            </a:fld>
            <a:endParaRPr lang="en-US" altLang="en-US" sz="1000"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solidFill>
              <a:schemeClr val="tx1"/>
            </a:solidFill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510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5FAF1-D86B-437F-A44A-6A87E41BA7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318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5FAF1-D86B-437F-A44A-6A87E41BA7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318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 smtClean="0"/>
          </a:p>
          <a:p>
            <a:endParaRPr lang="en-GB" altLang="en-US" dirty="0" smtClean="0"/>
          </a:p>
          <a:p>
            <a:endParaRPr lang="en-GB" alt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5FAF1-D86B-437F-A44A-6A87E41BA7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642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5FAF1-D86B-437F-A44A-6A87E41BA73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116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5FAF1-D86B-437F-A44A-6A87E41BA73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529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5FAF1-D86B-437F-A44A-6A87E41BA73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642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5FAF1-D86B-437F-A44A-6A87E41BA73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495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5FAF1-D86B-437F-A44A-6A87E41BA73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635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65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5FAF1-D86B-437F-A44A-6A87E41BA73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642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5FAF1-D86B-437F-A44A-6A87E41BA73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64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5FAF1-D86B-437F-A44A-6A87E41BA7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932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5FAF1-D86B-437F-A44A-6A87E41BA73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642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40889C-79C6-4DB1-9B54-675925FF0B4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06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5FAF1-D86B-437F-A44A-6A87E41BA7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28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</a:t>
            </a:r>
            <a:r>
              <a:rPr lang="en-US" baseline="0" dirty="0" smtClean="0"/>
              <a:t> borrowed from a Protocol template provided by https://hub.ucsf.edu/protocol-development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5FAF1-D86B-437F-A44A-6A87E41BA7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55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5FAF1-D86B-437F-A44A-6A87E41BA7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24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5FAF1-D86B-437F-A44A-6A87E41BA7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55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5FAF1-D86B-437F-A44A-6A87E41BA7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55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5FAF1-D86B-437F-A44A-6A87E41BA7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318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5FAF1-D86B-437F-A44A-6A87E41BA7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31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286000" y="1752600"/>
            <a:ext cx="4572000" cy="708024"/>
          </a:xfrm>
          <a:effectLst/>
        </p:spPr>
        <p:txBody>
          <a:bodyPr/>
          <a:lstStyle>
            <a:lvl1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sz="3600" b="1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 charset="0"/>
              </a:rPr>
              <a:t>Title of Talk</a:t>
            </a:r>
          </a:p>
        </p:txBody>
      </p:sp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6959600" y="3505200"/>
            <a:ext cx="203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Harvard Medical </a:t>
            </a:r>
          </a:p>
          <a:p>
            <a:pPr algn="ctr" eaLnBrk="0" hangingPunct="0"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School</a:t>
            </a:r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3417888"/>
            <a:ext cx="7366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519113" y="4724400"/>
            <a:ext cx="8077200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sz="1800" b="1" dirty="0">
                <a:solidFill>
                  <a:prstClr val="white"/>
                </a:solidFill>
                <a:latin typeface="Arial" pitchFamily="34" charset="0"/>
                <a:cs typeface="+mn-cs"/>
              </a:rPr>
              <a:t>Chairman, PERFUSE Study Group</a:t>
            </a:r>
          </a:p>
          <a:p>
            <a:pPr algn="ctr" eaLnBrk="0" hangingPunct="0">
              <a:spcBef>
                <a:spcPct val="30000"/>
              </a:spcBef>
              <a:defRPr/>
            </a:pPr>
            <a:r>
              <a:rPr lang="en-US" sz="1800" b="1" dirty="0">
                <a:solidFill>
                  <a:prstClr val="white"/>
                </a:solidFill>
                <a:latin typeface="Arial" pitchFamily="34" charset="0"/>
                <a:cs typeface="+mn-cs"/>
              </a:rPr>
              <a:t>Founder and Chairman, </a:t>
            </a:r>
            <a:r>
              <a:rPr lang="en-US" sz="1800" b="1" dirty="0" err="1">
                <a:solidFill>
                  <a:prstClr val="white"/>
                </a:solidFill>
                <a:latin typeface="Arial" pitchFamily="34" charset="0"/>
                <a:cs typeface="+mn-cs"/>
              </a:rPr>
              <a:t>WikiDoc</a:t>
            </a:r>
            <a:r>
              <a:rPr lang="en-US" sz="1800" b="1" dirty="0">
                <a:solidFill>
                  <a:prstClr val="white"/>
                </a:solidFill>
                <a:latin typeface="Arial" pitchFamily="34" charset="0"/>
                <a:cs typeface="+mn-cs"/>
              </a:rPr>
              <a:t> &amp; </a:t>
            </a:r>
            <a:r>
              <a:rPr lang="en-US" sz="1800" b="1" dirty="0" err="1">
                <a:solidFill>
                  <a:prstClr val="white"/>
                </a:solidFill>
                <a:latin typeface="Arial" pitchFamily="34" charset="0"/>
                <a:cs typeface="+mn-cs"/>
              </a:rPr>
              <a:t>WikiPatient</a:t>
            </a:r>
            <a:r>
              <a:rPr lang="en-US" sz="1800" b="1" dirty="0">
                <a:solidFill>
                  <a:prstClr val="white"/>
                </a:solidFill>
                <a:latin typeface="Arial" pitchFamily="34" charset="0"/>
                <a:cs typeface="+mn-cs"/>
              </a:rPr>
              <a:t>, The World’s Open Source Textbook of Medicine Viewed 896 Million Times A Year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09600" y="3579346"/>
            <a:ext cx="5492750" cy="523220"/>
          </a:xfrm>
          <a:prstGeom prst="rect">
            <a:avLst/>
          </a:prstGeom>
          <a:noFill/>
          <a:effectLst>
            <a:outerShdw dist="27940" dir="3804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9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C. Michael Gibson, M.S., M.D.</a:t>
            </a:r>
          </a:p>
        </p:txBody>
      </p:sp>
    </p:spTree>
    <p:extLst>
      <p:ext uri="{BB962C8B-B14F-4D97-AF65-F5344CB8AC3E}">
        <p14:creationId xmlns:p14="http://schemas.microsoft.com/office/powerpoint/2010/main" val="1633887468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0334843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4121898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63513"/>
            <a:ext cx="2151063" cy="5678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7975" y="163513"/>
            <a:ext cx="6302375" cy="5678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29178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4225925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447800"/>
            <a:ext cx="4227513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7975" y="4165600"/>
            <a:ext cx="4225925" cy="231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4165600"/>
            <a:ext cx="4227513" cy="231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9933904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447800"/>
            <a:ext cx="422592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86300" y="1447800"/>
            <a:ext cx="4227513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  <a:endParaRPr lang="en-US" noProof="0" dirty="0"/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0303742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7975" y="1447800"/>
            <a:ext cx="8605838" cy="4394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8690122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7975" y="1447800"/>
            <a:ext cx="8531226" cy="4775200"/>
          </a:xfrm>
        </p:spPr>
        <p:txBody>
          <a:bodyPr/>
          <a:lstStyle>
            <a:lvl1pPr>
              <a:tabLst>
                <a:tab pos="8404225" algn="l"/>
              </a:tabLst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3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0262897"/>
      </p:ext>
    </p:extLst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7975" y="1447800"/>
            <a:ext cx="8605838" cy="43942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9473409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7975" y="1447800"/>
            <a:ext cx="4225925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447800"/>
            <a:ext cx="4227513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768065"/>
      </p:ext>
    </p:extLst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"/>
            <a:ext cx="9144001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7975" y="1447800"/>
            <a:ext cx="4225925" cy="4394200"/>
          </a:xfrm>
        </p:spPr>
        <p:txBody>
          <a:bodyPr/>
          <a:lstStyle>
            <a:lvl1pPr>
              <a:defRPr sz="2400"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447800"/>
            <a:ext cx="4227513" cy="2133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733800"/>
            <a:ext cx="4227513" cy="2108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917600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473200"/>
            <a:ext cx="8534400" cy="4394200"/>
          </a:xfrm>
        </p:spPr>
        <p:txBody>
          <a:bodyPr/>
          <a:lstStyle>
            <a:lvl1pPr>
              <a:spcBef>
                <a:spcPts val="2400"/>
              </a:spcBef>
              <a:spcAft>
                <a:spcPts val="0"/>
              </a:spcAft>
              <a:defRPr/>
            </a:lvl1pPr>
            <a:lvl2pPr>
              <a:spcBef>
                <a:spcPts val="2400"/>
              </a:spcBef>
              <a:spcAft>
                <a:spcPts val="0"/>
              </a:spcAft>
              <a:defRPr/>
            </a:lvl2pPr>
            <a:lvl3pPr>
              <a:spcBef>
                <a:spcPts val="2400"/>
              </a:spcBef>
              <a:spcAft>
                <a:spcPts val="0"/>
              </a:spcAft>
              <a:defRPr/>
            </a:lvl3pPr>
            <a:lvl4pPr>
              <a:spcBef>
                <a:spcPts val="2400"/>
              </a:spcBef>
              <a:spcAft>
                <a:spcPts val="0"/>
              </a:spcAft>
              <a:defRPr/>
            </a:lvl4pPr>
            <a:lvl5pPr>
              <a:spcBef>
                <a:spcPts val="24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193494"/>
      </p:ext>
    </p:extLst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09013" cy="4394200"/>
          </a:xfr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 marL="914400" indent="-457200">
              <a:defRPr sz="2000">
                <a:latin typeface="Arial" pitchFamily="34" charset="0"/>
              </a:defRPr>
            </a:lvl2pPr>
            <a:lvl3pPr marL="1147763" indent="-233363">
              <a:defRPr sz="1800">
                <a:latin typeface="Arial" pitchFamily="34" charset="0"/>
              </a:defRPr>
            </a:lvl3pPr>
            <a:lvl4pPr marL="1368425" indent="-228600">
              <a:buFont typeface="Wingdings" pitchFamily="2" charset="2"/>
              <a:buChar char="§"/>
              <a:defRPr sz="1800">
                <a:latin typeface="Arial" pitchFamily="34" charset="0"/>
              </a:defRPr>
            </a:lvl4pPr>
            <a:lvl5pPr marL="1603375" indent="-228600">
              <a:buFont typeface="Courier New" pitchFamily="49" charset="0"/>
              <a:buChar char="o"/>
              <a:tabLst>
                <a:tab pos="176213" algn="l"/>
                <a:tab pos="1546225" algn="l"/>
              </a:tabLst>
              <a:defRPr sz="1800"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7EE9B-DCF2-48D2-9A62-93CC3EBE99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34616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6C9D2-9C0E-4159-917C-32DFF8F476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330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473200"/>
            <a:ext cx="8534400" cy="4394200"/>
          </a:xfrm>
        </p:spPr>
        <p:txBody>
          <a:bodyPr/>
          <a:lstStyle>
            <a:lvl1pPr>
              <a:spcBef>
                <a:spcPts val="2400"/>
              </a:spcBef>
              <a:spcAft>
                <a:spcPts val="0"/>
              </a:spcAft>
              <a:defRPr/>
            </a:lvl1pPr>
            <a:lvl2pPr>
              <a:spcBef>
                <a:spcPts val="2400"/>
              </a:spcBef>
              <a:spcAft>
                <a:spcPts val="0"/>
              </a:spcAft>
              <a:defRPr/>
            </a:lvl2pPr>
            <a:lvl3pPr>
              <a:spcBef>
                <a:spcPts val="2400"/>
              </a:spcBef>
              <a:spcAft>
                <a:spcPts val="0"/>
              </a:spcAft>
              <a:defRPr/>
            </a:lvl3pPr>
            <a:lvl4pPr>
              <a:spcBef>
                <a:spcPts val="2400"/>
              </a:spcBef>
              <a:spcAft>
                <a:spcPts val="0"/>
              </a:spcAft>
              <a:defRPr/>
            </a:lvl4pPr>
            <a:lvl5pPr>
              <a:spcBef>
                <a:spcPts val="24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1242573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772400" cy="1362075"/>
          </a:xfrm>
        </p:spPr>
        <p:txBody>
          <a:bodyPr/>
          <a:lstStyle>
            <a:lvl1pPr algn="ct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3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6729393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111625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1" y="1524000"/>
            <a:ext cx="4152899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315585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7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03437"/>
            <a:ext cx="4038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41763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103437"/>
            <a:ext cx="4038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5512300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3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717254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6039254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990600"/>
          </a:xfrm>
        </p:spPr>
        <p:txBody>
          <a:bodyPr anchor="ctr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008313" cy="4983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2097872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bg2"/>
            </a:gs>
            <a:gs pos="55000">
              <a:srgbClr val="002060"/>
            </a:gs>
            <a:gs pos="75000">
              <a:schemeClr val="bg2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9144000" cy="99752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eaLnBrk="0" hangingPunct="0">
              <a:spcBef>
                <a:spcPct val="30000"/>
              </a:spcBef>
              <a:defRPr/>
            </a:pPr>
            <a:endParaRPr lang="en-US" sz="1800" b="1">
              <a:solidFill>
                <a:prstClr val="white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3999" cy="997527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</a:t>
            </a:r>
            <a:br>
              <a:rPr lang="en-GB" dirty="0"/>
            </a:br>
            <a:r>
              <a:rPr lang="en-GB" dirty="0"/>
              <a:t>style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73200"/>
            <a:ext cx="8609013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31" name="Line 4"/>
          <p:cNvSpPr>
            <a:spLocks noChangeShapeType="1"/>
          </p:cNvSpPr>
          <p:nvPr/>
        </p:nvSpPr>
        <p:spPr bwMode="auto">
          <a:xfrm>
            <a:off x="0" y="1003300"/>
            <a:ext cx="91440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7949" r:id="rId1"/>
    <p:sldLayoutId id="2147487950" r:id="rId2"/>
    <p:sldLayoutId id="2147487975" r:id="rId3"/>
    <p:sldLayoutId id="2147487951" r:id="rId4"/>
    <p:sldLayoutId id="2147487952" r:id="rId5"/>
    <p:sldLayoutId id="2147487953" r:id="rId6"/>
    <p:sldLayoutId id="2147487954" r:id="rId7"/>
    <p:sldLayoutId id="2147487955" r:id="rId8"/>
    <p:sldLayoutId id="2147487956" r:id="rId9"/>
    <p:sldLayoutId id="2147487957" r:id="rId10"/>
    <p:sldLayoutId id="2147487958" r:id="rId11"/>
    <p:sldLayoutId id="2147487959" r:id="rId12"/>
    <p:sldLayoutId id="2147487960" r:id="rId13"/>
    <p:sldLayoutId id="2147487961" r:id="rId14"/>
    <p:sldLayoutId id="2147487962" r:id="rId15"/>
    <p:sldLayoutId id="2147487963" r:id="rId16"/>
    <p:sldLayoutId id="2147487964" r:id="rId17"/>
    <p:sldLayoutId id="2147487965" r:id="rId18"/>
    <p:sldLayoutId id="2147487966" r:id="rId19"/>
    <p:sldLayoutId id="2147487969" r:id="rId20"/>
    <p:sldLayoutId id="2147487974" r:id="rId21"/>
  </p:sldLayoutIdLst>
  <p:transition advClick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9933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9pPr>
    </p:titleStyle>
    <p:bodyStyle>
      <a:lvl1pPr marL="233363" indent="-23336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•"/>
        <a:tabLst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98513" indent="-34131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–"/>
        <a:tabLst>
          <a:tab pos="176213" algn="l"/>
        </a:tabLst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030288" indent="-23336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•"/>
        <a:tabLst>
          <a:tab pos="176213" algn="l"/>
        </a:tabLst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371600" indent="-280988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–"/>
        <a:tabLst>
          <a:tab pos="176213" algn="l"/>
        </a:tabLst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712913" indent="-34131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»"/>
        <a:tabLst>
          <a:tab pos="176213" algn="l"/>
        </a:tabLst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46291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50863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55435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60007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304800" y="1828800"/>
            <a:ext cx="8534400" cy="4394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u="sng" dirty="0" smtClean="0"/>
              <a:t>Clinical Trial Protocols </a:t>
            </a:r>
          </a:p>
          <a:p>
            <a:pPr marL="0" indent="0" algn="ctr">
              <a:buNone/>
            </a:pPr>
            <a:r>
              <a:rPr lang="en-US" sz="4000" dirty="0" smtClean="0"/>
              <a:t>PERFUSE Clinical Trial Course </a:t>
            </a:r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2800" dirty="0" smtClean="0"/>
              <a:t>Clara Fitzgerald, MPH</a:t>
            </a:r>
          </a:p>
        </p:txBody>
      </p:sp>
    </p:spTree>
    <p:extLst>
      <p:ext uri="{BB962C8B-B14F-4D97-AF65-F5344CB8AC3E}">
        <p14:creationId xmlns:p14="http://schemas.microsoft.com/office/powerpoint/2010/main" val="499830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1"/>
            <a:ext cx="76962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Protocol Table of Contents Template Cont. </a:t>
            </a:r>
            <a:endParaRPr lang="en-US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8015288" cy="5304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686296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1"/>
            <a:ext cx="76962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Protocol Table of Contents Template Cont. </a:t>
            </a:r>
            <a:endParaRPr lang="en-US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05815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978080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315200" cy="1154097"/>
          </a:xfrm>
        </p:spPr>
        <p:txBody>
          <a:bodyPr/>
          <a:lstStyle/>
          <a:p>
            <a:r>
              <a:rPr lang="en-US" dirty="0" smtClean="0"/>
              <a:t>Statistical Analysis Section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1371600" y="1839960"/>
            <a:ext cx="5715000" cy="233886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000" dirty="0" smtClean="0"/>
              <a:t> </a:t>
            </a:r>
            <a:r>
              <a:rPr lang="en-US" dirty="0" smtClean="0"/>
              <a:t>Statistical Methods &amp; Considerations</a:t>
            </a:r>
          </a:p>
          <a:p>
            <a:pPr marL="234950" indent="-342900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Data Sets</a:t>
            </a:r>
          </a:p>
          <a:p>
            <a:pPr marL="234950" indent="-342900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Analysis of Primary Endpoint</a:t>
            </a:r>
          </a:p>
          <a:p>
            <a:pPr marL="234950" indent="-34290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Analysis of Secondary Endpoint</a:t>
            </a:r>
          </a:p>
          <a:p>
            <a:pPr marL="234950" indent="-342900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Interim Analysis</a:t>
            </a:r>
          </a:p>
          <a:p>
            <a:pPr marL="234950" indent="-342900">
              <a:lnSpc>
                <a:spcPct val="120000"/>
              </a:lnSpc>
              <a:spcBef>
                <a:spcPts val="600"/>
              </a:spcBef>
            </a:pPr>
            <a:r>
              <a:rPr lang="en-US" dirty="0" smtClean="0">
                <a:solidFill>
                  <a:srgbClr val="FFFF00"/>
                </a:solidFill>
              </a:rPr>
              <a:t>Sample Size and Power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5-Point Star 12"/>
          <p:cNvSpPr/>
          <p:nvPr/>
        </p:nvSpPr>
        <p:spPr>
          <a:xfrm>
            <a:off x="838200" y="4151255"/>
            <a:ext cx="533400" cy="549809"/>
          </a:xfrm>
          <a:prstGeom prst="star5">
            <a:avLst/>
          </a:prstGeom>
          <a:solidFill>
            <a:srgbClr val="DE5B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105400" y="5029200"/>
            <a:ext cx="342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Sample Size and Power Calculation may determine study feasibility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Ensure required number of subjects fits budget and timeline</a:t>
            </a:r>
            <a:endParaRPr lang="en-US" sz="1600" dirty="0"/>
          </a:p>
        </p:txBody>
      </p:sp>
      <p:sp>
        <p:nvSpPr>
          <p:cNvPr id="15" name="Oval 14"/>
          <p:cNvSpPr/>
          <p:nvPr/>
        </p:nvSpPr>
        <p:spPr>
          <a:xfrm>
            <a:off x="4572000" y="4701064"/>
            <a:ext cx="4191000" cy="1699736"/>
          </a:xfrm>
          <a:prstGeom prst="ellipse">
            <a:avLst/>
          </a:prstGeom>
          <a:noFill/>
          <a:ln w="38100">
            <a:solidFill>
              <a:srgbClr val="DE5B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0020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1371600"/>
            <a:ext cx="6781800" cy="621792"/>
          </a:xfrm>
        </p:spPr>
        <p:txBody>
          <a:bodyPr/>
          <a:lstStyle/>
          <a:p>
            <a:r>
              <a:rPr lang="en-US" dirty="0" smtClean="0"/>
              <a:t>Factors important in Sample Size Analysis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154097"/>
          </a:xfrm>
        </p:spPr>
        <p:txBody>
          <a:bodyPr>
            <a:normAutofit/>
          </a:bodyPr>
          <a:lstStyle/>
          <a:p>
            <a:r>
              <a:rPr lang="en-US" dirty="0" smtClean="0"/>
              <a:t>Sample Size and Power Determination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838200" y="2133600"/>
            <a:ext cx="7696200" cy="34290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>
              <a:spcBef>
                <a:spcPts val="600"/>
              </a:spcBef>
            </a:pPr>
            <a:r>
              <a:rPr lang="en-US" sz="7200" dirty="0" smtClean="0"/>
              <a:t>Significance level of the test (alpha)</a:t>
            </a:r>
          </a:p>
          <a:p>
            <a:pPr lvl="1">
              <a:spcBef>
                <a:spcPts val="600"/>
              </a:spcBef>
            </a:pPr>
            <a:r>
              <a:rPr lang="en-US" sz="7200" dirty="0" smtClean="0"/>
              <a:t>Usually 0.05</a:t>
            </a:r>
          </a:p>
          <a:p>
            <a:pPr>
              <a:spcBef>
                <a:spcPts val="600"/>
              </a:spcBef>
            </a:pPr>
            <a:r>
              <a:rPr lang="en-US" sz="7200" dirty="0" smtClean="0"/>
              <a:t>Power </a:t>
            </a:r>
          </a:p>
          <a:p>
            <a:pPr lvl="1">
              <a:spcBef>
                <a:spcPts val="600"/>
              </a:spcBef>
            </a:pPr>
            <a:r>
              <a:rPr lang="en-US" sz="7200" dirty="0" smtClean="0"/>
              <a:t>Usually between 0.8 and 0.9 </a:t>
            </a:r>
          </a:p>
          <a:p>
            <a:pPr lvl="1">
              <a:spcBef>
                <a:spcPts val="600"/>
              </a:spcBef>
            </a:pPr>
            <a:r>
              <a:rPr lang="en-US" sz="7200" dirty="0" smtClean="0"/>
              <a:t>80% probability that you will correctly reject null hypothesis</a:t>
            </a:r>
          </a:p>
          <a:p>
            <a:pPr>
              <a:spcBef>
                <a:spcPts val="600"/>
              </a:spcBef>
            </a:pPr>
            <a:r>
              <a:rPr lang="en-US" sz="7200" dirty="0" smtClean="0"/>
              <a:t>Estimated effect size</a:t>
            </a:r>
          </a:p>
          <a:p>
            <a:pPr lvl="1">
              <a:spcBef>
                <a:spcPts val="600"/>
              </a:spcBef>
            </a:pPr>
            <a:r>
              <a:rPr lang="en-US" sz="7200" dirty="0" smtClean="0"/>
              <a:t>The difference of two group means divided by the pooled standard deviation</a:t>
            </a:r>
          </a:p>
          <a:p>
            <a:pPr lvl="1">
              <a:spcBef>
                <a:spcPts val="600"/>
              </a:spcBef>
            </a:pPr>
            <a:r>
              <a:rPr lang="en-US" sz="7200" dirty="0" smtClean="0"/>
              <a:t>From previous studies   </a:t>
            </a:r>
          </a:p>
          <a:p>
            <a:pPr>
              <a:spcBef>
                <a:spcPts val="600"/>
              </a:spcBef>
            </a:pPr>
            <a:r>
              <a:rPr lang="en-US" sz="7600" dirty="0" smtClean="0"/>
              <a:t>Sample size</a:t>
            </a:r>
          </a:p>
          <a:p>
            <a:pPr lvl="1">
              <a:spcBef>
                <a:spcPts val="600"/>
              </a:spcBef>
            </a:pPr>
            <a:r>
              <a:rPr lang="en-US" sz="7200" dirty="0" smtClean="0"/>
              <a:t>Required number of patients </a:t>
            </a:r>
          </a:p>
          <a:p>
            <a:pPr marL="45720" indent="0">
              <a:spcBef>
                <a:spcPts val="600"/>
              </a:spcBef>
              <a:buNone/>
            </a:pPr>
            <a:endParaRPr lang="en-US" sz="7200" dirty="0"/>
          </a:p>
          <a:p>
            <a:pPr marL="45720" indent="0">
              <a:spcBef>
                <a:spcPts val="600"/>
              </a:spcBef>
              <a:buNone/>
            </a:pPr>
            <a:r>
              <a:rPr lang="en-US" sz="7200" u="sng" dirty="0" smtClean="0"/>
              <a:t>Important to consider: </a:t>
            </a:r>
          </a:p>
          <a:p>
            <a:pPr>
              <a:spcBef>
                <a:spcPts val="600"/>
              </a:spcBef>
            </a:pPr>
            <a:r>
              <a:rPr lang="en-US" sz="7200" dirty="0" smtClean="0"/>
              <a:t>Loss to follow up </a:t>
            </a:r>
          </a:p>
          <a:p>
            <a:pPr>
              <a:spcBef>
                <a:spcPts val="600"/>
              </a:spcBef>
            </a:pPr>
            <a:r>
              <a:rPr lang="en-US" sz="7200" dirty="0" smtClean="0"/>
              <a:t>Lack of compliance </a:t>
            </a:r>
          </a:p>
          <a:p>
            <a:pPr>
              <a:spcBef>
                <a:spcPts val="600"/>
              </a:spcBef>
            </a:pPr>
            <a:r>
              <a:rPr lang="en-US" sz="7200" dirty="0" smtClean="0"/>
              <a:t>Clinical significance vs. statistical significance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59702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512" y="152401"/>
            <a:ext cx="73152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Power as a Function of Sample Size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1600200"/>
            <a:ext cx="75914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846612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152400"/>
            <a:ext cx="7315200" cy="1154097"/>
          </a:xfrm>
        </p:spPr>
        <p:txBody>
          <a:bodyPr/>
          <a:lstStyle/>
          <a:p>
            <a:r>
              <a:rPr lang="en-US" dirty="0" smtClean="0"/>
              <a:t>Statistical Analysis Section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794359" y="2133600"/>
            <a:ext cx="6866353" cy="3200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Statistical Methods &amp; Considerations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Data Sets</a:t>
            </a:r>
          </a:p>
          <a:p>
            <a:pPr lvl="1"/>
            <a:r>
              <a:rPr lang="en-US" dirty="0" smtClean="0"/>
              <a:t>Analysis of Primary Endpoint</a:t>
            </a:r>
          </a:p>
          <a:p>
            <a:pPr lvl="1"/>
            <a:r>
              <a:rPr lang="en-US" dirty="0" smtClean="0"/>
              <a:t>Analysis of Secondary Endpoint</a:t>
            </a:r>
          </a:p>
          <a:p>
            <a:pPr lvl="1"/>
            <a:r>
              <a:rPr lang="en-US" dirty="0" smtClean="0"/>
              <a:t>Interim Analysis</a:t>
            </a:r>
          </a:p>
          <a:p>
            <a:pPr lvl="1"/>
            <a:r>
              <a:rPr lang="en-US" b="1" dirty="0" smtClean="0"/>
              <a:t>Sample Size and Randomization</a:t>
            </a:r>
            <a:endParaRPr lang="en-US" b="1" dirty="0"/>
          </a:p>
        </p:txBody>
      </p:sp>
      <p:sp>
        <p:nvSpPr>
          <p:cNvPr id="13" name="5-Point Star 12"/>
          <p:cNvSpPr/>
          <p:nvPr/>
        </p:nvSpPr>
        <p:spPr>
          <a:xfrm>
            <a:off x="609600" y="2657475"/>
            <a:ext cx="533400" cy="533400"/>
          </a:xfrm>
          <a:prstGeom prst="star5">
            <a:avLst/>
          </a:prstGeom>
          <a:solidFill>
            <a:srgbClr val="DE5B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1769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2836"/>
              </p:ext>
            </p:extLst>
          </p:nvPr>
        </p:nvGraphicFramePr>
        <p:xfrm>
          <a:off x="381000" y="1295400"/>
          <a:ext cx="8305799" cy="489285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00200"/>
                <a:gridCol w="2057400"/>
                <a:gridCol w="2438400"/>
                <a:gridCol w="2209799"/>
              </a:tblGrid>
              <a:tr h="46708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Full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 Analysis Set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Per-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 Protocol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Safety 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98071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Patients Included: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Intent to Treat (ITT)  Principle- every patient randomized enters the primary analysis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Patients that have completed satisfactory</a:t>
                      </a:r>
                      <a:r>
                        <a:rPr lang="en-US" sz="1400" baseline="0" dirty="0" smtClean="0"/>
                        <a:t> compliance with treatment (no major protocol violations or deviations)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“As treated” principle-Patients that received any study treatment, actual</a:t>
                      </a:r>
                      <a:r>
                        <a:rPr lang="en-US" sz="1400" baseline="0" dirty="0" smtClean="0"/>
                        <a:t> treatment received</a:t>
                      </a:r>
                      <a:endParaRPr lang="en-US" sz="1400" dirty="0" smtClean="0"/>
                    </a:p>
                  </a:txBody>
                  <a:tcPr/>
                </a:tc>
              </a:tr>
              <a:tr h="71255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Aim:</a:t>
                      </a:r>
                      <a:r>
                        <a:rPr lang="en-US" sz="1600" b="1" baseline="0" dirty="0" smtClean="0"/>
                        <a:t>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Provide estimates which are more likely to mirror real word clinical practice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Avoid bias that may be caused by exclusion of patients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Aims to identify a treatment effect which would occur under optimal conditions i.e. all patients are compliant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To analyze</a:t>
                      </a:r>
                      <a:r>
                        <a:rPr lang="en-US" sz="1400" baseline="0" dirty="0" smtClean="0"/>
                        <a:t> safety, including adverse events, toxicity and laboratory evaluations</a:t>
                      </a:r>
                      <a:endParaRPr lang="en-US" sz="1400" dirty="0" smtClean="0"/>
                    </a:p>
                  </a:txBody>
                  <a:tcPr/>
                </a:tc>
              </a:tr>
              <a:tr h="78875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Referred</a:t>
                      </a:r>
                      <a:r>
                        <a:rPr lang="en-US" sz="1600" b="1" baseline="0" dirty="0" smtClean="0"/>
                        <a:t> to As: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Full analysis set (FAS) or “As randomized”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Per-protocol set (PPS), ‘efficacy’ sample or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‘evaluable subjects’ sample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Safety set</a:t>
                      </a:r>
                    </a:p>
                  </a:txBody>
                  <a:tcPr/>
                </a:tc>
              </a:tr>
              <a:tr h="46708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Used</a:t>
                      </a:r>
                      <a:r>
                        <a:rPr lang="en-US" sz="1600" b="1" baseline="0" dirty="0" smtClean="0"/>
                        <a:t> for: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All Efficacy Analyses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Sensitivity Analyses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Safety Analyses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Analysis Sets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9416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8575"/>
            <a:ext cx="7315200" cy="1154097"/>
          </a:xfrm>
        </p:spPr>
        <p:txBody>
          <a:bodyPr/>
          <a:lstStyle/>
          <a:p>
            <a:r>
              <a:rPr lang="en-US" dirty="0" smtClean="0"/>
              <a:t>Application of Analysis Sets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7620000" cy="4969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918707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315200" cy="1154097"/>
          </a:xfrm>
        </p:spPr>
        <p:txBody>
          <a:bodyPr/>
          <a:lstStyle/>
          <a:p>
            <a:r>
              <a:rPr lang="en-US" dirty="0" smtClean="0"/>
              <a:t>Statistical Analysis Section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448846" y="2133600"/>
            <a:ext cx="6104353" cy="295351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Statistical Methods &amp; Considerations</a:t>
            </a:r>
          </a:p>
          <a:p>
            <a:pPr lvl="1"/>
            <a:r>
              <a:rPr lang="en-US" dirty="0" smtClean="0"/>
              <a:t>Data Sets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Analysis of Primary Endpoint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Analysis of Secondary Endpoint</a:t>
            </a:r>
          </a:p>
          <a:p>
            <a:pPr lvl="1"/>
            <a:r>
              <a:rPr lang="en-US" b="1" dirty="0" smtClean="0"/>
              <a:t>Interim Analysis</a:t>
            </a:r>
          </a:p>
          <a:p>
            <a:pPr lvl="1"/>
            <a:r>
              <a:rPr lang="en-US" dirty="0" smtClean="0"/>
              <a:t>Sample Size and Randomization</a:t>
            </a:r>
            <a:endParaRPr lang="en-US" dirty="0"/>
          </a:p>
        </p:txBody>
      </p:sp>
      <p:sp>
        <p:nvSpPr>
          <p:cNvPr id="13" name="5-Point Star 12"/>
          <p:cNvSpPr/>
          <p:nvPr/>
        </p:nvSpPr>
        <p:spPr>
          <a:xfrm>
            <a:off x="228600" y="3143250"/>
            <a:ext cx="533401" cy="619125"/>
          </a:xfrm>
          <a:prstGeom prst="star5">
            <a:avLst/>
          </a:prstGeom>
          <a:solidFill>
            <a:srgbClr val="DE5B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335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315200" cy="1154097"/>
          </a:xfrm>
        </p:spPr>
        <p:txBody>
          <a:bodyPr/>
          <a:lstStyle/>
          <a:p>
            <a:r>
              <a:rPr lang="en-US" dirty="0" smtClean="0"/>
              <a:t>Statistical Analysis Section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448846" y="2133600"/>
            <a:ext cx="7171153" cy="295351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Statistical Methods &amp; Considerations</a:t>
            </a:r>
          </a:p>
          <a:p>
            <a:pPr lvl="1"/>
            <a:r>
              <a:rPr lang="en-US" dirty="0" smtClean="0"/>
              <a:t>Data Sets</a:t>
            </a:r>
          </a:p>
          <a:p>
            <a:pPr lvl="1"/>
            <a:r>
              <a:rPr lang="en-US" b="1" dirty="0" smtClean="0"/>
              <a:t>Analysis of Primary Endpoint</a:t>
            </a:r>
          </a:p>
          <a:p>
            <a:pPr lvl="1"/>
            <a:r>
              <a:rPr lang="en-US" b="1" dirty="0" smtClean="0"/>
              <a:t>Analysis of Secondary Endpoint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Interim Analysis</a:t>
            </a:r>
          </a:p>
          <a:p>
            <a:pPr lvl="1"/>
            <a:r>
              <a:rPr lang="en-US" dirty="0" smtClean="0"/>
              <a:t>Sample Size and Randomization</a:t>
            </a:r>
            <a:endParaRPr lang="en-US" dirty="0"/>
          </a:p>
        </p:txBody>
      </p:sp>
      <p:sp>
        <p:nvSpPr>
          <p:cNvPr id="13" name="5-Point Star 12"/>
          <p:cNvSpPr/>
          <p:nvPr/>
        </p:nvSpPr>
        <p:spPr>
          <a:xfrm>
            <a:off x="228600" y="3962400"/>
            <a:ext cx="631521" cy="685800"/>
          </a:xfrm>
          <a:prstGeom prst="star5">
            <a:avLst/>
          </a:prstGeom>
          <a:solidFill>
            <a:srgbClr val="DE5B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3249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8046566"/>
              </p:ext>
            </p:extLst>
          </p:nvPr>
        </p:nvGraphicFramePr>
        <p:xfrm>
          <a:off x="304800" y="1447800"/>
          <a:ext cx="8534399" cy="4805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4243"/>
                <a:gridCol w="5127995"/>
                <a:gridCol w="1922161"/>
              </a:tblGrid>
              <a:tr h="606428">
                <a:tc>
                  <a:txBody>
                    <a:bodyPr/>
                    <a:lstStyle/>
                    <a:p>
                      <a:r>
                        <a:rPr lang="en-US" dirty="0" smtClean="0"/>
                        <a:t>Lecture</a:t>
                      </a:r>
                      <a:r>
                        <a:rPr lang="en-US" baseline="0" dirty="0" smtClean="0"/>
                        <a:t> Part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Presenter</a:t>
                      </a:r>
                      <a:endParaRPr lang="en-US" dirty="0"/>
                    </a:p>
                  </a:txBody>
                  <a:tcPr/>
                </a:tc>
              </a:tr>
              <a:tr h="606428">
                <a:tc>
                  <a:txBody>
                    <a:bodyPr/>
                    <a:lstStyle/>
                    <a:p>
                      <a:r>
                        <a:rPr lang="en-US" dirty="0" smtClean="0"/>
                        <a:t>Part 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Introduction:</a:t>
                      </a:r>
                      <a:r>
                        <a:rPr lang="en-US" baseline="0" dirty="0" smtClean="0"/>
                        <a:t> Principles of Protocol Design and Development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Clara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064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Protocol</a:t>
                      </a:r>
                      <a:r>
                        <a:rPr lang="en-US" baseline="0" dirty="0" smtClean="0"/>
                        <a:t> Overview:</a:t>
                      </a:r>
                    </a:p>
                    <a:p>
                      <a:r>
                        <a:rPr lang="en-US" dirty="0" smtClean="0"/>
                        <a:t>Protocol</a:t>
                      </a:r>
                      <a:r>
                        <a:rPr lang="en-US" baseline="0" dirty="0" smtClean="0"/>
                        <a:t> Elements / Table of Contents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Clara </a:t>
                      </a:r>
                    </a:p>
                  </a:txBody>
                  <a:tcPr/>
                </a:tc>
              </a:tr>
              <a:tr h="3465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Statistical Methods, Eligibility &amp; 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Clara </a:t>
                      </a:r>
                    </a:p>
                  </a:txBody>
                  <a:tcPr/>
                </a:tc>
              </a:tr>
              <a:tr h="416120">
                <a:tc>
                  <a:txBody>
                    <a:bodyPr/>
                    <a:lstStyle/>
                    <a:p>
                      <a:r>
                        <a:rPr lang="en-US" dirty="0" smtClean="0"/>
                        <a:t>Part 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Subject Enrollment &amp; Randomization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Arzu</a:t>
                      </a:r>
                      <a:endParaRPr lang="en-US" dirty="0"/>
                    </a:p>
                  </a:txBody>
                  <a:tcPr/>
                </a:tc>
              </a:tr>
              <a:tr h="3465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Study</a:t>
                      </a:r>
                      <a:r>
                        <a:rPr lang="en-US" baseline="0" dirty="0" smtClean="0"/>
                        <a:t> Procedure &amp; </a:t>
                      </a:r>
                      <a:r>
                        <a:rPr lang="en-US" dirty="0" smtClean="0"/>
                        <a:t>Intervention Details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Arzu</a:t>
                      </a:r>
                      <a:endParaRPr lang="en-US" dirty="0"/>
                    </a:p>
                  </a:txBody>
                  <a:tcPr/>
                </a:tc>
              </a:tr>
              <a:tr h="589720">
                <a:tc>
                  <a:txBody>
                    <a:bodyPr/>
                    <a:lstStyle/>
                    <a:p>
                      <a:r>
                        <a:rPr lang="en-US" dirty="0" smtClean="0"/>
                        <a:t>Part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Data:</a:t>
                      </a:r>
                    </a:p>
                    <a:p>
                      <a:r>
                        <a:rPr lang="en-US" dirty="0" smtClean="0"/>
                        <a:t>Clinical</a:t>
                      </a:r>
                      <a:r>
                        <a:rPr lang="en-US" baseline="0" dirty="0" smtClean="0"/>
                        <a:t> Protocol Assessments &amp; Data Collection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Gerry</a:t>
                      </a:r>
                      <a:endParaRPr lang="en-US" dirty="0"/>
                    </a:p>
                  </a:txBody>
                  <a:tcPr/>
                </a:tc>
              </a:tr>
              <a:tr h="3465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Case</a:t>
                      </a:r>
                      <a:r>
                        <a:rPr lang="en-US" baseline="0" dirty="0" smtClean="0"/>
                        <a:t> Report Forms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Gerry</a:t>
                      </a:r>
                      <a:endParaRPr lang="en-US" dirty="0"/>
                    </a:p>
                  </a:txBody>
                  <a:tcPr/>
                </a:tc>
              </a:tr>
              <a:tr h="346530">
                <a:tc>
                  <a:txBody>
                    <a:bodyPr/>
                    <a:lstStyle/>
                    <a:p>
                      <a:r>
                        <a:rPr lang="en-US" dirty="0" smtClean="0"/>
                        <a:t>Part 4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Clinical</a:t>
                      </a:r>
                      <a:r>
                        <a:rPr lang="en-US" baseline="0" dirty="0" smtClean="0"/>
                        <a:t> Protocol Amendments and Violations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Clara</a:t>
                      </a:r>
                      <a:endParaRPr lang="en-US" dirty="0"/>
                    </a:p>
                  </a:txBody>
                  <a:tcPr/>
                </a:tc>
              </a:tr>
              <a:tr h="3465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Resources for Clinical</a:t>
                      </a:r>
                      <a:r>
                        <a:rPr lang="en-US" baseline="0" dirty="0" smtClean="0"/>
                        <a:t> Protocol Development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Clara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3252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"/>
            <a:ext cx="7315200" cy="1154097"/>
          </a:xfrm>
        </p:spPr>
        <p:txBody>
          <a:bodyPr/>
          <a:lstStyle/>
          <a:p>
            <a:r>
              <a:rPr lang="en-US" dirty="0" smtClean="0"/>
              <a:t>Overview of Interim Analysis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151434"/>
            <a:ext cx="8077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9966"/>
                </a:solidFill>
              </a:rPr>
              <a:t>Why perform Interim Analysis During a clinical trial?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Analyses for Safety, Efficacy, Futility or sample size re-estimation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Reduce subject exposure to inferior or harmful treatment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Ensure efficient use of </a:t>
            </a:r>
            <a:r>
              <a:rPr lang="en-US" sz="2000" dirty="0" smtClean="0"/>
              <a:t>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 smtClean="0">
                <a:solidFill>
                  <a:srgbClr val="FF9966"/>
                </a:solidFill>
              </a:rPr>
              <a:t>Who performs an Interim Analysis?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Data Safety Monitoring Board (DSMB) or </a:t>
            </a:r>
            <a:r>
              <a:rPr lang="en-US" sz="2000" dirty="0" smtClean="0">
                <a:solidFill>
                  <a:srgbClr val="FFFF00"/>
                </a:solidFill>
              </a:rPr>
              <a:t>Independent</a:t>
            </a:r>
            <a:r>
              <a:rPr lang="en-US" sz="2000" dirty="0" smtClean="0"/>
              <a:t> Data Monitoring Committee (IDMC)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 </a:t>
            </a:r>
            <a:r>
              <a:rPr lang="en-US" sz="2000" dirty="0" smtClean="0">
                <a:solidFill>
                  <a:srgbClr val="FFFF00"/>
                </a:solidFill>
              </a:rPr>
              <a:t>independent</a:t>
            </a:r>
            <a:r>
              <a:rPr lang="en-US" sz="2000" dirty="0" smtClean="0"/>
              <a:t> group of experts that reviews accumulating data at specified time points and advises the Steering Committee </a:t>
            </a:r>
          </a:p>
          <a:p>
            <a:pPr lvl="1"/>
            <a:endParaRPr lang="en-US" sz="2000" dirty="0"/>
          </a:p>
          <a:p>
            <a:r>
              <a:rPr lang="en-US" sz="2000" dirty="0" smtClean="0">
                <a:solidFill>
                  <a:srgbClr val="FF9966"/>
                </a:solidFill>
              </a:rPr>
              <a:t>What information is included in the Clinical Study Protocol for the Interim Analysis?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All details about the timing, frequency and methods should be specified in the trial protocol before the study begins </a:t>
            </a:r>
          </a:p>
          <a:p>
            <a:endParaRPr lang="en-US" sz="2400" dirty="0" smtClean="0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65638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4606" y="2967335"/>
            <a:ext cx="3454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Questions?</a:t>
            </a:r>
            <a:endParaRPr 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5657675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Goals of Clinical Study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98316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en-US" sz="3800" b="1" u="sng" dirty="0" smtClean="0"/>
          </a:p>
          <a:p>
            <a:pPr marL="0" indent="0" algn="ctr">
              <a:buNone/>
            </a:pPr>
            <a:r>
              <a:rPr lang="en-US" sz="5100" b="1" u="sng" dirty="0" smtClean="0"/>
              <a:t>What is a Clinical Study Protocol?</a:t>
            </a:r>
          </a:p>
          <a:p>
            <a:pPr marL="0" indent="0" algn="ctr">
              <a:buNone/>
            </a:pPr>
            <a:r>
              <a:rPr lang="en-US" sz="5100" dirty="0" smtClean="0"/>
              <a:t>“A complete written description of, and scientific rationale for, research involving human subjects”</a:t>
            </a:r>
          </a:p>
          <a:p>
            <a:pPr marL="0" indent="0" algn="ctr">
              <a:buNone/>
            </a:pPr>
            <a:endParaRPr lang="en-US" sz="3800" u="sng" dirty="0" smtClean="0"/>
          </a:p>
          <a:p>
            <a:pPr marL="45720" indent="0">
              <a:buNone/>
            </a:pPr>
            <a:r>
              <a:rPr lang="en-US" sz="4400" u="sng" dirty="0" smtClean="0"/>
              <a:t>Objectives:</a:t>
            </a:r>
          </a:p>
          <a:p>
            <a:r>
              <a:rPr lang="en-US" sz="4400" dirty="0" smtClean="0"/>
              <a:t>Road map for operationalizing study </a:t>
            </a:r>
          </a:p>
          <a:p>
            <a:r>
              <a:rPr lang="en-US" sz="4400" dirty="0" smtClean="0"/>
              <a:t>Consistency of Data Collection</a:t>
            </a:r>
          </a:p>
          <a:p>
            <a:r>
              <a:rPr lang="en-US" sz="4400" dirty="0" smtClean="0"/>
              <a:t>Facilitates communications among interdisciplinary team </a:t>
            </a:r>
          </a:p>
          <a:p>
            <a:r>
              <a:rPr lang="en-US" sz="4400" dirty="0" smtClean="0"/>
              <a:t>Assist in manuscript authorship and preparation </a:t>
            </a:r>
          </a:p>
        </p:txBody>
      </p:sp>
    </p:spTree>
    <p:extLst>
      <p:ext uri="{BB962C8B-B14F-4D97-AF65-F5344CB8AC3E}">
        <p14:creationId xmlns:p14="http://schemas.microsoft.com/office/powerpoint/2010/main" val="271567139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828" y="-12700"/>
            <a:ext cx="7391400" cy="1142999"/>
          </a:xfrm>
        </p:spPr>
        <p:txBody>
          <a:bodyPr>
            <a:normAutofit/>
          </a:bodyPr>
          <a:lstStyle/>
          <a:p>
            <a:r>
              <a:rPr lang="en-US" dirty="0" smtClean="0"/>
              <a:t>Protocol Establishes Mutual Understanding and Agreement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7643285" cy="4675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18324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for po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24000"/>
            <a:ext cx="48006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79476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154097"/>
          </a:xfrm>
        </p:spPr>
        <p:txBody>
          <a:bodyPr/>
          <a:lstStyle/>
          <a:p>
            <a:r>
              <a:rPr lang="en-US" dirty="0" smtClean="0"/>
              <a:t>Interdisciplinary Team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315200" cy="353952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Protocol development should include an interdisciplinary team: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Investigator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Sponsor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Statistician 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Clinical Team 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Study Staff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95584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 smtClean="0"/>
              <a:t>Clinical Trial Phases &amp;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315200" cy="3082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Goal  &amp; structure of the Protocol will mirror the objective of clinical trial phase</a:t>
            </a:r>
          </a:p>
          <a:p>
            <a:pPr lvl="1"/>
            <a:r>
              <a:rPr lang="en-US" sz="2400" dirty="0" smtClean="0"/>
              <a:t>Phase </a:t>
            </a:r>
            <a:r>
              <a:rPr lang="en-US" sz="2400" dirty="0"/>
              <a:t>1 – Safety</a:t>
            </a:r>
          </a:p>
          <a:p>
            <a:pPr lvl="1"/>
            <a:r>
              <a:rPr lang="en-US" sz="2400" dirty="0"/>
              <a:t>Phase 2 – Efficacy &amp; Safety</a:t>
            </a:r>
          </a:p>
          <a:p>
            <a:pPr lvl="1"/>
            <a:r>
              <a:rPr lang="en-US" sz="2400" dirty="0"/>
              <a:t>Phase 3 – Validation of Efficacy and Safety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1028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77"/>
            <a:ext cx="7696200" cy="1154097"/>
          </a:xfrm>
        </p:spPr>
        <p:txBody>
          <a:bodyPr>
            <a:normAutofit/>
          </a:bodyPr>
          <a:lstStyle/>
          <a:p>
            <a:r>
              <a:rPr lang="en-US" dirty="0" smtClean="0"/>
              <a:t>Key Protocol Elements – </a:t>
            </a:r>
            <a:br>
              <a:rPr lang="en-US" dirty="0" smtClean="0"/>
            </a:br>
            <a:r>
              <a:rPr lang="en-US" dirty="0" smtClean="0"/>
              <a:t>Table of Contents Template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71600"/>
            <a:ext cx="6934200" cy="5371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763707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1"/>
            <a:ext cx="7696200" cy="76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Protocol Table of Contents Template Cont.</a:t>
            </a:r>
            <a:endParaRPr lang="en-US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01254"/>
            <a:ext cx="7422631" cy="554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219004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FUSE Slides Template v5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itles 145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>
        <a:spAutoFit/>
      </a:bodyPr>
      <a:lstStyle>
        <a:defPPr>
          <a:defRPr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defRPr>
        </a:defPPr>
      </a:lstStyle>
    </a:txDef>
  </a:objectDefaults>
  <a:extraClrSchemeLst>
    <a:extraClrScheme>
      <a:clrScheme name="Titles 145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s 145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8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0000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FFAAAA"/>
        </a:accent5>
        <a:accent6>
          <a:srgbClr val="2D2DB9"/>
        </a:accent6>
        <a:hlink>
          <a:srgbClr val="9900FF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s 1451 9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6600"/>
        </a:accent1>
        <a:accent2>
          <a:srgbClr val="6699FF"/>
        </a:accent2>
        <a:accent3>
          <a:srgbClr val="AAAAAA"/>
        </a:accent3>
        <a:accent4>
          <a:srgbClr val="DADADA"/>
        </a:accent4>
        <a:accent5>
          <a:srgbClr val="FFB8AA"/>
        </a:accent5>
        <a:accent6>
          <a:srgbClr val="5C8AE7"/>
        </a:accent6>
        <a:hlink>
          <a:srgbClr val="CC66FF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4" id="{D9FE9157-B9A0-A646-A74A-EFBC0C02D2D4}" vid="{46563D71-A3C9-6E4F-BC6F-87496E89664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Presentation14</Template>
  <TotalTime>1858</TotalTime>
  <Words>720</Words>
  <Application>Microsoft Office PowerPoint</Application>
  <PresentationFormat>On-screen Show (4:3)</PresentationFormat>
  <Paragraphs>169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PERFUSE Slides Template v5</vt:lpstr>
      <vt:lpstr>PowerPoint Presentation</vt:lpstr>
      <vt:lpstr>PowerPoint Presentation</vt:lpstr>
      <vt:lpstr>Goals of Clinical Study Protocols</vt:lpstr>
      <vt:lpstr>Protocol Establishes Mutual Understanding and Agreement</vt:lpstr>
      <vt:lpstr>PowerPoint Presentation</vt:lpstr>
      <vt:lpstr>Interdisciplinary Team </vt:lpstr>
      <vt:lpstr>Clinical Trial Phases &amp; Protocols</vt:lpstr>
      <vt:lpstr>Key Protocol Elements –  Table of Contents Template </vt:lpstr>
      <vt:lpstr>Protocol Table of Contents Template Cont.</vt:lpstr>
      <vt:lpstr>Protocol Table of Contents Template Cont. </vt:lpstr>
      <vt:lpstr>Protocol Table of Contents Template Cont. </vt:lpstr>
      <vt:lpstr>Statistical Analysis Section </vt:lpstr>
      <vt:lpstr>Sample Size and Power Determination </vt:lpstr>
      <vt:lpstr>Power as a Function of Sample Size</vt:lpstr>
      <vt:lpstr>Statistical Analysis Section </vt:lpstr>
      <vt:lpstr>Overview of Analysis Sets </vt:lpstr>
      <vt:lpstr>Application of Analysis Sets</vt:lpstr>
      <vt:lpstr>Statistical Analysis Section </vt:lpstr>
      <vt:lpstr>Statistical Analysis Section </vt:lpstr>
      <vt:lpstr>Overview of Interim Analysis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Clinical Research</dc:title>
  <dc:creator>Arzu Kalayci</dc:creator>
  <cp:lastModifiedBy>Clara Fitzgerald</cp:lastModifiedBy>
  <cp:revision>31</cp:revision>
  <dcterms:created xsi:type="dcterms:W3CDTF">2019-10-25T15:12:50Z</dcterms:created>
  <dcterms:modified xsi:type="dcterms:W3CDTF">2021-01-07T14:24:01Z</dcterms:modified>
</cp:coreProperties>
</file>