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60" r:id="rId3"/>
    <p:sldId id="265" r:id="rId4"/>
    <p:sldId id="266" r:id="rId5"/>
    <p:sldId id="261" r:id="rId6"/>
    <p:sldId id="264" r:id="rId7"/>
    <p:sldId id="257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634" autoAdjust="0"/>
  </p:normalViewPr>
  <p:slideViewPr>
    <p:cSldViewPr>
      <p:cViewPr varScale="1">
        <p:scale>
          <a:sx n="61" d="100"/>
          <a:sy n="61" d="100"/>
        </p:scale>
        <p:origin x="-20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0622-C792-4D7B-97B7-BCD3D08CEFDE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32B60-3662-43D9-A9CC-E88444B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12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5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7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5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27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Emanuel E, </a:t>
            </a:r>
            <a:r>
              <a:rPr lang="en-US" dirty="0" err="1" smtClean="0"/>
              <a:t>Wendler</a:t>
            </a:r>
            <a:r>
              <a:rPr lang="en-US" dirty="0" smtClean="0"/>
              <a:t> D, Grady C. What makes clinical research ethical? JAMA 200, 283(20): </a:t>
            </a:r>
            <a:r>
              <a:rPr lang="en-US" dirty="0" smtClean="0"/>
              <a:t>2701-11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80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7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49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3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24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57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Emanuel E, </a:t>
            </a:r>
            <a:r>
              <a:rPr lang="en-US" dirty="0" err="1" smtClean="0"/>
              <a:t>Wendler</a:t>
            </a:r>
            <a:r>
              <a:rPr lang="en-US" dirty="0" smtClean="0"/>
              <a:t> D, Grady C. What makes clinical research ethical? JAMA 200, 283(20): 2701-11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80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24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51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1752600"/>
            <a:ext cx="4572000" cy="708024"/>
          </a:xfrm>
          <a:effectLst/>
        </p:spPr>
        <p:txBody>
          <a:bodyPr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charset="0"/>
              </a:rPr>
              <a:t>Title of Talk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959600" y="350520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Harvard Medical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School</a:t>
            </a: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17888"/>
            <a:ext cx="736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19113" y="4724400"/>
            <a:ext cx="80772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Chairman, PERFUSE Study Group</a:t>
            </a:r>
          </a:p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Founder and Chairman, </a:t>
            </a:r>
            <a:r>
              <a:rPr lang="en-US" b="1" dirty="0" err="1">
                <a:solidFill>
                  <a:prstClr val="white"/>
                </a:solidFill>
                <a:cs typeface="Arial" charset="0"/>
              </a:rPr>
              <a:t>WikiDoc</a:t>
            </a:r>
            <a:r>
              <a:rPr lang="en-US" b="1" dirty="0">
                <a:solidFill>
                  <a:prstClr val="white"/>
                </a:solidFill>
                <a:cs typeface="Arial" charset="0"/>
              </a:rPr>
              <a:t> &amp; </a:t>
            </a:r>
            <a:r>
              <a:rPr lang="en-US" b="1" dirty="0" err="1">
                <a:solidFill>
                  <a:prstClr val="white"/>
                </a:solidFill>
                <a:cs typeface="Arial" charset="0"/>
              </a:rPr>
              <a:t>WikiPatient</a:t>
            </a:r>
            <a:r>
              <a:rPr lang="en-US" b="1" dirty="0">
                <a:solidFill>
                  <a:prstClr val="white"/>
                </a:solidFill>
                <a:cs typeface="Arial" charset="0"/>
              </a:rPr>
              <a:t>, The World’s Open Source Textbook of Medicine Viewed 896 Million Times A Year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3579346"/>
            <a:ext cx="5492750" cy="523220"/>
          </a:xfrm>
          <a:prstGeom prst="rect">
            <a:avLst/>
          </a:prstGeom>
          <a:noFill/>
          <a:effectLst>
            <a:outerShdw dist="27940" dir="3804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FF9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C. Michael Gibson, M.S., M.D.</a:t>
            </a:r>
          </a:p>
        </p:txBody>
      </p:sp>
    </p:spTree>
    <p:extLst>
      <p:ext uri="{BB962C8B-B14F-4D97-AF65-F5344CB8AC3E}">
        <p14:creationId xmlns:p14="http://schemas.microsoft.com/office/powerpoint/2010/main" val="133167069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12389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905913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63513"/>
            <a:ext cx="2151063" cy="567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163513"/>
            <a:ext cx="6302375" cy="567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69019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25925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7975" y="4165600"/>
            <a:ext cx="4225925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65600"/>
            <a:ext cx="4227513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575046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447800"/>
            <a:ext cx="4227513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39929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99150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7975" y="1447800"/>
            <a:ext cx="8531226" cy="4775200"/>
          </a:xfrm>
        </p:spPr>
        <p:txBody>
          <a:bodyPr/>
          <a:lstStyle>
            <a:lvl1pPr>
              <a:tabLst>
                <a:tab pos="8404225" algn="l"/>
              </a:tabLs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557926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46945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447800"/>
            <a:ext cx="4227513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188687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440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</p:spPr>
        <p:txBody>
          <a:bodyPr/>
          <a:lstStyle>
            <a:lvl1pPr>
              <a:defRPr sz="2400"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33800"/>
            <a:ext cx="4227513" cy="210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48945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78220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09013" cy="4394200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 marL="914400" indent="-457200">
              <a:defRPr sz="2000">
                <a:latin typeface="Arial" pitchFamily="34" charset="0"/>
              </a:defRPr>
            </a:lvl2pPr>
            <a:lvl3pPr marL="1147763" indent="-233363">
              <a:defRPr sz="1800">
                <a:latin typeface="Arial" pitchFamily="34" charset="0"/>
              </a:defRPr>
            </a:lvl3pPr>
            <a:lvl4pPr marL="1368425" indent="-228600">
              <a:buFont typeface="Wingdings" pitchFamily="2" charset="2"/>
              <a:buChar char="§"/>
              <a:defRPr sz="1800">
                <a:latin typeface="Arial" pitchFamily="34" charset="0"/>
              </a:defRPr>
            </a:lvl4pPr>
            <a:lvl5pPr marL="1603375" indent="-228600">
              <a:buFont typeface="Courier New" pitchFamily="49" charset="0"/>
              <a:buChar char="o"/>
              <a:tabLst>
                <a:tab pos="176213" algn="l"/>
                <a:tab pos="1546225" algn="l"/>
              </a:tabLst>
              <a:defRPr sz="1800"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7EE9B-DCF2-48D2-9A62-93CC3EBE995F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502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E6C9D2-9C0E-4159-917C-32DFF8F47685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72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19736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61029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11625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524000"/>
            <a:ext cx="4152899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34133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3537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3184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176389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90600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26751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5000">
              <a:srgbClr val="002060"/>
            </a:gs>
            <a:gs pos="75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75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3999" cy="99752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</a:t>
            </a:r>
            <a:br>
              <a:rPr lang="en-GB" dirty="0"/>
            </a:br>
            <a:r>
              <a:rPr lang="en-GB" dirty="0"/>
              <a:t>style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73200"/>
            <a:ext cx="860901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1003300"/>
            <a:ext cx="914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74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 advClick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99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985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0288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indent="-280988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129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»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46291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50863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5435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60007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uremberg.law.harvard.edu/php/docs_swi.php?%20DI=1&amp;text=medica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wma.net/en/30publications/10policies/b3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362075"/>
          </a:xfrm>
        </p:spPr>
        <p:txBody>
          <a:bodyPr/>
          <a:lstStyle/>
          <a:p>
            <a:r>
              <a:rPr lang="en-US" u="sng" cap="none" dirty="0" smtClean="0">
                <a:latin typeface="+mn-lt"/>
              </a:rPr>
              <a:t>PERFUSE Clinical Trial Course</a:t>
            </a:r>
            <a:r>
              <a:rPr lang="en-US" cap="none" dirty="0" smtClean="0">
                <a:latin typeface="+mn-lt"/>
              </a:rPr>
              <a:t/>
            </a:r>
            <a:br>
              <a:rPr lang="en-US" cap="none" dirty="0" smtClean="0">
                <a:latin typeface="+mn-lt"/>
              </a:rPr>
            </a:br>
            <a:r>
              <a:rPr lang="en-US" cap="none" dirty="0" smtClean="0">
                <a:latin typeface="+mn-lt"/>
              </a:rPr>
              <a:t/>
            </a:r>
            <a:br>
              <a:rPr lang="en-US" cap="none" dirty="0" smtClean="0">
                <a:latin typeface="+mn-lt"/>
              </a:rPr>
            </a:br>
            <a:r>
              <a:rPr lang="en-US" cap="none" dirty="0" smtClean="0">
                <a:latin typeface="+mn-lt"/>
              </a:rPr>
              <a:t>Ethics of Clinical Trials </a:t>
            </a:r>
            <a:r>
              <a:rPr lang="en-US" cap="none" dirty="0">
                <a:latin typeface="+mn-lt"/>
              </a:rPr>
              <a:t>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25053" y="5127486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Clara Fitzgerald, MPH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443041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Favorable Risk-Benefit </a:t>
            </a:r>
            <a:r>
              <a:rPr lang="en-US" dirty="0" smtClean="0"/>
              <a:t>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Risk </a:t>
            </a:r>
          </a:p>
          <a:p>
            <a:pPr lvl="1"/>
            <a:r>
              <a:rPr lang="en-US" dirty="0" smtClean="0"/>
              <a:t>Define and communicate risk </a:t>
            </a:r>
          </a:p>
          <a:p>
            <a:r>
              <a:rPr lang="en-US" dirty="0" smtClean="0"/>
              <a:t>Minimize Risk </a:t>
            </a:r>
          </a:p>
          <a:p>
            <a:pPr lvl="1"/>
            <a:r>
              <a:rPr lang="en-US" dirty="0" smtClean="0"/>
              <a:t>Only including procedures or tests that are absolutely necessary</a:t>
            </a:r>
          </a:p>
          <a:p>
            <a:pPr lvl="1"/>
            <a:endParaRPr lang="en-US" dirty="0"/>
          </a:p>
          <a:p>
            <a:r>
              <a:rPr lang="en-US" dirty="0" smtClean="0"/>
              <a:t>Define Benefits </a:t>
            </a:r>
          </a:p>
          <a:p>
            <a:pPr lvl="1"/>
            <a:r>
              <a:rPr lang="en-US" dirty="0" smtClean="0"/>
              <a:t>Direct and secondary benefits </a:t>
            </a:r>
          </a:p>
          <a:p>
            <a:r>
              <a:rPr lang="en-US" dirty="0" smtClean="0"/>
              <a:t>Maximize Benefits </a:t>
            </a:r>
          </a:p>
        </p:txBody>
      </p:sp>
    </p:spTree>
    <p:extLst>
      <p:ext uri="{BB962C8B-B14F-4D97-AF65-F5344CB8AC3E}">
        <p14:creationId xmlns:p14="http://schemas.microsoft.com/office/powerpoint/2010/main" val="3306952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Independent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Review Boards- </a:t>
            </a:r>
          </a:p>
          <a:p>
            <a:pPr lvl="1"/>
            <a:r>
              <a:rPr lang="en-US" dirty="0" smtClean="0"/>
              <a:t>Ensure ethical requirements have been fulfilled</a:t>
            </a:r>
          </a:p>
          <a:p>
            <a:pPr lvl="2"/>
            <a:r>
              <a:rPr lang="en-US" dirty="0" smtClean="0"/>
              <a:t>Risk are justified by the anticipated benefits, if any, to the subject or by the information to be gained from the study</a:t>
            </a:r>
          </a:p>
          <a:p>
            <a:pPr lvl="2"/>
            <a:r>
              <a:rPr lang="en-US" dirty="0" smtClean="0"/>
              <a:t>Informed consent is adequate </a:t>
            </a:r>
          </a:p>
          <a:p>
            <a:pPr lvl="2"/>
            <a:r>
              <a:rPr lang="en-US" dirty="0" smtClean="0"/>
              <a:t>Risks are minimized </a:t>
            </a:r>
          </a:p>
          <a:p>
            <a:pPr marL="796925" lvl="2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73225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Informed Consent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voluntary consent of the human subject is absolutely essential” – The Nuremberg Code </a:t>
            </a:r>
          </a:p>
          <a:p>
            <a:r>
              <a:rPr lang="en-US" dirty="0" smtClean="0"/>
              <a:t>Informed Consent</a:t>
            </a:r>
          </a:p>
          <a:p>
            <a:pPr lvl="1"/>
            <a:r>
              <a:rPr lang="en-US" dirty="0" smtClean="0"/>
              <a:t>Disclosure of information </a:t>
            </a:r>
          </a:p>
          <a:p>
            <a:pPr lvl="1"/>
            <a:r>
              <a:rPr lang="en-US" dirty="0" smtClean="0"/>
              <a:t>Understanding of risk / benefit </a:t>
            </a:r>
          </a:p>
          <a:p>
            <a:pPr lvl="1"/>
            <a:r>
              <a:rPr lang="en-US" dirty="0" smtClean="0"/>
              <a:t>Voluntary</a:t>
            </a:r>
          </a:p>
          <a:p>
            <a:pPr lvl="1"/>
            <a:r>
              <a:rPr lang="en-US" dirty="0" smtClean="0"/>
              <a:t>Authorization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3275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Respect for the enrolled subjects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 requirements do not end at informed consent</a:t>
            </a:r>
          </a:p>
          <a:p>
            <a:endParaRPr lang="en-US" dirty="0"/>
          </a:p>
          <a:p>
            <a:r>
              <a:rPr lang="en-US" dirty="0" smtClean="0"/>
              <a:t>Ongoing throughout the study-</a:t>
            </a:r>
          </a:p>
          <a:p>
            <a:pPr lvl="1"/>
            <a:r>
              <a:rPr lang="en-US" dirty="0" smtClean="0"/>
              <a:t>Monitoring welfare / Interim analysis</a:t>
            </a:r>
          </a:p>
          <a:p>
            <a:pPr lvl="1"/>
            <a:r>
              <a:rPr lang="en-US" dirty="0" smtClean="0"/>
              <a:t>Ensuring patient confidentiality </a:t>
            </a:r>
          </a:p>
          <a:p>
            <a:pPr lvl="1"/>
            <a:r>
              <a:rPr lang="en-US" dirty="0" smtClean="0"/>
              <a:t>Updating patients with new information </a:t>
            </a:r>
          </a:p>
          <a:p>
            <a:pPr lvl="1"/>
            <a:r>
              <a:rPr lang="en-US" dirty="0" smtClean="0"/>
              <a:t>The right to withdrawal</a:t>
            </a:r>
          </a:p>
          <a:p>
            <a:pPr lvl="1"/>
            <a:r>
              <a:rPr lang="en-US" dirty="0" smtClean="0"/>
              <a:t>Post study planning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855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Framework: 7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Valuable Scientific question</a:t>
            </a:r>
          </a:p>
          <a:p>
            <a:r>
              <a:rPr lang="en-US" dirty="0" smtClean="0"/>
              <a:t>Valid scientific methodology</a:t>
            </a:r>
          </a:p>
          <a:p>
            <a:r>
              <a:rPr lang="en-US" dirty="0" smtClean="0"/>
              <a:t>Fair subject selection</a:t>
            </a:r>
          </a:p>
          <a:p>
            <a:r>
              <a:rPr lang="en-US" dirty="0" smtClean="0"/>
              <a:t>Favorable risk-benefit evaluation</a:t>
            </a:r>
          </a:p>
          <a:p>
            <a:r>
              <a:rPr lang="en-US" dirty="0" smtClean="0"/>
              <a:t>Independent review</a:t>
            </a:r>
          </a:p>
          <a:p>
            <a:r>
              <a:rPr lang="en-US" dirty="0" smtClean="0"/>
              <a:t>Informed Consent</a:t>
            </a:r>
          </a:p>
          <a:p>
            <a:r>
              <a:rPr lang="en-US" dirty="0" smtClean="0"/>
              <a:t>Respect for enrolled subjects </a:t>
            </a:r>
          </a:p>
        </p:txBody>
      </p:sp>
    </p:spTree>
    <p:extLst>
      <p:ext uri="{BB962C8B-B14F-4D97-AF65-F5344CB8AC3E}">
        <p14:creationId xmlns:p14="http://schemas.microsoft.com/office/powerpoint/2010/main" val="6817317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94200"/>
          </a:xfrm>
        </p:spPr>
        <p:txBody>
          <a:bodyPr/>
          <a:lstStyle/>
          <a:p>
            <a:r>
              <a:rPr lang="en-US" sz="1600" dirty="0"/>
              <a:t>https://www.wikidoc.org/index.php/Textbook_of_clinical_trials</a:t>
            </a:r>
          </a:p>
          <a:p>
            <a:r>
              <a:rPr lang="en-US" sz="1600" dirty="0" smtClean="0"/>
              <a:t>Emanuel </a:t>
            </a:r>
            <a:r>
              <a:rPr lang="en-US" sz="1600" dirty="0"/>
              <a:t>E, </a:t>
            </a:r>
            <a:r>
              <a:rPr lang="en-US" sz="1600" dirty="0" err="1"/>
              <a:t>Wendler</a:t>
            </a:r>
            <a:r>
              <a:rPr lang="en-US" sz="1600" dirty="0"/>
              <a:t> D, Grady C. What makes clinical research ethical? JAMA 200, 283(20): </a:t>
            </a:r>
            <a:r>
              <a:rPr lang="en-US" sz="1600" dirty="0" smtClean="0"/>
              <a:t>2701-11</a:t>
            </a:r>
          </a:p>
          <a:p>
            <a:r>
              <a:rPr lang="en-US" sz="1600" kern="1200" dirty="0" smtClean="0">
                <a:effectLst/>
              </a:rPr>
              <a:t>The </a:t>
            </a:r>
            <a:r>
              <a:rPr lang="en-US" sz="1600" kern="1200" dirty="0">
                <a:effectLst/>
              </a:rPr>
              <a:t>Nuremberg Code. Trials of war criminals before the Nuremberg military tribunals under control council law. 1949. [14/10/13]. </a:t>
            </a:r>
            <a:r>
              <a:rPr lang="en-US" sz="1600" kern="1200" dirty="0">
                <a:effectLst/>
                <a:hlinkClick r:id="rId3"/>
              </a:rPr>
              <a:t>http://nuremberg.law.harvard.edu/php/docs_swi.php?%20DI=1&amp;text=medical</a:t>
            </a:r>
            <a:r>
              <a:rPr lang="en-US" sz="1600" kern="1200" dirty="0" smtClean="0">
                <a:effectLst/>
              </a:rPr>
              <a:t>.</a:t>
            </a:r>
            <a:endParaRPr lang="en-US" sz="1600" kern="1200" dirty="0">
              <a:effectLst/>
            </a:endParaRPr>
          </a:p>
          <a:p>
            <a:r>
              <a:rPr lang="en-US" sz="1600" kern="1200" dirty="0" smtClean="0">
                <a:effectLst/>
              </a:rPr>
              <a:t>World </a:t>
            </a:r>
            <a:r>
              <a:rPr lang="en-US" sz="1600" kern="1200" dirty="0">
                <a:effectLst/>
              </a:rPr>
              <a:t>Medical Association. Declaration of Helsinki, 6th revision. 2008. [14/10/13]. </a:t>
            </a:r>
            <a:r>
              <a:rPr lang="en-US" sz="1600" kern="1200" dirty="0">
                <a:effectLst/>
                <a:hlinkClick r:id="rId4"/>
              </a:rPr>
              <a:t>http://www.wma.net/en/30publications/10policies/b3/</a:t>
            </a:r>
            <a:r>
              <a:rPr lang="en-US" sz="1600" kern="1200" dirty="0">
                <a:effectLst/>
              </a:rPr>
              <a:t> </a:t>
            </a:r>
          </a:p>
          <a:p>
            <a:r>
              <a:rPr lang="en-US" sz="1600" kern="1200" dirty="0" smtClean="0">
                <a:effectLst/>
              </a:rPr>
              <a:t>The </a:t>
            </a:r>
            <a:r>
              <a:rPr lang="en-US" sz="1600" kern="1200" dirty="0">
                <a:effectLst/>
              </a:rPr>
              <a:t>Belmont Report. Ethical principles and guidelines for the protection of human subjects of </a:t>
            </a:r>
            <a:r>
              <a:rPr lang="en-US" sz="1600" kern="1200" dirty="0" err="1">
                <a:effectLst/>
              </a:rPr>
              <a:t>research.</a:t>
            </a:r>
            <a:r>
              <a:rPr lang="en-US" sz="1600" i="1" kern="1200" dirty="0" err="1">
                <a:effectLst/>
              </a:rPr>
              <a:t>Department</a:t>
            </a:r>
            <a:r>
              <a:rPr lang="en-US" sz="1600" i="1" kern="1200" dirty="0">
                <a:effectLst/>
              </a:rPr>
              <a:t> of Health, Education, and Welfare., National Commission for the Protection of Human Subjects of Biomedical and Behavioral </a:t>
            </a:r>
            <a:r>
              <a:rPr lang="en-US" sz="1600" i="1" kern="1200" dirty="0" err="1" smtClean="0">
                <a:effectLst/>
              </a:rPr>
              <a:t>Research.J</a:t>
            </a:r>
            <a:r>
              <a:rPr lang="en-US" sz="1600" i="1" kern="1200" dirty="0" smtClean="0">
                <a:effectLst/>
              </a:rPr>
              <a:t> </a:t>
            </a:r>
            <a:r>
              <a:rPr lang="en-US" sz="1600" i="1" kern="1200" dirty="0">
                <a:effectLst/>
              </a:rPr>
              <a:t>Am </a:t>
            </a:r>
            <a:r>
              <a:rPr lang="en-US" sz="1600" i="1" kern="1200" dirty="0" err="1">
                <a:effectLst/>
              </a:rPr>
              <a:t>Coll</a:t>
            </a:r>
            <a:r>
              <a:rPr lang="en-US" sz="1600" i="1" kern="1200" dirty="0">
                <a:effectLst/>
              </a:rPr>
              <a:t> Dent. 2014 Summer; 81(3):4-13</a:t>
            </a:r>
            <a:r>
              <a:rPr lang="en-US" sz="1600" i="1" kern="1200" dirty="0" smtClean="0">
                <a:effectLst/>
              </a:rPr>
              <a:t>.</a:t>
            </a:r>
          </a:p>
          <a:p>
            <a:r>
              <a:rPr lang="en-US" sz="1600" dirty="0">
                <a:effectLst/>
              </a:rPr>
              <a:t>Jones JH. </a:t>
            </a:r>
            <a:r>
              <a:rPr lang="en-US" sz="1600" i="1" dirty="0">
                <a:effectLst/>
              </a:rPr>
              <a:t>Bad Blood: The Tuskegee Syphilis Experiment, expanded </a:t>
            </a:r>
            <a:r>
              <a:rPr lang="en-US" sz="1600" i="1" dirty="0" err="1">
                <a:effectLst/>
              </a:rPr>
              <a:t>edn</a:t>
            </a:r>
            <a:r>
              <a:rPr lang="en-US" sz="1600" i="1" dirty="0">
                <a:effectLst/>
              </a:rPr>
              <a:t>.</a:t>
            </a:r>
            <a:r>
              <a:rPr lang="en-US" sz="1600" dirty="0">
                <a:effectLst/>
              </a:rPr>
              <a:t> New York: The Free Press; 1993 [1981</a:t>
            </a:r>
            <a:r>
              <a:rPr lang="en-US" sz="1600" dirty="0" smtClean="0">
                <a:effectLst/>
              </a:rPr>
              <a:t>]</a:t>
            </a:r>
          </a:p>
          <a:p>
            <a:r>
              <a:rPr lang="en-US" sz="1600" dirty="0">
                <a:effectLst/>
              </a:rPr>
              <a:t>The Nuremberg Code. Trials of war criminals before the Nuremberg military tribunals under control council law. 1949. [14/10/13]. </a:t>
            </a:r>
            <a:r>
              <a:rPr lang="en-US" sz="1600" dirty="0">
                <a:effectLst/>
                <a:hlinkClick r:id="rId3"/>
              </a:rPr>
              <a:t>http://nuremberg.law.harvard.edu/php/docs_swi.php?%20DI=1&amp;text=medical</a:t>
            </a:r>
            <a:r>
              <a:rPr lang="en-US" sz="1600" dirty="0" smtClean="0">
                <a:effectLst/>
              </a:rPr>
              <a:t>.</a:t>
            </a:r>
          </a:p>
          <a:p>
            <a:r>
              <a:rPr lang="en-US" sz="1600" dirty="0" err="1">
                <a:effectLst/>
              </a:rPr>
              <a:t>Howick</a:t>
            </a:r>
            <a:r>
              <a:rPr lang="en-US" sz="1600" dirty="0">
                <a:effectLst/>
              </a:rPr>
              <a:t> JH. </a:t>
            </a:r>
            <a:r>
              <a:rPr lang="en-US" sz="1600" i="1" dirty="0">
                <a:effectLst/>
              </a:rPr>
              <a:t>The Philosophy of Evidence-Based Medicine.</a:t>
            </a:r>
            <a:r>
              <a:rPr lang="en-US" sz="1600" dirty="0">
                <a:effectLst/>
              </a:rPr>
              <a:t> London: Wiley-Blackwell; 2011. </a:t>
            </a:r>
            <a:endParaRPr lang="en-US" sz="1600" i="1" kern="1200" dirty="0">
              <a:effectLst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95987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Ethics of Clinical Trials Part 1</a:t>
            </a:r>
          </a:p>
          <a:p>
            <a:pPr lvl="1"/>
            <a:r>
              <a:rPr lang="en-US" dirty="0" smtClean="0"/>
              <a:t>Historical Context</a:t>
            </a:r>
          </a:p>
          <a:p>
            <a:pPr lvl="1"/>
            <a:r>
              <a:rPr lang="en-US" dirty="0" smtClean="0"/>
              <a:t>Rules of Science – Important Ethical Guidelines</a:t>
            </a:r>
          </a:p>
          <a:p>
            <a:pPr lvl="1"/>
            <a:r>
              <a:rPr lang="en-US" dirty="0"/>
              <a:t>Responsible Conduct of </a:t>
            </a:r>
            <a:r>
              <a:rPr lang="en-US" dirty="0" smtClean="0"/>
              <a:t>Research &amp; the 7 Principles</a:t>
            </a:r>
          </a:p>
          <a:p>
            <a:r>
              <a:rPr lang="en-US" dirty="0" smtClean="0"/>
              <a:t>Ethics of Clinical Trials Part 2</a:t>
            </a:r>
          </a:p>
          <a:p>
            <a:pPr lvl="1"/>
            <a:r>
              <a:rPr lang="en-US" dirty="0" smtClean="0"/>
              <a:t>Informed consent </a:t>
            </a:r>
          </a:p>
          <a:p>
            <a:pPr lvl="1"/>
            <a:r>
              <a:rPr lang="en-US" dirty="0" smtClean="0"/>
              <a:t>Equipoise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81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in Clinical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subject research – systematic investigation that involves the use of human subjects in any capacity </a:t>
            </a:r>
            <a:endParaRPr lang="en-US" dirty="0"/>
          </a:p>
          <a:p>
            <a:r>
              <a:rPr lang="en-US" dirty="0" smtClean="0"/>
              <a:t>Distinction between clinical research and clinical medicine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904500"/>
              </p:ext>
            </p:extLst>
          </p:nvPr>
        </p:nvGraphicFramePr>
        <p:xfrm>
          <a:off x="838200" y="2819400"/>
          <a:ext cx="7238999" cy="2967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2895600"/>
                <a:gridCol w="2895600"/>
              </a:tblGrid>
              <a:tr h="4612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Research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Medicine </a:t>
                      </a:r>
                      <a:endParaRPr lang="en-US" dirty="0"/>
                    </a:p>
                  </a:txBody>
                  <a:tcPr/>
                </a:tc>
              </a:tr>
              <a:tr h="7960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Goal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Generate useful &amp; generalizable knowledge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 the patient</a:t>
                      </a:r>
                      <a:r>
                        <a:rPr lang="en-US" baseline="0" dirty="0" smtClean="0"/>
                        <a:t> being cared for</a:t>
                      </a:r>
                      <a:endParaRPr lang="en-US" dirty="0"/>
                    </a:p>
                  </a:txBody>
                  <a:tcPr/>
                </a:tc>
              </a:tr>
              <a:tr h="7960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Method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r>
                        <a:rPr lang="en-US" baseline="0" dirty="0" smtClean="0"/>
                        <a:t> blind RCT, dose escalation trials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of care, evidence</a:t>
                      </a:r>
                      <a:r>
                        <a:rPr lang="en-US" baseline="0" dirty="0" smtClean="0"/>
                        <a:t> based</a:t>
                      </a:r>
                      <a:endParaRPr lang="en-US" dirty="0"/>
                    </a:p>
                  </a:txBody>
                  <a:tcPr/>
                </a:tc>
              </a:tr>
              <a:tr h="4612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Risks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involved may not be well understood</a:t>
                      </a:r>
                      <a:r>
                        <a:rPr lang="en-US" baseline="0" dirty="0" smtClean="0"/>
                        <a:t> and benefits may not be direct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involved are understood</a:t>
                      </a:r>
                      <a:r>
                        <a:rPr lang="en-US" baseline="0" dirty="0" smtClean="0"/>
                        <a:t> and patient stands to benefit directly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4949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Perspective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Nuremberg Trials (1945 -1947)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During WWII Nazi German physicians conducted inhuman and unethical trials and experiments among prisoners in concentration camps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Tuskegee Study of Untreated Syphilis Trial  (1932-1972)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African American men living in Macon County Alabama with latent syphilis were enrolled 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Trial aim was to study the disease course of Syphilis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P</a:t>
            </a:r>
            <a:r>
              <a:rPr lang="en-US" dirty="0" smtClean="0"/>
              <a:t>enicillin recognized as a recommended treatment for syphilis in 1947, the participants did not receive medical treatment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1959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Ethical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942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Nuremberg Code (1949)</a:t>
            </a:r>
          </a:p>
          <a:p>
            <a:pPr marL="102235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Declaration of Helsinki (1964)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National Research Act, the “Common Rule” (1974)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The Belmont Report (1979)</a:t>
            </a:r>
          </a:p>
          <a:p>
            <a:pPr marL="102235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International Conference on </a:t>
            </a:r>
            <a:r>
              <a:rPr lang="en-US" dirty="0" err="1" smtClean="0"/>
              <a:t>Harmonisation</a:t>
            </a:r>
            <a:r>
              <a:rPr lang="en-US" dirty="0"/>
              <a:t> </a:t>
            </a:r>
            <a:r>
              <a:rPr lang="en-US" dirty="0" smtClean="0"/>
              <a:t>(ICH) Guidelines for Good Clinical Practice (1996)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712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Framework: 7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Valuable Scientific question</a:t>
            </a:r>
          </a:p>
          <a:p>
            <a:r>
              <a:rPr lang="en-US" dirty="0" smtClean="0"/>
              <a:t>Valid scientific methodology</a:t>
            </a:r>
          </a:p>
          <a:p>
            <a:r>
              <a:rPr lang="en-US" dirty="0" smtClean="0"/>
              <a:t>Fair subject selection</a:t>
            </a:r>
          </a:p>
          <a:p>
            <a:r>
              <a:rPr lang="en-US" dirty="0" smtClean="0"/>
              <a:t>Favorable risk-benefit evaluation</a:t>
            </a:r>
          </a:p>
          <a:p>
            <a:r>
              <a:rPr lang="en-US" dirty="0" smtClean="0"/>
              <a:t>Independent review</a:t>
            </a:r>
          </a:p>
          <a:p>
            <a:r>
              <a:rPr lang="en-US" dirty="0" smtClean="0"/>
              <a:t>Informed Consent</a:t>
            </a:r>
          </a:p>
          <a:p>
            <a:r>
              <a:rPr lang="en-US" dirty="0" smtClean="0"/>
              <a:t>Respect for enrolled subjects </a:t>
            </a:r>
          </a:p>
        </p:txBody>
      </p:sp>
    </p:spTree>
    <p:extLst>
      <p:ext uri="{BB962C8B-B14F-4D97-AF65-F5344CB8AC3E}">
        <p14:creationId xmlns:p14="http://schemas.microsoft.com/office/powerpoint/2010/main" val="182743116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1.Valuable Scientific Question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the question valuable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Has the question already been answered?</a:t>
            </a:r>
            <a:endParaRPr lang="en-US" dirty="0"/>
          </a:p>
          <a:p>
            <a:r>
              <a:rPr lang="en-US" dirty="0"/>
              <a:t>Is this research worth doing?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168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Valid Scientific Methodology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 clinical research should be designed to yield results that are:</a:t>
            </a:r>
          </a:p>
          <a:p>
            <a:pPr lvl="1"/>
            <a:r>
              <a:rPr lang="en-US" dirty="0" smtClean="0"/>
              <a:t>Valid</a:t>
            </a:r>
          </a:p>
          <a:p>
            <a:pPr lvl="1"/>
            <a:r>
              <a:rPr lang="en-US" dirty="0" smtClean="0"/>
              <a:t>Reliable </a:t>
            </a:r>
          </a:p>
          <a:p>
            <a:pPr lvl="1"/>
            <a:r>
              <a:rPr lang="en-US" dirty="0" smtClean="0"/>
              <a:t>Interpretable </a:t>
            </a:r>
          </a:p>
          <a:p>
            <a:pPr lvl="1"/>
            <a:r>
              <a:rPr lang="en-US" dirty="0" smtClean="0"/>
              <a:t>Feasible</a:t>
            </a:r>
          </a:p>
          <a:p>
            <a:pPr lvl="1"/>
            <a:r>
              <a:rPr lang="en-US" dirty="0" smtClean="0"/>
              <a:t>Generalizable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68065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Fair Subject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objectives should be fair- </a:t>
            </a:r>
          </a:p>
          <a:p>
            <a:pPr lvl="1"/>
            <a:r>
              <a:rPr lang="en-US" dirty="0" smtClean="0"/>
              <a:t>Inclusion / Exclusion criteria </a:t>
            </a:r>
          </a:p>
          <a:p>
            <a:pPr lvl="1"/>
            <a:r>
              <a:rPr lang="en-US" dirty="0" smtClean="0"/>
              <a:t>Recruitment Strategies</a:t>
            </a:r>
          </a:p>
          <a:p>
            <a:pPr lvl="1"/>
            <a:r>
              <a:rPr lang="en-US" dirty="0" smtClean="0"/>
              <a:t>Patient selection </a:t>
            </a:r>
          </a:p>
        </p:txBody>
      </p:sp>
    </p:spTree>
    <p:extLst>
      <p:ext uri="{BB962C8B-B14F-4D97-AF65-F5344CB8AC3E}">
        <p14:creationId xmlns:p14="http://schemas.microsoft.com/office/powerpoint/2010/main" val="48632943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USE Slides Template v5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itles 14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>
        <a:spAutoFit/>
      </a:bodyPr>
      <a:lstStyle>
        <a:defPPr>
          <a:defRPr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4" id="{D9FE9157-B9A0-A646-A74A-EFBC0C02D2D4}" vid="{46563D71-A3C9-6E4F-BC6F-87496E8966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3611</TotalTime>
  <Words>613</Words>
  <Application>Microsoft Office PowerPoint</Application>
  <PresentationFormat>On-screen Show (4:3)</PresentationFormat>
  <Paragraphs>135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PERFUSE Slides Template v5</vt:lpstr>
      <vt:lpstr>PERFUSE Clinical Trial Course  Ethics of Clinical Trials I</vt:lpstr>
      <vt:lpstr>Agenda</vt:lpstr>
      <vt:lpstr>Ethics in Clinical Research</vt:lpstr>
      <vt:lpstr>Historical Perspective </vt:lpstr>
      <vt:lpstr>Important Ethical Guidelines</vt:lpstr>
      <vt:lpstr>Ethical Framework: 7 Principles</vt:lpstr>
      <vt:lpstr>1.Valuable Scientific Question</vt:lpstr>
      <vt:lpstr>2. Valid Scientific Methodology </vt:lpstr>
      <vt:lpstr>3. Fair Subject Selection</vt:lpstr>
      <vt:lpstr>4. Favorable Risk-Benefit Ratio</vt:lpstr>
      <vt:lpstr>5. Independent Review</vt:lpstr>
      <vt:lpstr>6. Informed Consent </vt:lpstr>
      <vt:lpstr>7. Respect for the enrolled subjects </vt:lpstr>
      <vt:lpstr>Ethical Framework: 7 Principles</vt:lpstr>
      <vt:lpstr>References and Further Reading</vt:lpstr>
    </vt:vector>
  </TitlesOfParts>
  <Company>BIDMC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Fitzgerald</dc:creator>
  <cp:lastModifiedBy>Clara Fitzgerald</cp:lastModifiedBy>
  <cp:revision>42</cp:revision>
  <dcterms:created xsi:type="dcterms:W3CDTF">2021-03-03T22:05:36Z</dcterms:created>
  <dcterms:modified xsi:type="dcterms:W3CDTF">2021-03-09T20:28:59Z</dcterms:modified>
</cp:coreProperties>
</file>